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howSpecialPlsOnTitleSld="0" strictFirstAndLastChars="0" saveSubsetFonts="1">
  <p:sldMasterIdLst>
    <p:sldMasterId id="2147483648" r:id="rId1"/>
    <p:sldMasterId id="2147483661" r:id="rId2"/>
  </p:sldMasterIdLst>
  <p:notesMasterIdLst>
    <p:notesMasterId r:id="rId86"/>
  </p:notesMasterIdLst>
  <p:handoutMasterIdLst>
    <p:handoutMasterId r:id="rId87"/>
  </p:handoutMasterIdLst>
  <p:sldIdLst>
    <p:sldId id="404" r:id="rId3"/>
    <p:sldId id="407" r:id="rId4"/>
    <p:sldId id="410" r:id="rId5"/>
    <p:sldId id="414" r:id="rId6"/>
    <p:sldId id="408" r:id="rId7"/>
    <p:sldId id="411" r:id="rId8"/>
    <p:sldId id="413" r:id="rId9"/>
    <p:sldId id="412" r:id="rId10"/>
    <p:sldId id="415" r:id="rId11"/>
    <p:sldId id="416" r:id="rId12"/>
    <p:sldId id="417" r:id="rId13"/>
    <p:sldId id="418" r:id="rId14"/>
    <p:sldId id="419" r:id="rId15"/>
    <p:sldId id="420" r:id="rId16"/>
    <p:sldId id="421" r:id="rId17"/>
    <p:sldId id="423" r:id="rId18"/>
    <p:sldId id="424" r:id="rId19"/>
    <p:sldId id="484" r:id="rId20"/>
    <p:sldId id="434" r:id="rId21"/>
    <p:sldId id="426" r:id="rId22"/>
    <p:sldId id="427" r:id="rId23"/>
    <p:sldId id="429" r:id="rId24"/>
    <p:sldId id="430" r:id="rId25"/>
    <p:sldId id="431" r:id="rId26"/>
    <p:sldId id="432" r:id="rId27"/>
    <p:sldId id="433" r:id="rId28"/>
    <p:sldId id="435" r:id="rId29"/>
    <p:sldId id="437" r:id="rId30"/>
    <p:sldId id="485" r:id="rId31"/>
    <p:sldId id="438" r:id="rId32"/>
    <p:sldId id="439" r:id="rId33"/>
    <p:sldId id="440" r:id="rId34"/>
    <p:sldId id="441" r:id="rId35"/>
    <p:sldId id="442" r:id="rId36"/>
    <p:sldId id="443" r:id="rId37"/>
    <p:sldId id="444" r:id="rId38"/>
    <p:sldId id="445" r:id="rId39"/>
    <p:sldId id="446" r:id="rId40"/>
    <p:sldId id="447" r:id="rId41"/>
    <p:sldId id="448" r:id="rId42"/>
    <p:sldId id="449" r:id="rId43"/>
    <p:sldId id="450" r:id="rId44"/>
    <p:sldId id="451" r:id="rId45"/>
    <p:sldId id="452" r:id="rId46"/>
    <p:sldId id="453" r:id="rId47"/>
    <p:sldId id="454" r:id="rId48"/>
    <p:sldId id="455" r:id="rId49"/>
    <p:sldId id="456" r:id="rId50"/>
    <p:sldId id="457" r:id="rId51"/>
    <p:sldId id="459" r:id="rId52"/>
    <p:sldId id="488" r:id="rId53"/>
    <p:sldId id="489" r:id="rId54"/>
    <p:sldId id="490" r:id="rId55"/>
    <p:sldId id="491" r:id="rId56"/>
    <p:sldId id="487" r:id="rId57"/>
    <p:sldId id="486" r:id="rId58"/>
    <p:sldId id="460" r:id="rId59"/>
    <p:sldId id="461" r:id="rId60"/>
    <p:sldId id="462" r:id="rId61"/>
    <p:sldId id="463" r:id="rId62"/>
    <p:sldId id="464" r:id="rId63"/>
    <p:sldId id="466" r:id="rId64"/>
    <p:sldId id="467" r:id="rId65"/>
    <p:sldId id="468" r:id="rId66"/>
    <p:sldId id="469" r:id="rId67"/>
    <p:sldId id="470" r:id="rId68"/>
    <p:sldId id="471" r:id="rId69"/>
    <p:sldId id="472" r:id="rId70"/>
    <p:sldId id="473" r:id="rId71"/>
    <p:sldId id="477" r:id="rId72"/>
    <p:sldId id="478" r:id="rId73"/>
    <p:sldId id="480" r:id="rId74"/>
    <p:sldId id="476" r:id="rId75"/>
    <p:sldId id="475" r:id="rId76"/>
    <p:sldId id="479" r:id="rId77"/>
    <p:sldId id="482" r:id="rId78"/>
    <p:sldId id="483" r:id="rId79"/>
    <p:sldId id="493" r:id="rId80"/>
    <p:sldId id="495" r:id="rId81"/>
    <p:sldId id="481" r:id="rId82"/>
    <p:sldId id="492" r:id="rId83"/>
    <p:sldId id="409" r:id="rId84"/>
    <p:sldId id="405" r:id="rId85"/>
  </p:sldIdLst>
  <p:sldSz cx="9144000" cy="6858000" type="screen4x3"/>
  <p:notesSz cx="6797675" cy="9874250"/>
  <p:defaultTextStyle>
    <a:defPPr>
      <a:defRPr lang="en-US"/>
    </a:defPPr>
    <a:lvl1pPr algn="l" defTabSz="457200" rtl="0" eaLnBrk="0" fontAlgn="base" hangingPunct="0">
      <a:spcBef>
        <a:spcPct val="0"/>
      </a:spcBef>
      <a:spcAft>
        <a:spcPct val="0"/>
      </a:spcAft>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marL="228600" indent="228600" algn="l" defTabSz="457200" rtl="0" eaLnBrk="0" fontAlgn="base" hangingPunct="0">
      <a:spcBef>
        <a:spcPct val="0"/>
      </a:spcBef>
      <a:spcAft>
        <a:spcPct val="0"/>
      </a:spcAft>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marL="457200" indent="457200" algn="l" defTabSz="457200" rtl="0" eaLnBrk="0" fontAlgn="base" hangingPunct="0">
      <a:spcBef>
        <a:spcPct val="0"/>
      </a:spcBef>
      <a:spcAft>
        <a:spcPct val="0"/>
      </a:spcAft>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marL="685800" indent="685800" algn="l" defTabSz="457200" rtl="0" eaLnBrk="0" fontAlgn="base" hangingPunct="0">
      <a:spcBef>
        <a:spcPct val="0"/>
      </a:spcBef>
      <a:spcAft>
        <a:spcPct val="0"/>
      </a:spcAft>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marL="914400" indent="914400" algn="l" defTabSz="457200" rtl="0" eaLnBrk="0" fontAlgn="base" hangingPunct="0">
      <a:spcBef>
        <a:spcPct val="0"/>
      </a:spcBef>
      <a:spcAft>
        <a:spcPct val="0"/>
      </a:spcAft>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2286000" algn="l" defTabSz="914400" rtl="0" eaLnBrk="1" latinLnBrk="0" hangingPunct="1">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2743200" algn="l" defTabSz="914400" rtl="0" eaLnBrk="1" latinLnBrk="0" hangingPunct="1">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3200400" algn="l" defTabSz="914400" rtl="0" eaLnBrk="1" latinLnBrk="0" hangingPunct="1">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3657600" algn="l" defTabSz="914400" rtl="0" eaLnBrk="1" latinLnBrk="0" hangingPunct="1">
      <a:defRPr sz="1200" kern="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FF00"/>
    <a:srgbClr val="FFFF66"/>
    <a:srgbClr val="FF9933"/>
    <a:srgbClr val="FF6600"/>
    <a:srgbClr val="CC33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21" autoAdjust="0"/>
    <p:restoredTop sz="73179" autoAdjust="0"/>
  </p:normalViewPr>
  <p:slideViewPr>
    <p:cSldViewPr>
      <p:cViewPr>
        <p:scale>
          <a:sx n="50" d="100"/>
          <a:sy n="50" d="100"/>
        </p:scale>
        <p:origin x="-1680" y="-72"/>
      </p:cViewPr>
      <p:guideLst>
        <p:guide orient="horz" pos="2160"/>
        <p:guide pos="2880"/>
      </p:guideLst>
    </p:cSldViewPr>
  </p:slideViewPr>
  <p:outlineViewPr>
    <p:cViewPr>
      <p:scale>
        <a:sx n="33" d="100"/>
        <a:sy n="33" d="100"/>
      </p:scale>
      <p:origin x="0" y="129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707EF-8EFD-1849-ABA6-7CFCEE67F88B}"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n-US"/>
        </a:p>
      </dgm:t>
    </dgm:pt>
    <dgm:pt modelId="{56BBBFE2-CA1A-094C-9863-D740BC6860DB}">
      <dgm:prSet phldrT="[Text]"/>
      <dgm:spPr>
        <a:solidFill>
          <a:srgbClr val="C00000"/>
        </a:solidFill>
      </dgm:spPr>
      <dgm:t>
        <a:bodyPr/>
        <a:lstStyle/>
        <a:p>
          <a:r>
            <a:rPr lang="en-US" b="1" dirty="0" err="1" smtClean="0">
              <a:latin typeface="Times New Roman" charset="0"/>
              <a:ea typeface="Times New Roman" charset="0"/>
              <a:cs typeface="Times New Roman" charset="0"/>
            </a:rPr>
            <a:t>Jumlah</a:t>
          </a:r>
          <a:r>
            <a:rPr lang="en-US" b="1" dirty="0" smtClean="0">
              <a:latin typeface="Times New Roman" charset="0"/>
              <a:ea typeface="Times New Roman" charset="0"/>
              <a:cs typeface="Times New Roman" charset="0"/>
            </a:rPr>
            <a:t> UMKM di Indonesia</a:t>
          </a:r>
          <a:endParaRPr lang="en-US" b="1" dirty="0">
            <a:latin typeface="Times New Roman" charset="0"/>
            <a:ea typeface="Times New Roman" charset="0"/>
            <a:cs typeface="Times New Roman" charset="0"/>
          </a:endParaRPr>
        </a:p>
      </dgm:t>
    </dgm:pt>
    <dgm:pt modelId="{650E5A9E-5811-3846-94E5-E8D276E027E2}" type="parTrans" cxnId="{14C5BB16-13DF-AB47-B674-38E0E8F538AC}">
      <dgm:prSet/>
      <dgm:spPr/>
      <dgm:t>
        <a:bodyPr/>
        <a:lstStyle/>
        <a:p>
          <a:endParaRPr lang="en-US">
            <a:latin typeface="Times New Roman" charset="0"/>
            <a:ea typeface="Times New Roman" charset="0"/>
            <a:cs typeface="Times New Roman" charset="0"/>
          </a:endParaRPr>
        </a:p>
      </dgm:t>
    </dgm:pt>
    <dgm:pt modelId="{E58E892A-14DB-214E-A91C-372884D966F0}" type="sibTrans" cxnId="{14C5BB16-13DF-AB47-B674-38E0E8F538AC}">
      <dgm:prSet/>
      <dgm:spPr/>
      <dgm:t>
        <a:bodyPr/>
        <a:lstStyle/>
        <a:p>
          <a:endParaRPr lang="en-US">
            <a:latin typeface="Times New Roman" charset="0"/>
            <a:ea typeface="Times New Roman" charset="0"/>
            <a:cs typeface="Times New Roman" charset="0"/>
          </a:endParaRPr>
        </a:p>
      </dgm:t>
    </dgm:pt>
    <dgm:pt modelId="{2A10018E-C810-D344-9610-7A1D9CAB2DF8}">
      <dgm:prSet phldrT="[Text]" custT="1"/>
      <dgm:spPr/>
      <dgm:t>
        <a:bodyPr anchor="ctr" anchorCtr="0"/>
        <a:lstStyle/>
        <a:p>
          <a:r>
            <a:rPr lang="en-US" sz="2800" dirty="0" smtClean="0">
              <a:latin typeface="Times New Roman" charset="0"/>
              <a:ea typeface="Times New Roman" charset="0"/>
              <a:cs typeface="Times New Roman" charset="0"/>
            </a:rPr>
            <a:t>57.895.721 </a:t>
          </a:r>
          <a:r>
            <a:rPr lang="en-US" sz="2400" dirty="0" smtClean="0">
              <a:latin typeface="Times New Roman" charset="0"/>
              <a:ea typeface="Times New Roman" charset="0"/>
              <a:cs typeface="Times New Roman" charset="0"/>
            </a:rPr>
            <a:t>(</a:t>
          </a:r>
          <a:r>
            <a:rPr lang="en-US" sz="2400" i="1" dirty="0" err="1" smtClean="0">
              <a:latin typeface="Times New Roman" charset="0"/>
              <a:ea typeface="Times New Roman" charset="0"/>
              <a:cs typeface="Times New Roman" charset="0"/>
            </a:rPr>
            <a:t>sumber</a:t>
          </a:r>
          <a:r>
            <a:rPr lang="en-US" sz="2400" i="1" dirty="0" smtClean="0">
              <a:latin typeface="Times New Roman" charset="0"/>
              <a:ea typeface="Times New Roman" charset="0"/>
              <a:cs typeface="Times New Roman" charset="0"/>
            </a:rPr>
            <a:t>: </a:t>
          </a:r>
          <a:r>
            <a:rPr lang="en-US" sz="2400" i="1" dirty="0" err="1" smtClean="0">
              <a:latin typeface="Times New Roman" charset="0"/>
              <a:ea typeface="Times New Roman" charset="0"/>
              <a:cs typeface="Times New Roman" charset="0"/>
            </a:rPr>
            <a:t>Kementerian</a:t>
          </a:r>
          <a:r>
            <a:rPr lang="en-US" sz="2400" i="1" dirty="0" smtClean="0">
              <a:latin typeface="Times New Roman" charset="0"/>
              <a:ea typeface="Times New Roman" charset="0"/>
              <a:cs typeface="Times New Roman" charset="0"/>
            </a:rPr>
            <a:t> </a:t>
          </a:r>
          <a:r>
            <a:rPr lang="en-US" sz="2400" i="1" dirty="0" err="1" smtClean="0">
              <a:latin typeface="Times New Roman" charset="0"/>
              <a:ea typeface="Times New Roman" charset="0"/>
              <a:cs typeface="Times New Roman" charset="0"/>
            </a:rPr>
            <a:t>Koperasi</a:t>
          </a:r>
          <a:r>
            <a:rPr lang="en-US" sz="2400" i="1" dirty="0" smtClean="0">
              <a:latin typeface="Times New Roman" charset="0"/>
              <a:ea typeface="Times New Roman" charset="0"/>
              <a:cs typeface="Times New Roman" charset="0"/>
            </a:rPr>
            <a:t> &amp; UKM,</a:t>
          </a:r>
          <a:r>
            <a:rPr lang="en-US" sz="2400" i="1" baseline="0" dirty="0" smtClean="0">
              <a:latin typeface="Times New Roman" charset="0"/>
              <a:ea typeface="Times New Roman" charset="0"/>
              <a:cs typeface="Times New Roman" charset="0"/>
            </a:rPr>
            <a:t> 2013</a:t>
          </a:r>
          <a:r>
            <a:rPr lang="en-US" sz="2400" baseline="0" dirty="0" smtClean="0">
              <a:latin typeface="Times New Roman" charset="0"/>
              <a:ea typeface="Times New Roman" charset="0"/>
              <a:cs typeface="Times New Roman" charset="0"/>
            </a:rPr>
            <a:t>)</a:t>
          </a:r>
          <a:endParaRPr lang="en-US" sz="2400" dirty="0">
            <a:latin typeface="Times New Roman" charset="0"/>
            <a:ea typeface="Times New Roman" charset="0"/>
            <a:cs typeface="Times New Roman" charset="0"/>
          </a:endParaRPr>
        </a:p>
      </dgm:t>
    </dgm:pt>
    <dgm:pt modelId="{EF42DA42-3049-2E4B-B790-9066D409ABD3}" type="parTrans" cxnId="{A9165CC9-1B4E-A345-8CAB-9C05CCB3A3A1}">
      <dgm:prSet/>
      <dgm:spPr/>
      <dgm:t>
        <a:bodyPr/>
        <a:lstStyle/>
        <a:p>
          <a:endParaRPr lang="en-US">
            <a:latin typeface="Times New Roman" charset="0"/>
            <a:ea typeface="Times New Roman" charset="0"/>
            <a:cs typeface="Times New Roman" charset="0"/>
          </a:endParaRPr>
        </a:p>
      </dgm:t>
    </dgm:pt>
    <dgm:pt modelId="{1B29E67F-FD75-A44C-B164-11C2C691461A}" type="sibTrans" cxnId="{A9165CC9-1B4E-A345-8CAB-9C05CCB3A3A1}">
      <dgm:prSet/>
      <dgm:spPr/>
      <dgm:t>
        <a:bodyPr/>
        <a:lstStyle/>
        <a:p>
          <a:endParaRPr lang="en-US">
            <a:latin typeface="Times New Roman" charset="0"/>
            <a:ea typeface="Times New Roman" charset="0"/>
            <a:cs typeface="Times New Roman" charset="0"/>
          </a:endParaRPr>
        </a:p>
      </dgm:t>
    </dgm:pt>
    <dgm:pt modelId="{0191857E-209B-EE4B-B203-5444A6F24781}">
      <dgm:prSet phldrT="[Text]"/>
      <dgm:spPr>
        <a:solidFill>
          <a:schemeClr val="tx2"/>
        </a:solidFill>
      </dgm:spPr>
      <dgm:t>
        <a:bodyPr/>
        <a:lstStyle/>
        <a:p>
          <a:r>
            <a:rPr lang="en-US" b="1" dirty="0" err="1" smtClean="0">
              <a:latin typeface="Times New Roman" charset="0"/>
              <a:ea typeface="Times New Roman" charset="0"/>
              <a:cs typeface="Times New Roman" charset="0"/>
            </a:rPr>
            <a:t>Tujuan</a:t>
          </a:r>
          <a:r>
            <a:rPr lang="en-US" b="1" dirty="0" smtClean="0">
              <a:latin typeface="Times New Roman" charset="0"/>
              <a:ea typeface="Times New Roman" charset="0"/>
              <a:cs typeface="Times New Roman" charset="0"/>
            </a:rPr>
            <a:t> ED SAK EMKM</a:t>
          </a:r>
          <a:endParaRPr lang="en-US" b="1" dirty="0">
            <a:latin typeface="Times New Roman" charset="0"/>
            <a:ea typeface="Times New Roman" charset="0"/>
            <a:cs typeface="Times New Roman" charset="0"/>
          </a:endParaRPr>
        </a:p>
      </dgm:t>
    </dgm:pt>
    <dgm:pt modelId="{42D35C44-7504-4448-83A7-E1F1B64DCEC6}" type="parTrans" cxnId="{0D5CC094-23D3-F44D-8640-38D38278A93E}">
      <dgm:prSet/>
      <dgm:spPr/>
      <dgm:t>
        <a:bodyPr/>
        <a:lstStyle/>
        <a:p>
          <a:endParaRPr lang="en-US">
            <a:latin typeface="Times New Roman" charset="0"/>
            <a:ea typeface="Times New Roman" charset="0"/>
            <a:cs typeface="Times New Roman" charset="0"/>
          </a:endParaRPr>
        </a:p>
      </dgm:t>
    </dgm:pt>
    <dgm:pt modelId="{407AEC19-0F97-2E47-A5D7-1D572AA63B8F}" type="sibTrans" cxnId="{0D5CC094-23D3-F44D-8640-38D38278A93E}">
      <dgm:prSet/>
      <dgm:spPr/>
      <dgm:t>
        <a:bodyPr/>
        <a:lstStyle/>
        <a:p>
          <a:endParaRPr lang="en-US">
            <a:latin typeface="Times New Roman" charset="0"/>
            <a:ea typeface="Times New Roman" charset="0"/>
            <a:cs typeface="Times New Roman" charset="0"/>
          </a:endParaRPr>
        </a:p>
      </dgm:t>
    </dgm:pt>
    <dgm:pt modelId="{CD005A31-4198-004D-A1D2-6CAC16C2338A}">
      <dgm:prSet phldrT="[Text]" custT="1"/>
      <dgm:spPr/>
      <dgm:t>
        <a:bodyPr anchor="ctr" anchorCtr="0"/>
        <a:lstStyle/>
        <a:p>
          <a:r>
            <a:rPr lang="en-US" sz="2000" b="1" dirty="0" err="1" smtClean="0">
              <a:solidFill>
                <a:schemeClr val="tx2"/>
              </a:solidFill>
              <a:latin typeface="Times New Roman" charset="0"/>
              <a:ea typeface="Times New Roman" charset="0"/>
              <a:cs typeface="Times New Roman" charset="0"/>
            </a:rPr>
            <a:t>Amanah</a:t>
          </a:r>
          <a:r>
            <a:rPr lang="en-US" sz="2000" b="1" dirty="0" smtClean="0">
              <a:solidFill>
                <a:schemeClr val="tx2"/>
              </a:solidFill>
              <a:latin typeface="Times New Roman" charset="0"/>
              <a:ea typeface="Times New Roman" charset="0"/>
              <a:cs typeface="Times New Roman" charset="0"/>
            </a:rPr>
            <a:t> UU No 1/2013 </a:t>
          </a:r>
          <a:r>
            <a:rPr lang="en-US" sz="2000" dirty="0" err="1" smtClean="0">
              <a:solidFill>
                <a:schemeClr val="tx1"/>
              </a:solidFill>
              <a:latin typeface="Times New Roman" charset="0"/>
              <a:ea typeface="Times New Roman" charset="0"/>
              <a:cs typeface="Times New Roman" charset="0"/>
            </a:rPr>
            <a:t>tentang</a:t>
          </a:r>
          <a:r>
            <a:rPr lang="en-US" sz="2000" dirty="0" smtClean="0">
              <a:solidFill>
                <a:schemeClr val="tx1"/>
              </a:solidFill>
              <a:latin typeface="Times New Roman" charset="0"/>
              <a:ea typeface="Times New Roman" charset="0"/>
              <a:cs typeface="Times New Roman" charset="0"/>
            </a:rPr>
            <a:t> LKM</a:t>
          </a:r>
          <a:endParaRPr lang="en-US" sz="2000" dirty="0">
            <a:solidFill>
              <a:schemeClr val="tx1"/>
            </a:solidFill>
            <a:latin typeface="Times New Roman" charset="0"/>
            <a:ea typeface="Times New Roman" charset="0"/>
            <a:cs typeface="Times New Roman" charset="0"/>
          </a:endParaRPr>
        </a:p>
      </dgm:t>
    </dgm:pt>
    <dgm:pt modelId="{7AE390BB-70B1-D54B-AF63-37BEAB8846D9}" type="parTrans" cxnId="{C573FD3B-11AF-4444-B320-8009EA23A283}">
      <dgm:prSet/>
      <dgm:spPr/>
      <dgm:t>
        <a:bodyPr/>
        <a:lstStyle/>
        <a:p>
          <a:endParaRPr lang="en-US">
            <a:latin typeface="Times New Roman" charset="0"/>
            <a:ea typeface="Times New Roman" charset="0"/>
            <a:cs typeface="Times New Roman" charset="0"/>
          </a:endParaRPr>
        </a:p>
      </dgm:t>
    </dgm:pt>
    <dgm:pt modelId="{6EBF8178-35F1-2A41-B5B3-BC9D610E63A3}" type="sibTrans" cxnId="{C573FD3B-11AF-4444-B320-8009EA23A283}">
      <dgm:prSet/>
      <dgm:spPr/>
      <dgm:t>
        <a:bodyPr/>
        <a:lstStyle/>
        <a:p>
          <a:endParaRPr lang="en-US">
            <a:latin typeface="Times New Roman" charset="0"/>
            <a:ea typeface="Times New Roman" charset="0"/>
            <a:cs typeface="Times New Roman" charset="0"/>
          </a:endParaRPr>
        </a:p>
      </dgm:t>
    </dgm:pt>
    <dgm:pt modelId="{C0B2B47F-F2A9-3440-A18A-149FB7E7B7BD}">
      <dgm:prSet phldrT="[Text]" custT="1"/>
      <dgm:spPr/>
      <dgm:t>
        <a:bodyPr anchor="ctr" anchorCtr="0"/>
        <a:lstStyle/>
        <a:p>
          <a:r>
            <a:rPr lang="en-US" sz="2000" baseline="0" dirty="0" err="1" smtClean="0">
              <a:solidFill>
                <a:schemeClr val="tx1"/>
              </a:solidFill>
              <a:latin typeface="Times New Roman" charset="0"/>
              <a:ea typeface="Times New Roman" charset="0"/>
              <a:cs typeface="Times New Roman" charset="0"/>
            </a:rPr>
            <a:t>Membantu</a:t>
          </a:r>
          <a:r>
            <a:rPr lang="en-US" sz="2000" baseline="0" dirty="0" smtClean="0">
              <a:solidFill>
                <a:schemeClr val="tx1"/>
              </a:solidFill>
              <a:latin typeface="Times New Roman" charset="0"/>
              <a:ea typeface="Times New Roman" charset="0"/>
              <a:cs typeface="Times New Roman" charset="0"/>
            </a:rPr>
            <a:t> UMKM </a:t>
          </a:r>
          <a:r>
            <a:rPr lang="en-US" sz="2000" b="1" baseline="0" dirty="0" err="1" smtClean="0">
              <a:solidFill>
                <a:schemeClr val="tx2"/>
              </a:solidFill>
              <a:latin typeface="Times New Roman" charset="0"/>
              <a:ea typeface="Times New Roman" charset="0"/>
              <a:cs typeface="Times New Roman" charset="0"/>
            </a:rPr>
            <a:t>menerapkan</a:t>
          </a:r>
          <a:r>
            <a:rPr lang="en-US" sz="2000" b="1" baseline="0" dirty="0" smtClean="0">
              <a:solidFill>
                <a:schemeClr val="tx2"/>
              </a:solidFill>
              <a:latin typeface="Times New Roman" charset="0"/>
              <a:ea typeface="Times New Roman" charset="0"/>
              <a:cs typeface="Times New Roman" charset="0"/>
            </a:rPr>
            <a:t> SAK lain yang </a:t>
          </a:r>
          <a:r>
            <a:rPr lang="en-US" sz="2000" b="1" baseline="0" dirty="0" err="1" smtClean="0">
              <a:solidFill>
                <a:schemeClr val="tx2"/>
              </a:solidFill>
              <a:latin typeface="Times New Roman" charset="0"/>
              <a:ea typeface="Times New Roman" charset="0"/>
              <a:cs typeface="Times New Roman" charset="0"/>
            </a:rPr>
            <a:t>lebih</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komprehensif</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seiring</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dengan</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perkembangan</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ukuran</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dan</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kompleksitas</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transaksi</a:t>
          </a:r>
          <a:r>
            <a:rPr lang="en-US" sz="2000" baseline="0" dirty="0" smtClean="0">
              <a:solidFill>
                <a:schemeClr val="tx1"/>
              </a:solidFill>
              <a:latin typeface="Times New Roman" charset="0"/>
              <a:ea typeface="Times New Roman" charset="0"/>
              <a:cs typeface="Times New Roman" charset="0"/>
            </a:rPr>
            <a:t> </a:t>
          </a:r>
          <a:r>
            <a:rPr lang="en-US" sz="2000" baseline="0" dirty="0" err="1" smtClean="0">
              <a:solidFill>
                <a:schemeClr val="tx1"/>
              </a:solidFill>
              <a:latin typeface="Times New Roman" charset="0"/>
              <a:ea typeface="Times New Roman" charset="0"/>
              <a:cs typeface="Times New Roman" charset="0"/>
            </a:rPr>
            <a:t>bisnisnya</a:t>
          </a:r>
          <a:r>
            <a:rPr lang="en-US" sz="2000" baseline="0" dirty="0" smtClean="0">
              <a:solidFill>
                <a:schemeClr val="tx1"/>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di</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masa</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depan</a:t>
          </a:r>
          <a:endParaRPr lang="en-US" sz="2000" b="1" baseline="0" dirty="0" smtClean="0">
            <a:solidFill>
              <a:schemeClr val="tx2"/>
            </a:solidFill>
            <a:latin typeface="Times New Roman" charset="0"/>
            <a:ea typeface="Times New Roman" charset="0"/>
            <a:cs typeface="Times New Roman" charset="0"/>
          </a:endParaRPr>
        </a:p>
      </dgm:t>
    </dgm:pt>
    <dgm:pt modelId="{B1C50AF0-6DAC-5245-9E07-13DC6B8AF8E9}" type="parTrans" cxnId="{86562486-3F69-FD4A-947B-16A4537867D4}">
      <dgm:prSet/>
      <dgm:spPr/>
      <dgm:t>
        <a:bodyPr/>
        <a:lstStyle/>
        <a:p>
          <a:endParaRPr lang="en-US">
            <a:latin typeface="Times New Roman" charset="0"/>
            <a:ea typeface="Times New Roman" charset="0"/>
            <a:cs typeface="Times New Roman" charset="0"/>
          </a:endParaRPr>
        </a:p>
      </dgm:t>
    </dgm:pt>
    <dgm:pt modelId="{83D0679F-47EA-E74A-8285-B879C89D0DAB}" type="sibTrans" cxnId="{86562486-3F69-FD4A-947B-16A4537867D4}">
      <dgm:prSet/>
      <dgm:spPr/>
      <dgm:t>
        <a:bodyPr/>
        <a:lstStyle/>
        <a:p>
          <a:endParaRPr lang="en-US">
            <a:latin typeface="Times New Roman" charset="0"/>
            <a:ea typeface="Times New Roman" charset="0"/>
            <a:cs typeface="Times New Roman" charset="0"/>
          </a:endParaRPr>
        </a:p>
      </dgm:t>
    </dgm:pt>
    <dgm:pt modelId="{58A49EAC-FC2B-3540-A56F-46A58F9C0C28}">
      <dgm:prSet custT="1"/>
      <dgm:spPr/>
      <dgm:t>
        <a:bodyPr anchor="ctr" anchorCtr="0"/>
        <a:lstStyle/>
        <a:p>
          <a:r>
            <a:rPr lang="en-US" sz="2000" dirty="0" err="1" smtClean="0">
              <a:latin typeface="Times New Roman" charset="0"/>
              <a:ea typeface="Times New Roman" charset="0"/>
              <a:cs typeface="Times New Roman" charset="0"/>
            </a:rPr>
            <a:t>Memfasilitasi</a:t>
          </a:r>
          <a:r>
            <a:rPr lang="en-US" sz="2000" dirty="0" smtClean="0">
              <a:latin typeface="Times New Roman" charset="0"/>
              <a:ea typeface="Times New Roman" charset="0"/>
              <a:cs typeface="Times New Roman" charset="0"/>
            </a:rPr>
            <a:t> </a:t>
          </a:r>
          <a:r>
            <a:rPr lang="en-US" sz="2000" dirty="0" smtClean="0">
              <a:solidFill>
                <a:schemeClr val="tx1"/>
              </a:solidFill>
              <a:latin typeface="Times New Roman" charset="0"/>
              <a:ea typeface="Times New Roman" charset="0"/>
              <a:cs typeface="Times New Roman" charset="0"/>
            </a:rPr>
            <a:t>UMKM </a:t>
          </a:r>
          <a:r>
            <a:rPr lang="en-US" sz="2000" dirty="0" err="1" smtClean="0">
              <a:solidFill>
                <a:schemeClr val="tx1"/>
              </a:solidFill>
              <a:latin typeface="Times New Roman" charset="0"/>
              <a:ea typeface="Times New Roman" charset="0"/>
              <a:cs typeface="Times New Roman" charset="0"/>
            </a:rPr>
            <a:t>dalam</a:t>
          </a:r>
          <a:r>
            <a:rPr lang="en-US" sz="2000" dirty="0" smtClean="0">
              <a:solidFill>
                <a:schemeClr val="tx1"/>
              </a:solidFill>
              <a:latin typeface="Times New Roman" charset="0"/>
              <a:ea typeface="Times New Roman" charset="0"/>
              <a:cs typeface="Times New Roman" charset="0"/>
            </a:rPr>
            <a:t> </a:t>
          </a:r>
          <a:r>
            <a:rPr lang="en-US" sz="2000" b="1" dirty="0" err="1" smtClean="0">
              <a:solidFill>
                <a:schemeClr val="tx2"/>
              </a:solidFill>
              <a:latin typeface="Times New Roman" charset="0"/>
              <a:ea typeface="Times New Roman" charset="0"/>
              <a:cs typeface="Times New Roman" charset="0"/>
            </a:rPr>
            <a:t>transisi</a:t>
          </a:r>
          <a:r>
            <a:rPr lang="en-US" sz="2000" b="1" dirty="0" smtClean="0">
              <a:solidFill>
                <a:schemeClr val="tx2"/>
              </a:solidFill>
              <a:latin typeface="Times New Roman" charset="0"/>
              <a:ea typeface="Times New Roman" charset="0"/>
              <a:cs typeface="Times New Roman" charset="0"/>
            </a:rPr>
            <a:t> </a:t>
          </a:r>
          <a:r>
            <a:rPr lang="en-US" sz="2000" b="1" dirty="0" err="1" smtClean="0">
              <a:solidFill>
                <a:schemeClr val="tx2"/>
              </a:solidFill>
              <a:latin typeface="Times New Roman" charset="0"/>
              <a:ea typeface="Times New Roman" charset="0"/>
              <a:cs typeface="Times New Roman" charset="0"/>
            </a:rPr>
            <a:t>dari</a:t>
          </a:r>
          <a:r>
            <a:rPr lang="en-US" sz="2000" b="1" dirty="0" smtClean="0">
              <a:solidFill>
                <a:schemeClr val="tx2"/>
              </a:solidFill>
              <a:latin typeface="Times New Roman" charset="0"/>
              <a:ea typeface="Times New Roman" charset="0"/>
              <a:cs typeface="Times New Roman" charset="0"/>
            </a:rPr>
            <a:t> </a:t>
          </a:r>
          <a:r>
            <a:rPr lang="en-US" sz="2000" b="1" dirty="0" err="1" smtClean="0">
              <a:solidFill>
                <a:schemeClr val="tx2"/>
              </a:solidFill>
              <a:latin typeface="Times New Roman" charset="0"/>
              <a:ea typeface="Times New Roman" charset="0"/>
              <a:cs typeface="Times New Roman" charset="0"/>
            </a:rPr>
            <a:t>pelaporan</a:t>
          </a:r>
          <a:r>
            <a:rPr lang="en-US" sz="2000" b="1"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berdasar</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kas</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ke</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berdasar</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akrual</a:t>
          </a:r>
          <a:endParaRPr lang="en-US" sz="2000" b="1" dirty="0">
            <a:solidFill>
              <a:schemeClr val="tx2"/>
            </a:solidFill>
            <a:latin typeface="Times New Roman" charset="0"/>
            <a:ea typeface="Times New Roman" charset="0"/>
            <a:cs typeface="Times New Roman" charset="0"/>
          </a:endParaRPr>
        </a:p>
      </dgm:t>
    </dgm:pt>
    <dgm:pt modelId="{3AE0FED0-2A51-524A-9D79-50F66801D6AF}" type="parTrans" cxnId="{B9682E85-7D61-A845-8786-D494A4A7E99C}">
      <dgm:prSet/>
      <dgm:spPr/>
      <dgm:t>
        <a:bodyPr/>
        <a:lstStyle/>
        <a:p>
          <a:endParaRPr lang="en-US"/>
        </a:p>
      </dgm:t>
    </dgm:pt>
    <dgm:pt modelId="{40CF638D-90B9-8247-8EE3-339416BB4F5B}" type="sibTrans" cxnId="{B9682E85-7D61-A845-8786-D494A4A7E99C}">
      <dgm:prSet/>
      <dgm:spPr/>
      <dgm:t>
        <a:bodyPr/>
        <a:lstStyle/>
        <a:p>
          <a:endParaRPr lang="en-US"/>
        </a:p>
      </dgm:t>
    </dgm:pt>
    <dgm:pt modelId="{03AFE7A2-0C6B-6444-BC77-1EDB0F2B5248}" type="pres">
      <dgm:prSet presAssocID="{427707EF-8EFD-1849-ABA6-7CFCEE67F88B}" presName="Name0" presStyleCnt="0">
        <dgm:presLayoutVars>
          <dgm:dir/>
          <dgm:animLvl val="lvl"/>
          <dgm:resizeHandles/>
        </dgm:presLayoutVars>
      </dgm:prSet>
      <dgm:spPr/>
      <dgm:t>
        <a:bodyPr/>
        <a:lstStyle/>
        <a:p>
          <a:endParaRPr lang="en-US"/>
        </a:p>
      </dgm:t>
    </dgm:pt>
    <dgm:pt modelId="{14AE7731-1396-7046-9AA5-FC2AB62718C5}" type="pres">
      <dgm:prSet presAssocID="{56BBBFE2-CA1A-094C-9863-D740BC6860DB}" presName="linNode" presStyleCnt="0"/>
      <dgm:spPr/>
    </dgm:pt>
    <dgm:pt modelId="{C464FF6F-DCA6-AF46-B77E-2B7B564E7DB5}" type="pres">
      <dgm:prSet presAssocID="{56BBBFE2-CA1A-094C-9863-D740BC6860DB}" presName="parentShp" presStyleLbl="node1" presStyleIdx="0" presStyleCnt="2">
        <dgm:presLayoutVars>
          <dgm:bulletEnabled val="1"/>
        </dgm:presLayoutVars>
      </dgm:prSet>
      <dgm:spPr/>
      <dgm:t>
        <a:bodyPr/>
        <a:lstStyle/>
        <a:p>
          <a:endParaRPr lang="en-US"/>
        </a:p>
      </dgm:t>
    </dgm:pt>
    <dgm:pt modelId="{8B6C931C-4779-4C4A-80C2-013484E22C6C}" type="pres">
      <dgm:prSet presAssocID="{56BBBFE2-CA1A-094C-9863-D740BC6860DB}" presName="childShp" presStyleLbl="bgAccFollowNode1" presStyleIdx="0" presStyleCnt="2" custLinFactNeighborY="-6018">
        <dgm:presLayoutVars>
          <dgm:bulletEnabled val="1"/>
        </dgm:presLayoutVars>
      </dgm:prSet>
      <dgm:spPr/>
      <dgm:t>
        <a:bodyPr/>
        <a:lstStyle/>
        <a:p>
          <a:endParaRPr lang="en-US"/>
        </a:p>
      </dgm:t>
    </dgm:pt>
    <dgm:pt modelId="{83F6EE25-B0DD-0E49-AF12-B0BDD51EC3E8}" type="pres">
      <dgm:prSet presAssocID="{E58E892A-14DB-214E-A91C-372884D966F0}" presName="spacing" presStyleCnt="0"/>
      <dgm:spPr/>
    </dgm:pt>
    <dgm:pt modelId="{018B2ACE-82EB-DE42-A949-D29EA820DDBC}" type="pres">
      <dgm:prSet presAssocID="{0191857E-209B-EE4B-B203-5444A6F24781}" presName="linNode" presStyleCnt="0"/>
      <dgm:spPr/>
    </dgm:pt>
    <dgm:pt modelId="{32582794-19A6-1241-AB5F-8ED74E41745C}" type="pres">
      <dgm:prSet presAssocID="{0191857E-209B-EE4B-B203-5444A6F24781}" presName="parentShp" presStyleLbl="node1" presStyleIdx="1" presStyleCnt="2">
        <dgm:presLayoutVars>
          <dgm:bulletEnabled val="1"/>
        </dgm:presLayoutVars>
      </dgm:prSet>
      <dgm:spPr/>
      <dgm:t>
        <a:bodyPr/>
        <a:lstStyle/>
        <a:p>
          <a:endParaRPr lang="en-US"/>
        </a:p>
      </dgm:t>
    </dgm:pt>
    <dgm:pt modelId="{B950B552-1615-5547-923F-A9C6134527B4}" type="pres">
      <dgm:prSet presAssocID="{0191857E-209B-EE4B-B203-5444A6F24781}" presName="childShp" presStyleLbl="bgAccFollowNode1" presStyleIdx="1" presStyleCnt="2" custScaleX="100163" custScaleY="351222">
        <dgm:presLayoutVars>
          <dgm:bulletEnabled val="1"/>
        </dgm:presLayoutVars>
      </dgm:prSet>
      <dgm:spPr/>
      <dgm:t>
        <a:bodyPr/>
        <a:lstStyle/>
        <a:p>
          <a:endParaRPr lang="en-US"/>
        </a:p>
      </dgm:t>
    </dgm:pt>
  </dgm:ptLst>
  <dgm:cxnLst>
    <dgm:cxn modelId="{65518255-5AC8-1D4F-B087-7D6AD2110F74}" type="presOf" srcId="{427707EF-8EFD-1849-ABA6-7CFCEE67F88B}" destId="{03AFE7A2-0C6B-6444-BC77-1EDB0F2B5248}" srcOrd="0" destOrd="0" presId="urn:microsoft.com/office/officeart/2005/8/layout/vList6"/>
    <dgm:cxn modelId="{DF8BC8C8-3FA4-E04C-A718-F724C8804F53}" type="presOf" srcId="{CD005A31-4198-004D-A1D2-6CAC16C2338A}" destId="{B950B552-1615-5547-923F-A9C6134527B4}" srcOrd="0" destOrd="0" presId="urn:microsoft.com/office/officeart/2005/8/layout/vList6"/>
    <dgm:cxn modelId="{7DEDB9D8-5121-B344-8667-5329A5910054}" type="presOf" srcId="{2A10018E-C810-D344-9610-7A1D9CAB2DF8}" destId="{8B6C931C-4779-4C4A-80C2-013484E22C6C}" srcOrd="0" destOrd="0" presId="urn:microsoft.com/office/officeart/2005/8/layout/vList6"/>
    <dgm:cxn modelId="{14C5BB16-13DF-AB47-B674-38E0E8F538AC}" srcId="{427707EF-8EFD-1849-ABA6-7CFCEE67F88B}" destId="{56BBBFE2-CA1A-094C-9863-D740BC6860DB}" srcOrd="0" destOrd="0" parTransId="{650E5A9E-5811-3846-94E5-E8D276E027E2}" sibTransId="{E58E892A-14DB-214E-A91C-372884D966F0}"/>
    <dgm:cxn modelId="{0D5CC094-23D3-F44D-8640-38D38278A93E}" srcId="{427707EF-8EFD-1849-ABA6-7CFCEE67F88B}" destId="{0191857E-209B-EE4B-B203-5444A6F24781}" srcOrd="1" destOrd="0" parTransId="{42D35C44-7504-4448-83A7-E1F1B64DCEC6}" sibTransId="{407AEC19-0F97-2E47-A5D7-1D572AA63B8F}"/>
    <dgm:cxn modelId="{43DA3B9D-A081-B74D-A432-47FABC761B1E}" type="presOf" srcId="{56BBBFE2-CA1A-094C-9863-D740BC6860DB}" destId="{C464FF6F-DCA6-AF46-B77E-2B7B564E7DB5}" srcOrd="0" destOrd="0" presId="urn:microsoft.com/office/officeart/2005/8/layout/vList6"/>
    <dgm:cxn modelId="{C573FD3B-11AF-4444-B320-8009EA23A283}" srcId="{0191857E-209B-EE4B-B203-5444A6F24781}" destId="{CD005A31-4198-004D-A1D2-6CAC16C2338A}" srcOrd="0" destOrd="0" parTransId="{7AE390BB-70B1-D54B-AF63-37BEAB8846D9}" sibTransId="{6EBF8178-35F1-2A41-B5B3-BC9D610E63A3}"/>
    <dgm:cxn modelId="{C4460F49-F031-B24B-A3C0-D9CCF3AE62DA}" type="presOf" srcId="{58A49EAC-FC2B-3540-A56F-46A58F9C0C28}" destId="{B950B552-1615-5547-923F-A9C6134527B4}" srcOrd="0" destOrd="1" presId="urn:microsoft.com/office/officeart/2005/8/layout/vList6"/>
    <dgm:cxn modelId="{A9165CC9-1B4E-A345-8CAB-9C05CCB3A3A1}" srcId="{56BBBFE2-CA1A-094C-9863-D740BC6860DB}" destId="{2A10018E-C810-D344-9610-7A1D9CAB2DF8}" srcOrd="0" destOrd="0" parTransId="{EF42DA42-3049-2E4B-B790-9066D409ABD3}" sibTransId="{1B29E67F-FD75-A44C-B164-11C2C691461A}"/>
    <dgm:cxn modelId="{9C33A85C-0FA9-6944-A353-80DC88FF7F3C}" type="presOf" srcId="{C0B2B47F-F2A9-3440-A18A-149FB7E7B7BD}" destId="{B950B552-1615-5547-923F-A9C6134527B4}" srcOrd="0" destOrd="2" presId="urn:microsoft.com/office/officeart/2005/8/layout/vList6"/>
    <dgm:cxn modelId="{8410D702-0ED9-0C43-9E2D-C26D6F446939}" type="presOf" srcId="{0191857E-209B-EE4B-B203-5444A6F24781}" destId="{32582794-19A6-1241-AB5F-8ED74E41745C}" srcOrd="0" destOrd="0" presId="urn:microsoft.com/office/officeart/2005/8/layout/vList6"/>
    <dgm:cxn modelId="{B9682E85-7D61-A845-8786-D494A4A7E99C}" srcId="{0191857E-209B-EE4B-B203-5444A6F24781}" destId="{58A49EAC-FC2B-3540-A56F-46A58F9C0C28}" srcOrd="1" destOrd="0" parTransId="{3AE0FED0-2A51-524A-9D79-50F66801D6AF}" sibTransId="{40CF638D-90B9-8247-8EE3-339416BB4F5B}"/>
    <dgm:cxn modelId="{86562486-3F69-FD4A-947B-16A4537867D4}" srcId="{0191857E-209B-EE4B-B203-5444A6F24781}" destId="{C0B2B47F-F2A9-3440-A18A-149FB7E7B7BD}" srcOrd="2" destOrd="0" parTransId="{B1C50AF0-6DAC-5245-9E07-13DC6B8AF8E9}" sibTransId="{83D0679F-47EA-E74A-8285-B879C89D0DAB}"/>
    <dgm:cxn modelId="{F6F7D1C7-6B70-F24A-9452-42352AA8FFD2}" type="presParOf" srcId="{03AFE7A2-0C6B-6444-BC77-1EDB0F2B5248}" destId="{14AE7731-1396-7046-9AA5-FC2AB62718C5}" srcOrd="0" destOrd="0" presId="urn:microsoft.com/office/officeart/2005/8/layout/vList6"/>
    <dgm:cxn modelId="{E85EFCE1-5D0D-3F4E-83F2-2E9969F8805C}" type="presParOf" srcId="{14AE7731-1396-7046-9AA5-FC2AB62718C5}" destId="{C464FF6F-DCA6-AF46-B77E-2B7B564E7DB5}" srcOrd="0" destOrd="0" presId="urn:microsoft.com/office/officeart/2005/8/layout/vList6"/>
    <dgm:cxn modelId="{06529611-BC82-764E-8F8E-376F645861AD}" type="presParOf" srcId="{14AE7731-1396-7046-9AA5-FC2AB62718C5}" destId="{8B6C931C-4779-4C4A-80C2-013484E22C6C}" srcOrd="1" destOrd="0" presId="urn:microsoft.com/office/officeart/2005/8/layout/vList6"/>
    <dgm:cxn modelId="{DD52FF97-6831-8A4C-8901-DCEA3E4EB567}" type="presParOf" srcId="{03AFE7A2-0C6B-6444-BC77-1EDB0F2B5248}" destId="{83F6EE25-B0DD-0E49-AF12-B0BDD51EC3E8}" srcOrd="1" destOrd="0" presId="urn:microsoft.com/office/officeart/2005/8/layout/vList6"/>
    <dgm:cxn modelId="{FD9240F4-5903-8A46-94EF-A7F1CA0C0729}" type="presParOf" srcId="{03AFE7A2-0C6B-6444-BC77-1EDB0F2B5248}" destId="{018B2ACE-82EB-DE42-A949-D29EA820DDBC}" srcOrd="2" destOrd="0" presId="urn:microsoft.com/office/officeart/2005/8/layout/vList6"/>
    <dgm:cxn modelId="{FF3A4A93-0297-6040-A250-3C3012C6AD3B}" type="presParOf" srcId="{018B2ACE-82EB-DE42-A949-D29EA820DDBC}" destId="{32582794-19A6-1241-AB5F-8ED74E41745C}" srcOrd="0" destOrd="0" presId="urn:microsoft.com/office/officeart/2005/8/layout/vList6"/>
    <dgm:cxn modelId="{0AEBE970-3FAE-C043-92F4-DA53287A25F4}" type="presParOf" srcId="{018B2ACE-82EB-DE42-A949-D29EA820DDBC}" destId="{B950B552-1615-5547-923F-A9C6134527B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D033F9-6273-194B-885B-00A516766F7F}" type="doc">
      <dgm:prSet loTypeId="urn:microsoft.com/office/officeart/2005/8/layout/default#1" loCatId="" qsTypeId="urn:microsoft.com/office/officeart/2005/8/quickstyle/simple2" qsCatId="simple" csTypeId="urn:microsoft.com/office/officeart/2005/8/colors/colorful1#1" csCatId="colorful" phldr="1"/>
      <dgm:spPr/>
      <dgm:t>
        <a:bodyPr/>
        <a:lstStyle/>
        <a:p>
          <a:endParaRPr lang="en-US"/>
        </a:p>
      </dgm:t>
    </dgm:pt>
    <dgm:pt modelId="{08F0B560-8995-8347-A9DD-3D60001ECC43}">
      <dgm:prSet phldrT="[Text]" custT="1"/>
      <dgm:spPr>
        <a:solidFill>
          <a:srgbClr val="C00000"/>
        </a:solidFill>
      </dgm:spPr>
      <dgm:t>
        <a:bodyPr/>
        <a:lstStyle/>
        <a:p>
          <a:r>
            <a:rPr lang="en-US" sz="2400" b="1" dirty="0" err="1" smtClean="0">
              <a:latin typeface="Times New Roman" charset="0"/>
              <a:ea typeface="Times New Roman" charset="0"/>
              <a:cs typeface="Times New Roman" charset="0"/>
            </a:rPr>
            <a:t>Penyajian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wajar</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dan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kepatuhan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terhadap</a:t>
          </a:r>
          <a:r>
            <a:rPr lang="en-US" sz="2400" b="1" dirty="0" smtClean="0">
              <a:latin typeface="Times New Roman" charset="0"/>
              <a:ea typeface="Times New Roman" charset="0"/>
              <a:cs typeface="Times New Roman" charset="0"/>
            </a:rPr>
            <a:t> ED SAK EMKM</a:t>
          </a:r>
          <a:endParaRPr lang="en-US" sz="2400" b="1" dirty="0">
            <a:latin typeface="Times New Roman" charset="0"/>
            <a:ea typeface="Times New Roman" charset="0"/>
            <a:cs typeface="Times New Roman" charset="0"/>
          </a:endParaRPr>
        </a:p>
      </dgm:t>
    </dgm:pt>
    <dgm:pt modelId="{A380CB8C-B9A3-5148-AD4F-0ED04E031DBB}" type="parTrans" cxnId="{B3F32B2C-4DA2-714C-B18D-300537E0EE42}">
      <dgm:prSet/>
      <dgm:spPr/>
      <dgm:t>
        <a:bodyPr/>
        <a:lstStyle/>
        <a:p>
          <a:endParaRPr lang="en-US">
            <a:latin typeface="Times New Roman" charset="0"/>
            <a:ea typeface="Times New Roman" charset="0"/>
            <a:cs typeface="Times New Roman" charset="0"/>
          </a:endParaRPr>
        </a:p>
      </dgm:t>
    </dgm:pt>
    <dgm:pt modelId="{EAD93082-4AC7-A549-A49D-3497EC937AC9}" type="sibTrans" cxnId="{B3F32B2C-4DA2-714C-B18D-300537E0EE42}">
      <dgm:prSet/>
      <dgm:spPr/>
      <dgm:t>
        <a:bodyPr/>
        <a:lstStyle/>
        <a:p>
          <a:endParaRPr lang="en-US">
            <a:latin typeface="Times New Roman" charset="0"/>
            <a:ea typeface="Times New Roman" charset="0"/>
            <a:cs typeface="Times New Roman" charset="0"/>
          </a:endParaRPr>
        </a:p>
      </dgm:t>
    </dgm:pt>
    <dgm:pt modelId="{9D5FC696-C10B-1749-9DB3-3333840ADFAA}">
      <dgm:prSet phldrT="[Text]" custT="1"/>
      <dgm:spPr>
        <a:solidFill>
          <a:srgbClr val="92D050"/>
        </a:solidFill>
      </dgm:spPr>
      <dgm:t>
        <a:bodyPr/>
        <a:lstStyle/>
        <a:p>
          <a:r>
            <a:rPr lang="en-US" sz="3600" b="1" dirty="0" err="1" smtClean="0">
              <a:solidFill>
                <a:schemeClr val="tx1"/>
              </a:solidFill>
              <a:latin typeface="Times New Roman" charset="0"/>
              <a:ea typeface="Times New Roman" charset="0"/>
              <a:cs typeface="Times New Roman" charset="0"/>
            </a:rPr>
            <a:t>Laporan</a:t>
          </a:r>
          <a:r>
            <a:rPr lang="en-US" sz="3600" b="1" dirty="0" smtClean="0">
              <a:solidFill>
                <a:schemeClr val="tx1"/>
              </a:solidFill>
              <a:latin typeface="Times New Roman" charset="0"/>
              <a:ea typeface="Times New Roman" charset="0"/>
              <a:cs typeface="Times New Roman" charset="0"/>
            </a:rPr>
            <a:t> </a:t>
          </a:r>
          <a:r>
            <a:rPr lang="en-US" sz="3600" b="1" dirty="0" err="1" smtClean="0">
              <a:solidFill>
                <a:schemeClr val="tx1"/>
              </a:solidFill>
              <a:latin typeface="Times New Roman" charset="0"/>
              <a:ea typeface="Times New Roman" charset="0"/>
              <a:cs typeface="Times New Roman" charset="0"/>
            </a:rPr>
            <a:t>Keuangan</a:t>
          </a:r>
          <a:endParaRPr lang="en-US" sz="3600" b="1" dirty="0">
            <a:solidFill>
              <a:schemeClr val="tx1"/>
            </a:solidFill>
            <a:latin typeface="Times New Roman" charset="0"/>
            <a:ea typeface="Times New Roman" charset="0"/>
            <a:cs typeface="Times New Roman" charset="0"/>
          </a:endParaRPr>
        </a:p>
      </dgm:t>
    </dgm:pt>
    <dgm:pt modelId="{4D5F771A-0CB7-8E46-B283-782ED04D210C}" type="parTrans" cxnId="{F7A00CE2-60A1-3142-BEB7-8B82C71F729E}">
      <dgm:prSet/>
      <dgm:spPr/>
      <dgm:t>
        <a:bodyPr/>
        <a:lstStyle/>
        <a:p>
          <a:endParaRPr lang="en-US">
            <a:latin typeface="Times New Roman" charset="0"/>
            <a:ea typeface="Times New Roman" charset="0"/>
            <a:cs typeface="Times New Roman" charset="0"/>
          </a:endParaRPr>
        </a:p>
      </dgm:t>
    </dgm:pt>
    <dgm:pt modelId="{8D0D1A06-B2EC-0F4D-9846-ACB67BE421C7}" type="sibTrans" cxnId="{F7A00CE2-60A1-3142-BEB7-8B82C71F729E}">
      <dgm:prSet/>
      <dgm:spPr/>
      <dgm:t>
        <a:bodyPr/>
        <a:lstStyle/>
        <a:p>
          <a:endParaRPr lang="en-US">
            <a:latin typeface="Times New Roman" charset="0"/>
            <a:ea typeface="Times New Roman" charset="0"/>
            <a:cs typeface="Times New Roman" charset="0"/>
          </a:endParaRPr>
        </a:p>
      </dgm:t>
    </dgm:pt>
    <dgm:pt modelId="{23E443AA-9C61-AA40-9EA7-928EF21CDAC0}">
      <dgm:prSet phldrT="[Text]"/>
      <dgm:spPr>
        <a:solidFill>
          <a:srgbClr val="7030A0"/>
        </a:solidFill>
      </dgm:spPr>
      <dgm:t>
        <a:bodyPr/>
        <a:lstStyle/>
        <a:p>
          <a:r>
            <a:rPr lang="en-US" b="1" dirty="0" err="1" smtClean="0">
              <a:solidFill>
                <a:schemeClr val="bg1"/>
              </a:solidFill>
              <a:latin typeface="Times New Roman" charset="0"/>
              <a:ea typeface="Times New Roman" charset="0"/>
              <a:cs typeface="Times New Roman" charset="0"/>
            </a:rPr>
            <a:t>Frekuensi</a:t>
          </a:r>
          <a:r>
            <a:rPr lang="en-US" b="1" dirty="0" smtClean="0">
              <a:solidFill>
                <a:schemeClr val="bg1"/>
              </a:solidFill>
              <a:latin typeface="Times New Roman" charset="0"/>
              <a:ea typeface="Times New Roman" charset="0"/>
              <a:cs typeface="Times New Roman" charset="0"/>
            </a:rPr>
            <a:t> </a:t>
          </a:r>
          <a:r>
            <a:rPr lang="en-US" b="1" dirty="0" err="1" smtClean="0">
              <a:solidFill>
                <a:schemeClr val="bg1"/>
              </a:solidFill>
              <a:latin typeface="Times New Roman" charset="0"/>
              <a:ea typeface="Times New Roman" charset="0"/>
              <a:cs typeface="Times New Roman" charset="0"/>
            </a:rPr>
            <a:t>pelaporan</a:t>
          </a:r>
          <a:r>
            <a:rPr lang="en-US" b="1" dirty="0" smtClean="0">
              <a:solidFill>
                <a:schemeClr val="bg1"/>
              </a:solidFill>
              <a:latin typeface="Times New Roman" charset="0"/>
              <a:ea typeface="Times New Roman" charset="0"/>
              <a:cs typeface="Times New Roman" charset="0"/>
            </a:rPr>
            <a:t> </a:t>
          </a:r>
          <a:endParaRPr lang="en-US" b="1" dirty="0">
            <a:solidFill>
              <a:schemeClr val="bg1"/>
            </a:solidFill>
            <a:latin typeface="Times New Roman" charset="0"/>
            <a:ea typeface="Times New Roman" charset="0"/>
            <a:cs typeface="Times New Roman" charset="0"/>
          </a:endParaRPr>
        </a:p>
      </dgm:t>
    </dgm:pt>
    <dgm:pt modelId="{51029FBA-1A5C-354F-A550-2912BD67B72D}" type="parTrans" cxnId="{9D9A2F94-C2E0-0341-8B95-5EAAAEC2377C}">
      <dgm:prSet/>
      <dgm:spPr/>
      <dgm:t>
        <a:bodyPr/>
        <a:lstStyle/>
        <a:p>
          <a:endParaRPr lang="en-US">
            <a:latin typeface="Times New Roman" charset="0"/>
            <a:ea typeface="Times New Roman" charset="0"/>
            <a:cs typeface="Times New Roman" charset="0"/>
          </a:endParaRPr>
        </a:p>
      </dgm:t>
    </dgm:pt>
    <dgm:pt modelId="{80E7D2A2-EAFD-1744-8F6D-EF7DA8E903EA}" type="sibTrans" cxnId="{9D9A2F94-C2E0-0341-8B95-5EAAAEC2377C}">
      <dgm:prSet/>
      <dgm:spPr/>
      <dgm:t>
        <a:bodyPr/>
        <a:lstStyle/>
        <a:p>
          <a:endParaRPr lang="en-US">
            <a:latin typeface="Times New Roman" charset="0"/>
            <a:ea typeface="Times New Roman" charset="0"/>
            <a:cs typeface="Times New Roman" charset="0"/>
          </a:endParaRPr>
        </a:p>
      </dgm:t>
    </dgm:pt>
    <dgm:pt modelId="{8455E728-1343-2C4D-B095-D1DED91124AD}">
      <dgm:prSet phldrT="[Text]"/>
      <dgm:spPr>
        <a:solidFill>
          <a:schemeClr val="tx2"/>
        </a:solidFill>
      </dgm:spPr>
      <dgm:t>
        <a:bodyPr/>
        <a:lstStyle/>
        <a:p>
          <a:r>
            <a:rPr lang="en-US" b="1" dirty="0" err="1" smtClean="0">
              <a:latin typeface="Times New Roman" charset="0"/>
              <a:ea typeface="Times New Roman" charset="0"/>
              <a:cs typeface="Times New Roman" charset="0"/>
            </a:rPr>
            <a:t>Informasi</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komparatif</a:t>
          </a:r>
          <a:endParaRPr lang="en-US" b="1" dirty="0">
            <a:latin typeface="Times New Roman" charset="0"/>
            <a:ea typeface="Times New Roman" charset="0"/>
            <a:cs typeface="Times New Roman" charset="0"/>
          </a:endParaRPr>
        </a:p>
      </dgm:t>
    </dgm:pt>
    <dgm:pt modelId="{341852ED-A978-384D-BDE2-84423F0A6C77}" type="parTrans" cxnId="{07ADE92A-D22F-7643-8F3C-7EDF5E2FC485}">
      <dgm:prSet/>
      <dgm:spPr/>
      <dgm:t>
        <a:bodyPr/>
        <a:lstStyle/>
        <a:p>
          <a:endParaRPr lang="en-US">
            <a:latin typeface="Times New Roman" charset="0"/>
            <a:ea typeface="Times New Roman" charset="0"/>
            <a:cs typeface="Times New Roman" charset="0"/>
          </a:endParaRPr>
        </a:p>
      </dgm:t>
    </dgm:pt>
    <dgm:pt modelId="{E5F24AE6-6E34-A547-993B-99B1E588426E}" type="sibTrans" cxnId="{07ADE92A-D22F-7643-8F3C-7EDF5E2FC485}">
      <dgm:prSet/>
      <dgm:spPr/>
      <dgm:t>
        <a:bodyPr/>
        <a:lstStyle/>
        <a:p>
          <a:endParaRPr lang="en-US">
            <a:latin typeface="Times New Roman" charset="0"/>
            <a:ea typeface="Times New Roman" charset="0"/>
            <a:cs typeface="Times New Roman" charset="0"/>
          </a:endParaRPr>
        </a:p>
      </dgm:t>
    </dgm:pt>
    <dgm:pt modelId="{8C6DACE9-6F52-9440-854E-F88DD88D32B2}">
      <dgm:prSet phldrT="[Text]"/>
      <dgm:spPr>
        <a:solidFill>
          <a:srgbClr val="FFC000"/>
        </a:solidFill>
      </dgm:spPr>
      <dgm:t>
        <a:bodyPr/>
        <a:lstStyle/>
        <a:p>
          <a:r>
            <a:rPr lang="en-US" b="1" dirty="0" err="1" smtClean="0">
              <a:solidFill>
                <a:schemeClr val="tx1"/>
              </a:solidFill>
              <a:latin typeface="Times New Roman" charset="0"/>
              <a:ea typeface="Times New Roman" charset="0"/>
              <a:cs typeface="Times New Roman" charset="0"/>
            </a:rPr>
            <a:t>Identifikasi</a:t>
          </a:r>
          <a:r>
            <a:rPr lang="en-US" b="1" dirty="0" smtClean="0">
              <a:solidFill>
                <a:schemeClr val="tx1"/>
              </a:solidFill>
              <a:latin typeface="Times New Roman" charset="0"/>
              <a:ea typeface="Times New Roman" charset="0"/>
              <a:cs typeface="Times New Roman" charset="0"/>
            </a:rPr>
            <a:t> </a:t>
          </a:r>
          <a:r>
            <a:rPr lang="en-US" b="1" dirty="0" err="1" smtClean="0">
              <a:solidFill>
                <a:schemeClr val="tx1"/>
              </a:solidFill>
              <a:latin typeface="Times New Roman" charset="0"/>
              <a:ea typeface="Times New Roman" charset="0"/>
              <a:cs typeface="Times New Roman" charset="0"/>
            </a:rPr>
            <a:t>laporan</a:t>
          </a:r>
          <a:r>
            <a:rPr lang="en-US" b="1" dirty="0" smtClean="0">
              <a:solidFill>
                <a:schemeClr val="tx1"/>
              </a:solidFill>
              <a:latin typeface="Times New Roman" charset="0"/>
              <a:ea typeface="Times New Roman" charset="0"/>
              <a:cs typeface="Times New Roman" charset="0"/>
            </a:rPr>
            <a:t> </a:t>
          </a:r>
          <a:r>
            <a:rPr lang="en-US" b="1" dirty="0" err="1" smtClean="0">
              <a:solidFill>
                <a:schemeClr val="tx1"/>
              </a:solidFill>
              <a:latin typeface="Times New Roman" charset="0"/>
              <a:ea typeface="Times New Roman" charset="0"/>
              <a:cs typeface="Times New Roman" charset="0"/>
            </a:rPr>
            <a:t>keuangan</a:t>
          </a:r>
          <a:endParaRPr lang="en-US" b="1" dirty="0">
            <a:solidFill>
              <a:schemeClr val="tx1"/>
            </a:solidFill>
            <a:latin typeface="Times New Roman" charset="0"/>
            <a:ea typeface="Times New Roman" charset="0"/>
            <a:cs typeface="Times New Roman" charset="0"/>
          </a:endParaRPr>
        </a:p>
      </dgm:t>
    </dgm:pt>
    <dgm:pt modelId="{B9345D21-2856-9947-8185-864DD378F79D}" type="parTrans" cxnId="{12C54DC5-7ED9-DF41-8E51-D4FB0C4D3CE2}">
      <dgm:prSet/>
      <dgm:spPr/>
      <dgm:t>
        <a:bodyPr/>
        <a:lstStyle/>
        <a:p>
          <a:endParaRPr lang="en-US">
            <a:latin typeface="Times New Roman" charset="0"/>
            <a:ea typeface="Times New Roman" charset="0"/>
            <a:cs typeface="Times New Roman" charset="0"/>
          </a:endParaRPr>
        </a:p>
      </dgm:t>
    </dgm:pt>
    <dgm:pt modelId="{0F81CF37-B336-EE4C-B6E9-55E393987949}" type="sibTrans" cxnId="{12C54DC5-7ED9-DF41-8E51-D4FB0C4D3CE2}">
      <dgm:prSet/>
      <dgm:spPr/>
      <dgm:t>
        <a:bodyPr/>
        <a:lstStyle/>
        <a:p>
          <a:endParaRPr lang="en-US">
            <a:latin typeface="Times New Roman" charset="0"/>
            <a:ea typeface="Times New Roman" charset="0"/>
            <a:cs typeface="Times New Roman" charset="0"/>
          </a:endParaRPr>
        </a:p>
      </dgm:t>
    </dgm:pt>
    <dgm:pt modelId="{8F3E95AC-D950-C74B-9726-480B99ACFB97}" type="pres">
      <dgm:prSet presAssocID="{78D033F9-6273-194B-885B-00A516766F7F}" presName="diagram" presStyleCnt="0">
        <dgm:presLayoutVars>
          <dgm:dir/>
          <dgm:resizeHandles val="exact"/>
        </dgm:presLayoutVars>
      </dgm:prSet>
      <dgm:spPr/>
      <dgm:t>
        <a:bodyPr/>
        <a:lstStyle/>
        <a:p>
          <a:endParaRPr lang="en-US"/>
        </a:p>
      </dgm:t>
    </dgm:pt>
    <dgm:pt modelId="{9B99AFAB-FD5E-7A45-9D3E-BFCEA74B55BC}" type="pres">
      <dgm:prSet presAssocID="{08F0B560-8995-8347-A9DD-3D60001ECC43}" presName="node" presStyleLbl="node1" presStyleIdx="0" presStyleCnt="5">
        <dgm:presLayoutVars>
          <dgm:bulletEnabled val="1"/>
        </dgm:presLayoutVars>
      </dgm:prSet>
      <dgm:spPr/>
      <dgm:t>
        <a:bodyPr/>
        <a:lstStyle/>
        <a:p>
          <a:endParaRPr lang="en-US"/>
        </a:p>
      </dgm:t>
    </dgm:pt>
    <dgm:pt modelId="{E53A66BD-858A-8D4F-BA6E-9C1F33342E33}" type="pres">
      <dgm:prSet presAssocID="{EAD93082-4AC7-A549-A49D-3497EC937AC9}" presName="sibTrans" presStyleCnt="0"/>
      <dgm:spPr/>
    </dgm:pt>
    <dgm:pt modelId="{791B581A-A867-6140-964F-23393008416F}" type="pres">
      <dgm:prSet presAssocID="{9D5FC696-C10B-1749-9DB3-3333840ADFAA}" presName="node" presStyleLbl="node1" presStyleIdx="1" presStyleCnt="5">
        <dgm:presLayoutVars>
          <dgm:bulletEnabled val="1"/>
        </dgm:presLayoutVars>
      </dgm:prSet>
      <dgm:spPr/>
      <dgm:t>
        <a:bodyPr/>
        <a:lstStyle/>
        <a:p>
          <a:endParaRPr lang="en-US"/>
        </a:p>
      </dgm:t>
    </dgm:pt>
    <dgm:pt modelId="{5FC605AD-70A8-F34D-9B9A-A860581A5F47}" type="pres">
      <dgm:prSet presAssocID="{8D0D1A06-B2EC-0F4D-9846-ACB67BE421C7}" presName="sibTrans" presStyleCnt="0"/>
      <dgm:spPr/>
    </dgm:pt>
    <dgm:pt modelId="{9DB1C143-CB6A-5D41-9333-672637A6A914}" type="pres">
      <dgm:prSet presAssocID="{23E443AA-9C61-AA40-9EA7-928EF21CDAC0}" presName="node" presStyleLbl="node1" presStyleIdx="2" presStyleCnt="5">
        <dgm:presLayoutVars>
          <dgm:bulletEnabled val="1"/>
        </dgm:presLayoutVars>
      </dgm:prSet>
      <dgm:spPr/>
      <dgm:t>
        <a:bodyPr/>
        <a:lstStyle/>
        <a:p>
          <a:endParaRPr lang="en-US"/>
        </a:p>
      </dgm:t>
    </dgm:pt>
    <dgm:pt modelId="{7EE58D42-A2D0-9D4D-8150-BF4D62A99E7E}" type="pres">
      <dgm:prSet presAssocID="{80E7D2A2-EAFD-1744-8F6D-EF7DA8E903EA}" presName="sibTrans" presStyleCnt="0"/>
      <dgm:spPr/>
    </dgm:pt>
    <dgm:pt modelId="{FFCB5219-45C1-F543-B84A-446B613E53FC}" type="pres">
      <dgm:prSet presAssocID="{8455E728-1343-2C4D-B095-D1DED91124AD}" presName="node" presStyleLbl="node1" presStyleIdx="3" presStyleCnt="5">
        <dgm:presLayoutVars>
          <dgm:bulletEnabled val="1"/>
        </dgm:presLayoutVars>
      </dgm:prSet>
      <dgm:spPr/>
      <dgm:t>
        <a:bodyPr/>
        <a:lstStyle/>
        <a:p>
          <a:endParaRPr lang="en-US"/>
        </a:p>
      </dgm:t>
    </dgm:pt>
    <dgm:pt modelId="{521FC497-0F7B-2E40-B141-CAFF99C9B809}" type="pres">
      <dgm:prSet presAssocID="{E5F24AE6-6E34-A547-993B-99B1E588426E}" presName="sibTrans" presStyleCnt="0"/>
      <dgm:spPr/>
    </dgm:pt>
    <dgm:pt modelId="{8AC340BE-50B3-DF48-8257-9D12F84A863B}" type="pres">
      <dgm:prSet presAssocID="{8C6DACE9-6F52-9440-854E-F88DD88D32B2}" presName="node" presStyleLbl="node1" presStyleIdx="4" presStyleCnt="5">
        <dgm:presLayoutVars>
          <dgm:bulletEnabled val="1"/>
        </dgm:presLayoutVars>
      </dgm:prSet>
      <dgm:spPr/>
      <dgm:t>
        <a:bodyPr/>
        <a:lstStyle/>
        <a:p>
          <a:endParaRPr lang="en-US"/>
        </a:p>
      </dgm:t>
    </dgm:pt>
  </dgm:ptLst>
  <dgm:cxnLst>
    <dgm:cxn modelId="{7378F61D-3CD0-B44F-B4B4-4B706D81B34E}" type="presOf" srcId="{9D5FC696-C10B-1749-9DB3-3333840ADFAA}" destId="{791B581A-A867-6140-964F-23393008416F}" srcOrd="0" destOrd="0" presId="urn:microsoft.com/office/officeart/2005/8/layout/default#1"/>
    <dgm:cxn modelId="{6D78CAC7-606C-BF46-A4FD-C79949105BED}" type="presOf" srcId="{8C6DACE9-6F52-9440-854E-F88DD88D32B2}" destId="{8AC340BE-50B3-DF48-8257-9D12F84A863B}" srcOrd="0" destOrd="0" presId="urn:microsoft.com/office/officeart/2005/8/layout/default#1"/>
    <dgm:cxn modelId="{B3F32B2C-4DA2-714C-B18D-300537E0EE42}" srcId="{78D033F9-6273-194B-885B-00A516766F7F}" destId="{08F0B560-8995-8347-A9DD-3D60001ECC43}" srcOrd="0" destOrd="0" parTransId="{A380CB8C-B9A3-5148-AD4F-0ED04E031DBB}" sibTransId="{EAD93082-4AC7-A549-A49D-3497EC937AC9}"/>
    <dgm:cxn modelId="{9D9A2F94-C2E0-0341-8B95-5EAAAEC2377C}" srcId="{78D033F9-6273-194B-885B-00A516766F7F}" destId="{23E443AA-9C61-AA40-9EA7-928EF21CDAC0}" srcOrd="2" destOrd="0" parTransId="{51029FBA-1A5C-354F-A550-2912BD67B72D}" sibTransId="{80E7D2A2-EAFD-1744-8F6D-EF7DA8E903EA}"/>
    <dgm:cxn modelId="{3C1909CA-523C-B54E-953D-46632240EFEB}" type="presOf" srcId="{8455E728-1343-2C4D-B095-D1DED91124AD}" destId="{FFCB5219-45C1-F543-B84A-446B613E53FC}" srcOrd="0" destOrd="0" presId="urn:microsoft.com/office/officeart/2005/8/layout/default#1"/>
    <dgm:cxn modelId="{F7A00CE2-60A1-3142-BEB7-8B82C71F729E}" srcId="{78D033F9-6273-194B-885B-00A516766F7F}" destId="{9D5FC696-C10B-1749-9DB3-3333840ADFAA}" srcOrd="1" destOrd="0" parTransId="{4D5F771A-0CB7-8E46-B283-782ED04D210C}" sibTransId="{8D0D1A06-B2EC-0F4D-9846-ACB67BE421C7}"/>
    <dgm:cxn modelId="{161BF295-56AE-AD4F-8B28-BD5C1130C8C0}" type="presOf" srcId="{78D033F9-6273-194B-885B-00A516766F7F}" destId="{8F3E95AC-D950-C74B-9726-480B99ACFB97}" srcOrd="0" destOrd="0" presId="urn:microsoft.com/office/officeart/2005/8/layout/default#1"/>
    <dgm:cxn modelId="{7878EF7F-9ECB-854D-8F36-AF8B1853D949}" type="presOf" srcId="{08F0B560-8995-8347-A9DD-3D60001ECC43}" destId="{9B99AFAB-FD5E-7A45-9D3E-BFCEA74B55BC}" srcOrd="0" destOrd="0" presId="urn:microsoft.com/office/officeart/2005/8/layout/default#1"/>
    <dgm:cxn modelId="{BB2F448D-FD34-9A45-B593-FB9A841482E0}" type="presOf" srcId="{23E443AA-9C61-AA40-9EA7-928EF21CDAC0}" destId="{9DB1C143-CB6A-5D41-9333-672637A6A914}" srcOrd="0" destOrd="0" presId="urn:microsoft.com/office/officeart/2005/8/layout/default#1"/>
    <dgm:cxn modelId="{07ADE92A-D22F-7643-8F3C-7EDF5E2FC485}" srcId="{78D033F9-6273-194B-885B-00A516766F7F}" destId="{8455E728-1343-2C4D-B095-D1DED91124AD}" srcOrd="3" destOrd="0" parTransId="{341852ED-A978-384D-BDE2-84423F0A6C77}" sibTransId="{E5F24AE6-6E34-A547-993B-99B1E588426E}"/>
    <dgm:cxn modelId="{12C54DC5-7ED9-DF41-8E51-D4FB0C4D3CE2}" srcId="{78D033F9-6273-194B-885B-00A516766F7F}" destId="{8C6DACE9-6F52-9440-854E-F88DD88D32B2}" srcOrd="4" destOrd="0" parTransId="{B9345D21-2856-9947-8185-864DD378F79D}" sibTransId="{0F81CF37-B336-EE4C-B6E9-55E393987949}"/>
    <dgm:cxn modelId="{E5CF13C4-1591-5640-A16D-F27C25894FED}" type="presParOf" srcId="{8F3E95AC-D950-C74B-9726-480B99ACFB97}" destId="{9B99AFAB-FD5E-7A45-9D3E-BFCEA74B55BC}" srcOrd="0" destOrd="0" presId="urn:microsoft.com/office/officeart/2005/8/layout/default#1"/>
    <dgm:cxn modelId="{7BD9CB70-98C3-0D4A-9F05-CBE5AC5CF55C}" type="presParOf" srcId="{8F3E95AC-D950-C74B-9726-480B99ACFB97}" destId="{E53A66BD-858A-8D4F-BA6E-9C1F33342E33}" srcOrd="1" destOrd="0" presId="urn:microsoft.com/office/officeart/2005/8/layout/default#1"/>
    <dgm:cxn modelId="{E9CC6174-29A1-D543-8773-2D9A5FB01FE8}" type="presParOf" srcId="{8F3E95AC-D950-C74B-9726-480B99ACFB97}" destId="{791B581A-A867-6140-964F-23393008416F}" srcOrd="2" destOrd="0" presId="urn:microsoft.com/office/officeart/2005/8/layout/default#1"/>
    <dgm:cxn modelId="{6A4C0C72-FFE6-7247-80E4-D10D5E571B6C}" type="presParOf" srcId="{8F3E95AC-D950-C74B-9726-480B99ACFB97}" destId="{5FC605AD-70A8-F34D-9B9A-A860581A5F47}" srcOrd="3" destOrd="0" presId="urn:microsoft.com/office/officeart/2005/8/layout/default#1"/>
    <dgm:cxn modelId="{AE94007C-7660-E04D-B3F9-303EB9AE3857}" type="presParOf" srcId="{8F3E95AC-D950-C74B-9726-480B99ACFB97}" destId="{9DB1C143-CB6A-5D41-9333-672637A6A914}" srcOrd="4" destOrd="0" presId="urn:microsoft.com/office/officeart/2005/8/layout/default#1"/>
    <dgm:cxn modelId="{C1FB6BAC-5ED7-2241-B9F1-765CBABE2C85}" type="presParOf" srcId="{8F3E95AC-D950-C74B-9726-480B99ACFB97}" destId="{7EE58D42-A2D0-9D4D-8150-BF4D62A99E7E}" srcOrd="5" destOrd="0" presId="urn:microsoft.com/office/officeart/2005/8/layout/default#1"/>
    <dgm:cxn modelId="{2B5254C2-A61F-BC4E-A0D2-7FCCD72C3D72}" type="presParOf" srcId="{8F3E95AC-D950-C74B-9726-480B99ACFB97}" destId="{FFCB5219-45C1-F543-B84A-446B613E53FC}" srcOrd="6" destOrd="0" presId="urn:microsoft.com/office/officeart/2005/8/layout/default#1"/>
    <dgm:cxn modelId="{291CBE6A-F785-AF41-89EB-792C900AF914}" type="presParOf" srcId="{8F3E95AC-D950-C74B-9726-480B99ACFB97}" destId="{521FC497-0F7B-2E40-B141-CAFF99C9B809}" srcOrd="7" destOrd="0" presId="urn:microsoft.com/office/officeart/2005/8/layout/default#1"/>
    <dgm:cxn modelId="{E5B817C3-E4F4-3A42-9E66-B4E43255A034}" type="presParOf" srcId="{8F3E95AC-D950-C74B-9726-480B99ACFB97}" destId="{8AC340BE-50B3-DF48-8257-9D12F84A863B}"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BA78D85-A40A-A34E-BFE1-BE288C69AB5D}"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9487833A-BD30-8746-BC9D-3E754AD799FA}">
      <dgm:prSet phldrT="[Text]"/>
      <dgm:spPr/>
      <dgm:t>
        <a:bodyPr/>
        <a:lstStyle/>
        <a:p>
          <a:r>
            <a:rPr lang="en-US" b="1" dirty="0" err="1" smtClean="0">
              <a:latin typeface="Times New Roman" charset="0"/>
              <a:ea typeface="Times New Roman" charset="0"/>
              <a:cs typeface="Times New Roman" charset="0"/>
            </a:rPr>
            <a:t>Laporan</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Posisi</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Keuangan</a:t>
          </a:r>
          <a:endParaRPr lang="en-US" b="1" dirty="0">
            <a:latin typeface="Times New Roman" charset="0"/>
            <a:ea typeface="Times New Roman" charset="0"/>
            <a:cs typeface="Times New Roman" charset="0"/>
          </a:endParaRPr>
        </a:p>
      </dgm:t>
    </dgm:pt>
    <dgm:pt modelId="{0ADB2F47-C8DA-CF4D-B9D7-745BF90D6E11}" type="parTrans" cxnId="{9D5CAD48-ED69-334D-BA24-0F556B9BC121}">
      <dgm:prSet/>
      <dgm:spPr/>
      <dgm:t>
        <a:bodyPr/>
        <a:lstStyle/>
        <a:p>
          <a:endParaRPr lang="en-US">
            <a:latin typeface="Times New Roman" charset="0"/>
            <a:ea typeface="Times New Roman" charset="0"/>
            <a:cs typeface="Times New Roman" charset="0"/>
          </a:endParaRPr>
        </a:p>
      </dgm:t>
    </dgm:pt>
    <dgm:pt modelId="{E6F145DF-09BB-B246-AEA8-1D244B77CFC1}" type="sibTrans" cxnId="{9D5CAD48-ED69-334D-BA24-0F556B9BC121}">
      <dgm:prSet/>
      <dgm:spPr/>
      <dgm:t>
        <a:bodyPr/>
        <a:lstStyle/>
        <a:p>
          <a:endParaRPr lang="en-US">
            <a:latin typeface="Times New Roman" charset="0"/>
            <a:ea typeface="Times New Roman" charset="0"/>
            <a:cs typeface="Times New Roman" charset="0"/>
          </a:endParaRPr>
        </a:p>
      </dgm:t>
    </dgm:pt>
    <dgm:pt modelId="{05E4D805-DD2D-5A4C-808D-3ED47121B161}">
      <dgm:prSet phldrT="[Text]" custT="1"/>
      <dgm:spPr/>
      <dgm:t>
        <a:bodyPr/>
        <a:lstStyle/>
        <a:p>
          <a:pPr algn="l"/>
          <a:r>
            <a:rPr lang="en-US" sz="2000" dirty="0" err="1" smtClean="0">
              <a:latin typeface="Times New Roman" charset="0"/>
              <a:ea typeface="Times New Roman" charset="0"/>
              <a:cs typeface="Times New Roman" charset="0"/>
            </a:rPr>
            <a:t>Mencakup</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akun-akun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dalam</a:t>
          </a:r>
          <a:r>
            <a:rPr lang="en-US" sz="2000" baseline="0" dirty="0" smtClean="0">
              <a:latin typeface="Times New Roman" charset="0"/>
              <a:ea typeface="Times New Roman" charset="0"/>
              <a:cs typeface="Times New Roman" charset="0"/>
            </a:rPr>
            <a:t> par 4.2.</a:t>
          </a:r>
          <a:endParaRPr lang="en-US" sz="2000" dirty="0">
            <a:latin typeface="Times New Roman" charset="0"/>
            <a:ea typeface="Times New Roman" charset="0"/>
            <a:cs typeface="Times New Roman" charset="0"/>
          </a:endParaRPr>
        </a:p>
      </dgm:t>
    </dgm:pt>
    <dgm:pt modelId="{23DCD0A0-D883-D345-A438-06C31E0483B9}" type="parTrans" cxnId="{74A4C83D-EA7D-7648-8A0B-16877D1EF382}">
      <dgm:prSet/>
      <dgm:spPr/>
      <dgm:t>
        <a:bodyPr/>
        <a:lstStyle/>
        <a:p>
          <a:endParaRPr lang="en-US">
            <a:latin typeface="Times New Roman" charset="0"/>
            <a:ea typeface="Times New Roman" charset="0"/>
            <a:cs typeface="Times New Roman" charset="0"/>
          </a:endParaRPr>
        </a:p>
      </dgm:t>
    </dgm:pt>
    <dgm:pt modelId="{DA6BEBD7-74A8-BD42-9A94-A1BA125A644F}" type="sibTrans" cxnId="{74A4C83D-EA7D-7648-8A0B-16877D1EF382}">
      <dgm:prSet/>
      <dgm:spPr/>
      <dgm:t>
        <a:bodyPr/>
        <a:lstStyle/>
        <a:p>
          <a:endParaRPr lang="en-US">
            <a:latin typeface="Times New Roman" charset="0"/>
            <a:ea typeface="Times New Roman" charset="0"/>
            <a:cs typeface="Times New Roman" charset="0"/>
          </a:endParaRPr>
        </a:p>
      </dgm:t>
    </dgm:pt>
    <dgm:pt modelId="{E8CF526F-B1E5-0F4E-8B40-D3BDCDAE5813}">
      <dgm:prSet phldrT="[Text]"/>
      <dgm:spPr/>
      <dgm:t>
        <a:bodyPr/>
        <a:lstStyle/>
        <a:p>
          <a:r>
            <a:rPr lang="en-US" b="1" dirty="0" err="1" smtClean="0">
              <a:latin typeface="Times New Roman" charset="0"/>
              <a:ea typeface="Times New Roman" charset="0"/>
              <a:cs typeface="Times New Roman" charset="0"/>
            </a:rPr>
            <a:t>Laporan</a:t>
          </a:r>
          <a:r>
            <a:rPr lang="en-US" b="1" dirty="0" smtClean="0">
              <a:latin typeface="Times New Roman" charset="0"/>
              <a:ea typeface="Times New Roman" charset="0"/>
              <a:cs typeface="Times New Roman" charset="0"/>
            </a:rPr>
            <a:t> </a:t>
          </a:r>
        </a:p>
        <a:p>
          <a:r>
            <a:rPr lang="en-US" b="1" dirty="0" err="1" smtClean="0">
              <a:latin typeface="Times New Roman" charset="0"/>
              <a:ea typeface="Times New Roman" charset="0"/>
              <a:cs typeface="Times New Roman" charset="0"/>
            </a:rPr>
            <a:t>Laba</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Rugi</a:t>
          </a:r>
          <a:endParaRPr lang="en-US" b="1" dirty="0">
            <a:latin typeface="Times New Roman" charset="0"/>
            <a:ea typeface="Times New Roman" charset="0"/>
            <a:cs typeface="Times New Roman" charset="0"/>
          </a:endParaRPr>
        </a:p>
      </dgm:t>
    </dgm:pt>
    <dgm:pt modelId="{BC2D7C26-FCCA-DF4D-845D-591F2CE121F8}" type="parTrans" cxnId="{E26FA595-827F-A444-BDD5-6C328D0E7D88}">
      <dgm:prSet/>
      <dgm:spPr/>
      <dgm:t>
        <a:bodyPr/>
        <a:lstStyle/>
        <a:p>
          <a:endParaRPr lang="en-US">
            <a:latin typeface="Times New Roman" charset="0"/>
            <a:ea typeface="Times New Roman" charset="0"/>
            <a:cs typeface="Times New Roman" charset="0"/>
          </a:endParaRPr>
        </a:p>
      </dgm:t>
    </dgm:pt>
    <dgm:pt modelId="{8DEF1BFF-C68D-B145-A73A-48D64D3B2DFD}" type="sibTrans" cxnId="{E26FA595-827F-A444-BDD5-6C328D0E7D88}">
      <dgm:prSet/>
      <dgm:spPr/>
      <dgm:t>
        <a:bodyPr/>
        <a:lstStyle/>
        <a:p>
          <a:endParaRPr lang="en-US">
            <a:latin typeface="Times New Roman" charset="0"/>
            <a:ea typeface="Times New Roman" charset="0"/>
            <a:cs typeface="Times New Roman" charset="0"/>
          </a:endParaRPr>
        </a:p>
      </dgm:t>
    </dgm:pt>
    <dgm:pt modelId="{DA45C13E-7584-D94D-88AC-D464E999218C}">
      <dgm:prSet phldrT="[Text]" custT="1"/>
      <dgm:spPr/>
      <dgm:t>
        <a:bodyPr/>
        <a:lstStyle/>
        <a:p>
          <a:r>
            <a:rPr lang="en-US" sz="2000" dirty="0" err="1" smtClean="0">
              <a:latin typeface="Times New Roman" charset="0"/>
              <a:ea typeface="Times New Roman" charset="0"/>
              <a:cs typeface="Times New Roman" charset="0"/>
            </a:rPr>
            <a:t>Mencakup</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akun-akun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pendapatan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beban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keuangan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beban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pajak</a:t>
          </a:r>
          <a:r>
            <a:rPr lang="en-US" sz="2000" baseline="0" dirty="0" smtClean="0">
              <a:latin typeface="Times New Roman" charset="0"/>
              <a:ea typeface="Times New Roman" charset="0"/>
              <a:cs typeface="Times New Roman" charset="0"/>
            </a:rPr>
            <a:t>. </a:t>
          </a:r>
          <a:endParaRPr lang="en-US" sz="2000" dirty="0">
            <a:latin typeface="Times New Roman" charset="0"/>
            <a:ea typeface="Times New Roman" charset="0"/>
            <a:cs typeface="Times New Roman" charset="0"/>
          </a:endParaRPr>
        </a:p>
      </dgm:t>
    </dgm:pt>
    <dgm:pt modelId="{24802205-67A5-6E4D-A4AD-C216D78319D8}" type="parTrans" cxnId="{A072FBD8-548B-BA4E-B1B2-346178B05EB7}">
      <dgm:prSet/>
      <dgm:spPr/>
      <dgm:t>
        <a:bodyPr/>
        <a:lstStyle/>
        <a:p>
          <a:endParaRPr lang="en-US">
            <a:latin typeface="Times New Roman" charset="0"/>
            <a:ea typeface="Times New Roman" charset="0"/>
            <a:cs typeface="Times New Roman" charset="0"/>
          </a:endParaRPr>
        </a:p>
      </dgm:t>
    </dgm:pt>
    <dgm:pt modelId="{8F301FEE-4C53-7F4E-8D4F-F5E0BC59CF8C}" type="sibTrans" cxnId="{A072FBD8-548B-BA4E-B1B2-346178B05EB7}">
      <dgm:prSet/>
      <dgm:spPr/>
      <dgm:t>
        <a:bodyPr/>
        <a:lstStyle/>
        <a:p>
          <a:endParaRPr lang="en-US">
            <a:latin typeface="Times New Roman" charset="0"/>
            <a:ea typeface="Times New Roman" charset="0"/>
            <a:cs typeface="Times New Roman" charset="0"/>
          </a:endParaRPr>
        </a:p>
      </dgm:t>
    </dgm:pt>
    <dgm:pt modelId="{AA703C72-3D84-4142-BDCE-44B3E48E3037}">
      <dgm:prSet phldrT="[Text]"/>
      <dgm:spPr/>
      <dgm:t>
        <a:bodyPr/>
        <a:lstStyle/>
        <a:p>
          <a:r>
            <a:rPr lang="en-US" b="1" dirty="0" err="1" smtClean="0">
              <a:latin typeface="Times New Roman" charset="0"/>
              <a:ea typeface="Times New Roman" charset="0"/>
              <a:cs typeface="Times New Roman" charset="0"/>
            </a:rPr>
            <a:t>Catatan</a:t>
          </a:r>
          <a:r>
            <a:rPr lang="en-US" b="1" baseline="0" dirty="0" smtClean="0">
              <a:latin typeface="Times New Roman" charset="0"/>
              <a:ea typeface="Times New Roman" charset="0"/>
              <a:cs typeface="Times New Roman" charset="0"/>
            </a:rPr>
            <a:t> </a:t>
          </a:r>
          <a:r>
            <a:rPr lang="en-US" b="1" baseline="0" dirty="0" err="1" smtClean="0">
              <a:latin typeface="Times New Roman" charset="0"/>
              <a:ea typeface="Times New Roman" charset="0"/>
              <a:cs typeface="Times New Roman" charset="0"/>
            </a:rPr>
            <a:t>atas</a:t>
          </a:r>
          <a:r>
            <a:rPr lang="en-US" b="1" baseline="0" dirty="0" smtClean="0">
              <a:latin typeface="Times New Roman" charset="0"/>
              <a:ea typeface="Times New Roman" charset="0"/>
              <a:cs typeface="Times New Roman" charset="0"/>
            </a:rPr>
            <a:t> </a:t>
          </a:r>
          <a:r>
            <a:rPr lang="en-US" b="1" baseline="0" dirty="0" err="1" smtClean="0">
              <a:latin typeface="Times New Roman" charset="0"/>
              <a:ea typeface="Times New Roman" charset="0"/>
              <a:cs typeface="Times New Roman" charset="0"/>
            </a:rPr>
            <a:t>Laporan</a:t>
          </a:r>
          <a:r>
            <a:rPr lang="en-US" b="1" baseline="0" dirty="0" smtClean="0">
              <a:latin typeface="Times New Roman" charset="0"/>
              <a:ea typeface="Times New Roman" charset="0"/>
              <a:cs typeface="Times New Roman" charset="0"/>
            </a:rPr>
            <a:t> </a:t>
          </a:r>
          <a:r>
            <a:rPr lang="en-US" b="1" baseline="0" dirty="0" err="1" smtClean="0">
              <a:latin typeface="Times New Roman" charset="0"/>
              <a:ea typeface="Times New Roman" charset="0"/>
              <a:cs typeface="Times New Roman" charset="0"/>
            </a:rPr>
            <a:t>Keuangan</a:t>
          </a:r>
          <a:endParaRPr lang="en-US" b="1" dirty="0">
            <a:latin typeface="Times New Roman" charset="0"/>
            <a:ea typeface="Times New Roman" charset="0"/>
            <a:cs typeface="Times New Roman" charset="0"/>
          </a:endParaRPr>
        </a:p>
      </dgm:t>
    </dgm:pt>
    <dgm:pt modelId="{A505642A-144E-9A49-AC72-456239C490DD}" type="parTrans" cxnId="{9D22C407-4D96-D44D-8752-2A8DABFD207C}">
      <dgm:prSet/>
      <dgm:spPr/>
      <dgm:t>
        <a:bodyPr/>
        <a:lstStyle/>
        <a:p>
          <a:endParaRPr lang="en-US">
            <a:latin typeface="Times New Roman" charset="0"/>
            <a:ea typeface="Times New Roman" charset="0"/>
            <a:cs typeface="Times New Roman" charset="0"/>
          </a:endParaRPr>
        </a:p>
      </dgm:t>
    </dgm:pt>
    <dgm:pt modelId="{38EB59C5-FD48-7E4D-B1C7-1B17FB6CE4AA}" type="sibTrans" cxnId="{9D22C407-4D96-D44D-8752-2A8DABFD207C}">
      <dgm:prSet/>
      <dgm:spPr/>
      <dgm:t>
        <a:bodyPr/>
        <a:lstStyle/>
        <a:p>
          <a:endParaRPr lang="en-US">
            <a:latin typeface="Times New Roman" charset="0"/>
            <a:ea typeface="Times New Roman" charset="0"/>
            <a:cs typeface="Times New Roman" charset="0"/>
          </a:endParaRPr>
        </a:p>
      </dgm:t>
    </dgm:pt>
    <dgm:pt modelId="{89C57564-1161-4046-882A-C53B67FD735C}">
      <dgm:prSet phldrT="[Text]" custT="1"/>
      <dgm:spPr/>
      <dgm:t>
        <a:bodyPr/>
        <a:lstStyle/>
        <a:p>
          <a:r>
            <a:rPr lang="en-US" sz="2000" dirty="0" err="1" smtClean="0">
              <a:latin typeface="Times New Roman" charset="0"/>
              <a:ea typeface="Times New Roman" charset="0"/>
              <a:cs typeface="Times New Roman" charset="0"/>
            </a:rPr>
            <a:t>Memuat</a:t>
          </a:r>
          <a:r>
            <a:rPr lang="en-US" sz="2000" smtClean="0">
              <a:latin typeface="Times New Roman" charset="0"/>
              <a:ea typeface="Times New Roman" charset="0"/>
              <a:cs typeface="Times New Roman" charset="0"/>
            </a:rPr>
            <a:t>:</a:t>
          </a:r>
          <a:r>
            <a:rPr lang="en-US" sz="2000" baseline="0" smtClean="0">
              <a:latin typeface="Times New Roman" charset="0"/>
              <a:ea typeface="Times New Roman" charset="0"/>
              <a:cs typeface="Times New Roman" charset="0"/>
            </a:rPr>
            <a:t> </a:t>
          </a:r>
          <a:r>
            <a:rPr lang="id-ID" sz="2000" baseline="0" smtClean="0">
              <a:latin typeface="Times New Roman" charset="0"/>
              <a:ea typeface="Times New Roman" charset="0"/>
              <a:cs typeface="Times New Roman" charset="0"/>
            </a:rPr>
            <a:t>(1) </a:t>
          </a:r>
          <a:r>
            <a:rPr lang="en-US" sz="2000" baseline="0" smtClean="0">
              <a:latin typeface="Times New Roman" charset="0"/>
              <a:ea typeface="Times New Roman" charset="0"/>
              <a:cs typeface="Times New Roman" charset="0"/>
            </a:rPr>
            <a:t>pernyataan </a:t>
          </a:r>
          <a:r>
            <a:rPr lang="en-US" sz="2000" baseline="0" dirty="0" err="1" smtClean="0">
              <a:latin typeface="Times New Roman" charset="0"/>
              <a:ea typeface="Times New Roman" charset="0"/>
              <a:cs typeface="Times New Roman" charset="0"/>
            </a:rPr>
            <a:t>bahwa</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laporan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keuangan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telah</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disusun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sesuai</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dengan</a:t>
          </a:r>
          <a:r>
            <a:rPr lang="en-US" sz="2000" baseline="0" dirty="0" smtClean="0">
              <a:latin typeface="Times New Roman" charset="0"/>
              <a:ea typeface="Times New Roman" charset="0"/>
              <a:cs typeface="Times New Roman" charset="0"/>
            </a:rPr>
            <a:t> ED SAK </a:t>
          </a:r>
          <a:r>
            <a:rPr lang="en-US" sz="2000" baseline="0" smtClean="0">
              <a:latin typeface="Times New Roman" charset="0"/>
              <a:ea typeface="Times New Roman" charset="0"/>
              <a:cs typeface="Times New Roman" charset="0"/>
            </a:rPr>
            <a:t>EMKM,</a:t>
          </a:r>
          <a:r>
            <a:rPr lang="id-ID" sz="2000" baseline="0" smtClean="0">
              <a:latin typeface="Times New Roman" charset="0"/>
              <a:ea typeface="Times New Roman" charset="0"/>
              <a:cs typeface="Times New Roman" charset="0"/>
            </a:rPr>
            <a:t> (2)</a:t>
          </a:r>
          <a:r>
            <a:rPr lang="en-US" sz="2000" baseline="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ikhtisar</a:t>
          </a:r>
          <a:r>
            <a:rPr lang="en-US" sz="2000" baseline="0" dirty="0" smtClean="0">
              <a:latin typeface="Times New Roman" charset="0"/>
              <a:ea typeface="Times New Roman" charset="0"/>
              <a:cs typeface="Times New Roman" charset="0"/>
            </a:rPr>
            <a:t> </a:t>
          </a:r>
          <a:r>
            <a:rPr lang="en-US" sz="2000" baseline="0" err="1" smtClean="0">
              <a:latin typeface="Times New Roman" charset="0"/>
              <a:ea typeface="Times New Roman" charset="0"/>
              <a:cs typeface="Times New Roman" charset="0"/>
            </a:rPr>
            <a:t>kebijakan</a:t>
          </a:r>
          <a:r>
            <a:rPr lang="en-US" sz="2000" baseline="0" smtClean="0">
              <a:latin typeface="Times New Roman" charset="0"/>
              <a:ea typeface="Times New Roman" charset="0"/>
              <a:cs typeface="Times New Roman" charset="0"/>
            </a:rPr>
            <a:t> akuntansi</a:t>
          </a:r>
          <a:r>
            <a:rPr lang="id-ID" sz="2000" baseline="0" smtClean="0">
              <a:latin typeface="Times New Roman" charset="0"/>
              <a:ea typeface="Times New Roman" charset="0"/>
              <a:cs typeface="Times New Roman" charset="0"/>
            </a:rPr>
            <a:t>, dan (3) </a:t>
          </a:r>
          <a:r>
            <a:rPr lang="en-US" sz="2000" baseline="0" smtClean="0">
              <a:latin typeface="Times New Roman" charset="0"/>
              <a:ea typeface="Times New Roman" charset="0"/>
              <a:cs typeface="Times New Roman" charset="0"/>
            </a:rPr>
            <a:t>informasi </a:t>
          </a:r>
          <a:r>
            <a:rPr lang="en-US" sz="2000" baseline="0" dirty="0" err="1" smtClean="0">
              <a:latin typeface="Times New Roman" charset="0"/>
              <a:ea typeface="Times New Roman" charset="0"/>
              <a:cs typeface="Times New Roman" charset="0"/>
            </a:rPr>
            <a:t>tambahan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rincian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akun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tertentu</a:t>
          </a:r>
          <a:r>
            <a:rPr lang="en-US" sz="2000" baseline="0" dirty="0" smtClean="0">
              <a:latin typeface="Times New Roman" charset="0"/>
              <a:ea typeface="Times New Roman" charset="0"/>
              <a:cs typeface="Times New Roman" charset="0"/>
            </a:rPr>
            <a:t> yang </a:t>
          </a:r>
          <a:r>
            <a:rPr lang="en-US" sz="2000" baseline="0" dirty="0" err="1" smtClean="0">
              <a:latin typeface="Times New Roman" charset="0"/>
              <a:ea typeface="Times New Roman" charset="0"/>
              <a:cs typeface="Times New Roman" charset="0"/>
            </a:rPr>
            <a:t>menjelaskan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transaksi</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penting</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dan</a:t>
          </a:r>
          <a:r>
            <a:rPr lang="en-US" sz="2000" baseline="0" dirty="0" smtClean="0">
              <a:latin typeface="Times New Roman" charset="0"/>
              <a:ea typeface="Times New Roman" charset="0"/>
              <a:cs typeface="Times New Roman" charset="0"/>
            </a:rPr>
            <a:t> material.</a:t>
          </a:r>
          <a:endParaRPr lang="en-US" sz="2000" dirty="0">
            <a:latin typeface="Times New Roman" charset="0"/>
            <a:ea typeface="Times New Roman" charset="0"/>
            <a:cs typeface="Times New Roman" charset="0"/>
          </a:endParaRPr>
        </a:p>
      </dgm:t>
    </dgm:pt>
    <dgm:pt modelId="{06D55AD5-20EF-2043-9D07-74107FC73D66}" type="parTrans" cxnId="{7BDD6378-107A-BE40-8DE2-B0FC5C65DF56}">
      <dgm:prSet/>
      <dgm:spPr/>
      <dgm:t>
        <a:bodyPr/>
        <a:lstStyle/>
        <a:p>
          <a:endParaRPr lang="en-US">
            <a:latin typeface="Times New Roman" charset="0"/>
            <a:ea typeface="Times New Roman" charset="0"/>
            <a:cs typeface="Times New Roman" charset="0"/>
          </a:endParaRPr>
        </a:p>
      </dgm:t>
    </dgm:pt>
    <dgm:pt modelId="{5D95C791-664A-7A46-B37A-C777E22EEA24}" type="sibTrans" cxnId="{7BDD6378-107A-BE40-8DE2-B0FC5C65DF56}">
      <dgm:prSet/>
      <dgm:spPr/>
      <dgm:t>
        <a:bodyPr/>
        <a:lstStyle/>
        <a:p>
          <a:endParaRPr lang="en-US">
            <a:latin typeface="Times New Roman" charset="0"/>
            <a:ea typeface="Times New Roman" charset="0"/>
            <a:cs typeface="Times New Roman" charset="0"/>
          </a:endParaRPr>
        </a:p>
      </dgm:t>
    </dgm:pt>
    <dgm:pt modelId="{9C9FCA3A-E56D-E34A-A87F-80AC5F871203}">
      <dgm:prSet phldrT="[Text]" custT="1"/>
      <dgm:spPr/>
      <dgm:t>
        <a:bodyPr/>
        <a:lstStyle/>
        <a:p>
          <a:pPr algn="l"/>
          <a:r>
            <a:rPr lang="en-US" sz="2000" dirty="0" err="1" smtClean="0">
              <a:latin typeface="Times New Roman" charset="0"/>
              <a:ea typeface="Times New Roman" charset="0"/>
              <a:cs typeface="Times New Roman" charset="0"/>
            </a:rPr>
            <a:t>Tidak</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ada</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ketentuan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tentang</a:t>
          </a:r>
          <a:r>
            <a:rPr lang="en-US" sz="2000" dirty="0" smtClean="0">
              <a:latin typeface="Times New Roman" charset="0"/>
              <a:ea typeface="Times New Roman" charset="0"/>
              <a:cs typeface="Times New Roman" charset="0"/>
            </a:rPr>
            <a:t> format </a:t>
          </a:r>
          <a:r>
            <a:rPr lang="en-US" sz="2000" dirty="0" err="1" smtClean="0">
              <a:latin typeface="Times New Roman" charset="0"/>
              <a:ea typeface="Times New Roman" charset="0"/>
              <a:cs typeface="Times New Roman" charset="0"/>
            </a:rPr>
            <a:t>atau</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urutan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penyajian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akun</a:t>
          </a:r>
          <a:r>
            <a:rPr lang="en-US" sz="2000" baseline="0" dirty="0" smtClean="0">
              <a:latin typeface="Times New Roman" charset="0"/>
              <a:ea typeface="Times New Roman" charset="0"/>
              <a:cs typeface="Times New Roman" charset="0"/>
            </a:rPr>
            <a:t>.</a:t>
          </a:r>
        </a:p>
      </dgm:t>
    </dgm:pt>
    <dgm:pt modelId="{F2191805-8813-2A43-A94D-C54453876950}" type="sibTrans" cxnId="{01BA0873-EEEF-2547-B683-C70FA433754C}">
      <dgm:prSet/>
      <dgm:spPr/>
      <dgm:t>
        <a:bodyPr/>
        <a:lstStyle/>
        <a:p>
          <a:endParaRPr lang="en-US">
            <a:latin typeface="Times New Roman" charset="0"/>
            <a:ea typeface="Times New Roman" charset="0"/>
            <a:cs typeface="Times New Roman" charset="0"/>
          </a:endParaRPr>
        </a:p>
      </dgm:t>
    </dgm:pt>
    <dgm:pt modelId="{4A880AFA-1AF5-4743-899B-BA96A03DD3A2}" type="parTrans" cxnId="{01BA0873-EEEF-2547-B683-C70FA433754C}">
      <dgm:prSet/>
      <dgm:spPr/>
      <dgm:t>
        <a:bodyPr/>
        <a:lstStyle/>
        <a:p>
          <a:endParaRPr lang="en-US">
            <a:latin typeface="Times New Roman" charset="0"/>
            <a:ea typeface="Times New Roman" charset="0"/>
            <a:cs typeface="Times New Roman" charset="0"/>
          </a:endParaRPr>
        </a:p>
      </dgm:t>
    </dgm:pt>
    <dgm:pt modelId="{2E9A6F94-789F-7F4A-B1D0-35D7C34A15E8}">
      <dgm:prSet custT="1"/>
      <dgm:spPr/>
      <dgm:t>
        <a:bodyPr/>
        <a:lstStyle/>
        <a:p>
          <a:pPr algn="l"/>
          <a:r>
            <a:rPr lang="en-US" sz="2000" dirty="0" err="1" smtClean="0">
              <a:latin typeface="Times New Roman" charset="0"/>
              <a:ea typeface="Times New Roman" charset="0"/>
              <a:cs typeface="Times New Roman" charset="0"/>
            </a:rPr>
            <a:t>Dapat</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menyajikan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aset</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lancar</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dan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aset</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tidak</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lancar</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serta</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liabilitas</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jangka</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pendek</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dan</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liabilitas</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jangka</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panjang</a:t>
          </a:r>
          <a:r>
            <a:rPr lang="en-US" sz="2000" dirty="0" smtClean="0">
              <a:latin typeface="Times New Roman" charset="0"/>
              <a:ea typeface="Times New Roman" charset="0"/>
              <a:cs typeface="Times New Roman" charset="0"/>
            </a:rPr>
            <a:t>.</a:t>
          </a:r>
          <a:endParaRPr lang="en-US" sz="2000" dirty="0">
            <a:latin typeface="Times New Roman" charset="0"/>
            <a:ea typeface="Times New Roman" charset="0"/>
            <a:cs typeface="Times New Roman" charset="0"/>
          </a:endParaRPr>
        </a:p>
      </dgm:t>
    </dgm:pt>
    <dgm:pt modelId="{C6849655-B5BC-B840-9249-D61979792F79}" type="parTrans" cxnId="{B5573DC0-2335-A748-835F-F0B423A0F064}">
      <dgm:prSet/>
      <dgm:spPr/>
      <dgm:t>
        <a:bodyPr/>
        <a:lstStyle/>
        <a:p>
          <a:endParaRPr lang="en-US"/>
        </a:p>
      </dgm:t>
    </dgm:pt>
    <dgm:pt modelId="{0F296960-DC5A-6B45-A18C-D4DFF5B06D49}" type="sibTrans" cxnId="{B5573DC0-2335-A748-835F-F0B423A0F064}">
      <dgm:prSet/>
      <dgm:spPr/>
      <dgm:t>
        <a:bodyPr/>
        <a:lstStyle/>
        <a:p>
          <a:endParaRPr lang="en-US"/>
        </a:p>
      </dgm:t>
    </dgm:pt>
    <dgm:pt modelId="{ED9826B6-875F-F14F-8199-C5C710B3FAF4}" type="pres">
      <dgm:prSet presAssocID="{DBA78D85-A40A-A34E-BFE1-BE288C69AB5D}" presName="Name0" presStyleCnt="0">
        <dgm:presLayoutVars>
          <dgm:dir/>
          <dgm:animLvl val="lvl"/>
          <dgm:resizeHandles val="exact"/>
        </dgm:presLayoutVars>
      </dgm:prSet>
      <dgm:spPr/>
      <dgm:t>
        <a:bodyPr/>
        <a:lstStyle/>
        <a:p>
          <a:endParaRPr lang="en-US"/>
        </a:p>
      </dgm:t>
    </dgm:pt>
    <dgm:pt modelId="{36463EBF-F78F-384D-ACD5-03FA52A06121}" type="pres">
      <dgm:prSet presAssocID="{9487833A-BD30-8746-BC9D-3E754AD799FA}" presName="composite" presStyleCnt="0"/>
      <dgm:spPr/>
      <dgm:t>
        <a:bodyPr/>
        <a:lstStyle/>
        <a:p>
          <a:endParaRPr lang="en-US"/>
        </a:p>
      </dgm:t>
    </dgm:pt>
    <dgm:pt modelId="{94F2E888-BA13-6E44-BFCB-A96C2FC73B77}" type="pres">
      <dgm:prSet presAssocID="{9487833A-BD30-8746-BC9D-3E754AD799FA}" presName="parTx" presStyleLbl="alignNode1" presStyleIdx="0" presStyleCnt="3" custLinFactNeighborY="-3984">
        <dgm:presLayoutVars>
          <dgm:chMax val="0"/>
          <dgm:chPref val="0"/>
          <dgm:bulletEnabled val="1"/>
        </dgm:presLayoutVars>
      </dgm:prSet>
      <dgm:spPr/>
      <dgm:t>
        <a:bodyPr/>
        <a:lstStyle/>
        <a:p>
          <a:endParaRPr lang="en-US"/>
        </a:p>
      </dgm:t>
    </dgm:pt>
    <dgm:pt modelId="{BB00CD71-5AFC-0B4A-B6CF-69907A437895}" type="pres">
      <dgm:prSet presAssocID="{9487833A-BD30-8746-BC9D-3E754AD799FA}" presName="desTx" presStyleLbl="alignAccFollowNode1" presStyleIdx="0" presStyleCnt="3" custScaleY="100000" custLinFactNeighborY="378">
        <dgm:presLayoutVars>
          <dgm:bulletEnabled val="1"/>
        </dgm:presLayoutVars>
      </dgm:prSet>
      <dgm:spPr/>
      <dgm:t>
        <a:bodyPr/>
        <a:lstStyle/>
        <a:p>
          <a:endParaRPr lang="en-US"/>
        </a:p>
      </dgm:t>
    </dgm:pt>
    <dgm:pt modelId="{F151E1B8-6726-B64D-8136-F821E5A904E7}" type="pres">
      <dgm:prSet presAssocID="{E6F145DF-09BB-B246-AEA8-1D244B77CFC1}" presName="space" presStyleCnt="0"/>
      <dgm:spPr/>
      <dgm:t>
        <a:bodyPr/>
        <a:lstStyle/>
        <a:p>
          <a:endParaRPr lang="en-US"/>
        </a:p>
      </dgm:t>
    </dgm:pt>
    <dgm:pt modelId="{3ECD1A5A-6C5C-C341-8F50-C64D28D3E3EC}" type="pres">
      <dgm:prSet presAssocID="{E8CF526F-B1E5-0F4E-8B40-D3BDCDAE5813}" presName="composite" presStyleCnt="0"/>
      <dgm:spPr/>
      <dgm:t>
        <a:bodyPr/>
        <a:lstStyle/>
        <a:p>
          <a:endParaRPr lang="en-US"/>
        </a:p>
      </dgm:t>
    </dgm:pt>
    <dgm:pt modelId="{6B3728D9-4549-0045-A347-60B00E2DAF8B}" type="pres">
      <dgm:prSet presAssocID="{E8CF526F-B1E5-0F4E-8B40-D3BDCDAE5813}" presName="parTx" presStyleLbl="alignNode1" presStyleIdx="1" presStyleCnt="3">
        <dgm:presLayoutVars>
          <dgm:chMax val="0"/>
          <dgm:chPref val="0"/>
          <dgm:bulletEnabled val="1"/>
        </dgm:presLayoutVars>
      </dgm:prSet>
      <dgm:spPr/>
      <dgm:t>
        <a:bodyPr/>
        <a:lstStyle/>
        <a:p>
          <a:endParaRPr lang="en-US"/>
        </a:p>
      </dgm:t>
    </dgm:pt>
    <dgm:pt modelId="{EF51C6FE-48E4-2641-B5E7-7869D5954CF0}" type="pres">
      <dgm:prSet presAssocID="{E8CF526F-B1E5-0F4E-8B40-D3BDCDAE5813}" presName="desTx" presStyleLbl="alignAccFollowNode1" presStyleIdx="1" presStyleCnt="3" custLinFactNeighborY="378">
        <dgm:presLayoutVars>
          <dgm:bulletEnabled val="1"/>
        </dgm:presLayoutVars>
      </dgm:prSet>
      <dgm:spPr/>
      <dgm:t>
        <a:bodyPr/>
        <a:lstStyle/>
        <a:p>
          <a:endParaRPr lang="en-US"/>
        </a:p>
      </dgm:t>
    </dgm:pt>
    <dgm:pt modelId="{072D9FB9-BCAD-E14A-8C76-E775F3B15CB3}" type="pres">
      <dgm:prSet presAssocID="{8DEF1BFF-C68D-B145-A73A-48D64D3B2DFD}" presName="space" presStyleCnt="0"/>
      <dgm:spPr/>
      <dgm:t>
        <a:bodyPr/>
        <a:lstStyle/>
        <a:p>
          <a:endParaRPr lang="en-US"/>
        </a:p>
      </dgm:t>
    </dgm:pt>
    <dgm:pt modelId="{455D6B32-1F7F-FB46-8ADD-F8A8C44A9734}" type="pres">
      <dgm:prSet presAssocID="{AA703C72-3D84-4142-BDCE-44B3E48E3037}" presName="composite" presStyleCnt="0"/>
      <dgm:spPr/>
      <dgm:t>
        <a:bodyPr/>
        <a:lstStyle/>
        <a:p>
          <a:endParaRPr lang="en-US"/>
        </a:p>
      </dgm:t>
    </dgm:pt>
    <dgm:pt modelId="{7A42758D-9D2F-D149-9A75-DD2BA11F1CFF}" type="pres">
      <dgm:prSet presAssocID="{AA703C72-3D84-4142-BDCE-44B3E48E3037}" presName="parTx" presStyleLbl="alignNode1" presStyleIdx="2" presStyleCnt="3">
        <dgm:presLayoutVars>
          <dgm:chMax val="0"/>
          <dgm:chPref val="0"/>
          <dgm:bulletEnabled val="1"/>
        </dgm:presLayoutVars>
      </dgm:prSet>
      <dgm:spPr/>
      <dgm:t>
        <a:bodyPr/>
        <a:lstStyle/>
        <a:p>
          <a:endParaRPr lang="en-US"/>
        </a:p>
      </dgm:t>
    </dgm:pt>
    <dgm:pt modelId="{4E2E0821-40A8-164E-B014-8E26FCF2395F}" type="pres">
      <dgm:prSet presAssocID="{AA703C72-3D84-4142-BDCE-44B3E48E3037}" presName="desTx" presStyleLbl="alignAccFollowNode1" presStyleIdx="2" presStyleCnt="3" custLinFactNeighborY="378">
        <dgm:presLayoutVars>
          <dgm:bulletEnabled val="1"/>
        </dgm:presLayoutVars>
      </dgm:prSet>
      <dgm:spPr/>
      <dgm:t>
        <a:bodyPr/>
        <a:lstStyle/>
        <a:p>
          <a:endParaRPr lang="en-US"/>
        </a:p>
      </dgm:t>
    </dgm:pt>
  </dgm:ptLst>
  <dgm:cxnLst>
    <dgm:cxn modelId="{9D22C407-4D96-D44D-8752-2A8DABFD207C}" srcId="{DBA78D85-A40A-A34E-BFE1-BE288C69AB5D}" destId="{AA703C72-3D84-4142-BDCE-44B3E48E3037}" srcOrd="2" destOrd="0" parTransId="{A505642A-144E-9A49-AC72-456239C490DD}" sibTransId="{38EB59C5-FD48-7E4D-B1C7-1B17FB6CE4AA}"/>
    <dgm:cxn modelId="{B5573DC0-2335-A748-835F-F0B423A0F064}" srcId="{9487833A-BD30-8746-BC9D-3E754AD799FA}" destId="{2E9A6F94-789F-7F4A-B1D0-35D7C34A15E8}" srcOrd="2" destOrd="0" parTransId="{C6849655-B5BC-B840-9249-D61979792F79}" sibTransId="{0F296960-DC5A-6B45-A18C-D4DFF5B06D49}"/>
    <dgm:cxn modelId="{E26FA595-827F-A444-BDD5-6C328D0E7D88}" srcId="{DBA78D85-A40A-A34E-BFE1-BE288C69AB5D}" destId="{E8CF526F-B1E5-0F4E-8B40-D3BDCDAE5813}" srcOrd="1" destOrd="0" parTransId="{BC2D7C26-FCCA-DF4D-845D-591F2CE121F8}" sibTransId="{8DEF1BFF-C68D-B145-A73A-48D64D3B2DFD}"/>
    <dgm:cxn modelId="{A072FBD8-548B-BA4E-B1B2-346178B05EB7}" srcId="{E8CF526F-B1E5-0F4E-8B40-D3BDCDAE5813}" destId="{DA45C13E-7584-D94D-88AC-D464E999218C}" srcOrd="0" destOrd="0" parTransId="{24802205-67A5-6E4D-A4AD-C216D78319D8}" sibTransId="{8F301FEE-4C53-7F4E-8D4F-F5E0BC59CF8C}"/>
    <dgm:cxn modelId="{EC7287F9-42CD-BC40-A800-9AA0DFBFA76B}" type="presOf" srcId="{DBA78D85-A40A-A34E-BFE1-BE288C69AB5D}" destId="{ED9826B6-875F-F14F-8199-C5C710B3FAF4}" srcOrd="0" destOrd="0" presId="urn:microsoft.com/office/officeart/2005/8/layout/hList1"/>
    <dgm:cxn modelId="{A1E8C54E-FE80-D54C-8145-F38CE5CF8901}" type="presOf" srcId="{DA45C13E-7584-D94D-88AC-D464E999218C}" destId="{EF51C6FE-48E4-2641-B5E7-7869D5954CF0}" srcOrd="0" destOrd="0" presId="urn:microsoft.com/office/officeart/2005/8/layout/hList1"/>
    <dgm:cxn modelId="{9FC7F3CA-390C-DE43-89BE-5998AF87F57B}" type="presOf" srcId="{9C9FCA3A-E56D-E34A-A87F-80AC5F871203}" destId="{BB00CD71-5AFC-0B4A-B6CF-69907A437895}" srcOrd="0" destOrd="1" presId="urn:microsoft.com/office/officeart/2005/8/layout/hList1"/>
    <dgm:cxn modelId="{01BA0873-EEEF-2547-B683-C70FA433754C}" srcId="{9487833A-BD30-8746-BC9D-3E754AD799FA}" destId="{9C9FCA3A-E56D-E34A-A87F-80AC5F871203}" srcOrd="1" destOrd="0" parTransId="{4A880AFA-1AF5-4743-899B-BA96A03DD3A2}" sibTransId="{F2191805-8813-2A43-A94D-C54453876950}"/>
    <dgm:cxn modelId="{8D6688C3-C7E3-954D-B8F2-DC76A84A3CBB}" type="presOf" srcId="{2E9A6F94-789F-7F4A-B1D0-35D7C34A15E8}" destId="{BB00CD71-5AFC-0B4A-B6CF-69907A437895}" srcOrd="0" destOrd="2" presId="urn:microsoft.com/office/officeart/2005/8/layout/hList1"/>
    <dgm:cxn modelId="{1879CDB7-E0D7-FA48-BFC2-C5747BCBA25D}" type="presOf" srcId="{05E4D805-DD2D-5A4C-808D-3ED47121B161}" destId="{BB00CD71-5AFC-0B4A-B6CF-69907A437895}" srcOrd="0" destOrd="0" presId="urn:microsoft.com/office/officeart/2005/8/layout/hList1"/>
    <dgm:cxn modelId="{97A7B368-B0D0-0D47-8647-176B37EF6307}" type="presOf" srcId="{9487833A-BD30-8746-BC9D-3E754AD799FA}" destId="{94F2E888-BA13-6E44-BFCB-A96C2FC73B77}" srcOrd="0" destOrd="0" presId="urn:microsoft.com/office/officeart/2005/8/layout/hList1"/>
    <dgm:cxn modelId="{FB194D17-9687-A94D-8892-59D02E2CFCBE}" type="presOf" srcId="{AA703C72-3D84-4142-BDCE-44B3E48E3037}" destId="{7A42758D-9D2F-D149-9A75-DD2BA11F1CFF}" srcOrd="0" destOrd="0" presId="urn:microsoft.com/office/officeart/2005/8/layout/hList1"/>
    <dgm:cxn modelId="{D6A6FBF5-4182-5F46-A409-BBBC7E216E27}" type="presOf" srcId="{E8CF526F-B1E5-0F4E-8B40-D3BDCDAE5813}" destId="{6B3728D9-4549-0045-A347-60B00E2DAF8B}" srcOrd="0" destOrd="0" presId="urn:microsoft.com/office/officeart/2005/8/layout/hList1"/>
    <dgm:cxn modelId="{5F3B8EEA-FE6B-8645-B832-E0D2F70D435C}" type="presOf" srcId="{89C57564-1161-4046-882A-C53B67FD735C}" destId="{4E2E0821-40A8-164E-B014-8E26FCF2395F}" srcOrd="0" destOrd="0" presId="urn:microsoft.com/office/officeart/2005/8/layout/hList1"/>
    <dgm:cxn modelId="{74A4C83D-EA7D-7648-8A0B-16877D1EF382}" srcId="{9487833A-BD30-8746-BC9D-3E754AD799FA}" destId="{05E4D805-DD2D-5A4C-808D-3ED47121B161}" srcOrd="0" destOrd="0" parTransId="{23DCD0A0-D883-D345-A438-06C31E0483B9}" sibTransId="{DA6BEBD7-74A8-BD42-9A94-A1BA125A644F}"/>
    <dgm:cxn modelId="{7BDD6378-107A-BE40-8DE2-B0FC5C65DF56}" srcId="{AA703C72-3D84-4142-BDCE-44B3E48E3037}" destId="{89C57564-1161-4046-882A-C53B67FD735C}" srcOrd="0" destOrd="0" parTransId="{06D55AD5-20EF-2043-9D07-74107FC73D66}" sibTransId="{5D95C791-664A-7A46-B37A-C777E22EEA24}"/>
    <dgm:cxn modelId="{9D5CAD48-ED69-334D-BA24-0F556B9BC121}" srcId="{DBA78D85-A40A-A34E-BFE1-BE288C69AB5D}" destId="{9487833A-BD30-8746-BC9D-3E754AD799FA}" srcOrd="0" destOrd="0" parTransId="{0ADB2F47-C8DA-CF4D-B9D7-745BF90D6E11}" sibTransId="{E6F145DF-09BB-B246-AEA8-1D244B77CFC1}"/>
    <dgm:cxn modelId="{BFC587E1-1CDE-EB42-8FDB-878863F2208F}" type="presParOf" srcId="{ED9826B6-875F-F14F-8199-C5C710B3FAF4}" destId="{36463EBF-F78F-384D-ACD5-03FA52A06121}" srcOrd="0" destOrd="0" presId="urn:microsoft.com/office/officeart/2005/8/layout/hList1"/>
    <dgm:cxn modelId="{4652E1AF-D798-504F-9A5E-CED67684F2A2}" type="presParOf" srcId="{36463EBF-F78F-384D-ACD5-03FA52A06121}" destId="{94F2E888-BA13-6E44-BFCB-A96C2FC73B77}" srcOrd="0" destOrd="0" presId="urn:microsoft.com/office/officeart/2005/8/layout/hList1"/>
    <dgm:cxn modelId="{0C2FB216-2AB9-3846-B66D-432FBBE0DDE4}" type="presParOf" srcId="{36463EBF-F78F-384D-ACD5-03FA52A06121}" destId="{BB00CD71-5AFC-0B4A-B6CF-69907A437895}" srcOrd="1" destOrd="0" presId="urn:microsoft.com/office/officeart/2005/8/layout/hList1"/>
    <dgm:cxn modelId="{8FAC6E03-0BA7-0B4D-BE63-C61F2EC20DCC}" type="presParOf" srcId="{ED9826B6-875F-F14F-8199-C5C710B3FAF4}" destId="{F151E1B8-6726-B64D-8136-F821E5A904E7}" srcOrd="1" destOrd="0" presId="urn:microsoft.com/office/officeart/2005/8/layout/hList1"/>
    <dgm:cxn modelId="{96FE9FBF-FC0D-0842-9169-B072C2CC16C7}" type="presParOf" srcId="{ED9826B6-875F-F14F-8199-C5C710B3FAF4}" destId="{3ECD1A5A-6C5C-C341-8F50-C64D28D3E3EC}" srcOrd="2" destOrd="0" presId="urn:microsoft.com/office/officeart/2005/8/layout/hList1"/>
    <dgm:cxn modelId="{5A864F95-F7EB-624E-B23C-24AEC1E3DD33}" type="presParOf" srcId="{3ECD1A5A-6C5C-C341-8F50-C64D28D3E3EC}" destId="{6B3728D9-4549-0045-A347-60B00E2DAF8B}" srcOrd="0" destOrd="0" presId="urn:microsoft.com/office/officeart/2005/8/layout/hList1"/>
    <dgm:cxn modelId="{A1666C4D-9456-AA4C-9A3F-6B8A87191A64}" type="presParOf" srcId="{3ECD1A5A-6C5C-C341-8F50-C64D28D3E3EC}" destId="{EF51C6FE-48E4-2641-B5E7-7869D5954CF0}" srcOrd="1" destOrd="0" presId="urn:microsoft.com/office/officeart/2005/8/layout/hList1"/>
    <dgm:cxn modelId="{24E6B569-723D-C641-B7CC-655F25499B0A}" type="presParOf" srcId="{ED9826B6-875F-F14F-8199-C5C710B3FAF4}" destId="{072D9FB9-BCAD-E14A-8C76-E775F3B15CB3}" srcOrd="3" destOrd="0" presId="urn:microsoft.com/office/officeart/2005/8/layout/hList1"/>
    <dgm:cxn modelId="{7362C194-BFA5-2A49-960C-6DF1716C2BBC}" type="presParOf" srcId="{ED9826B6-875F-F14F-8199-C5C710B3FAF4}" destId="{455D6B32-1F7F-FB46-8ADD-F8A8C44A9734}" srcOrd="4" destOrd="0" presId="urn:microsoft.com/office/officeart/2005/8/layout/hList1"/>
    <dgm:cxn modelId="{441B6AF3-D4BB-AB41-9532-41E55DD31701}" type="presParOf" srcId="{455D6B32-1F7F-FB46-8ADD-F8A8C44A9734}" destId="{7A42758D-9D2F-D149-9A75-DD2BA11F1CFF}" srcOrd="0" destOrd="0" presId="urn:microsoft.com/office/officeart/2005/8/layout/hList1"/>
    <dgm:cxn modelId="{C62C3ABD-618F-D546-881E-1F3294C3EA59}" type="presParOf" srcId="{455D6B32-1F7F-FB46-8ADD-F8A8C44A9734}" destId="{4E2E0821-40A8-164E-B014-8E26FCF2395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B5AF05B-D27A-664D-8BDD-7A8323510135}" type="doc">
      <dgm:prSet loTypeId="urn:microsoft.com/office/officeart/2005/8/layout/pyramid2" loCatId="" qsTypeId="urn:microsoft.com/office/officeart/2005/8/quickstyle/3D2" qsCatId="3D" csTypeId="urn:microsoft.com/office/officeart/2005/8/colors/accent0_3" csCatId="mainScheme" phldr="1"/>
      <dgm:spPr/>
    </dgm:pt>
    <dgm:pt modelId="{2D7CE55A-77B6-094D-B5A7-A6B7A5C09DC7}">
      <dgm:prSet phldrT="[Text]" custT="1"/>
      <dgm:spPr/>
      <dgm:t>
        <a:bodyPr/>
        <a:lstStyle/>
        <a:p>
          <a:r>
            <a:rPr lang="en-US" sz="2400" b="1" dirty="0" err="1" smtClean="0">
              <a:solidFill>
                <a:schemeClr val="tx2"/>
              </a:solidFill>
              <a:latin typeface="Times New Roman" charset="0"/>
              <a:ea typeface="Times New Roman" charset="0"/>
              <a:cs typeface="Times New Roman" charset="0"/>
            </a:rPr>
            <a:t>Ruang</a:t>
          </a:r>
          <a:r>
            <a:rPr lang="en-US" sz="2400" b="1" dirty="0" smtClean="0">
              <a:solidFill>
                <a:schemeClr val="tx2"/>
              </a:solidFill>
              <a:latin typeface="Times New Roman" charset="0"/>
              <a:ea typeface="Times New Roman" charset="0"/>
              <a:cs typeface="Times New Roman" charset="0"/>
            </a:rPr>
            <a:t> </a:t>
          </a:r>
          <a:r>
            <a:rPr lang="en-US" sz="2400" b="1" dirty="0" err="1" smtClean="0">
              <a:solidFill>
                <a:schemeClr val="tx2"/>
              </a:solidFill>
              <a:latin typeface="Times New Roman" charset="0"/>
              <a:ea typeface="Times New Roman" charset="0"/>
              <a:cs typeface="Times New Roman" charset="0"/>
            </a:rPr>
            <a:t>Lingkup</a:t>
          </a:r>
          <a:endParaRPr lang="en-US" sz="2400" b="1" dirty="0">
            <a:solidFill>
              <a:schemeClr val="tx2"/>
            </a:solidFill>
            <a:latin typeface="Times New Roman" charset="0"/>
            <a:ea typeface="Times New Roman" charset="0"/>
            <a:cs typeface="Times New Roman" charset="0"/>
          </a:endParaRPr>
        </a:p>
      </dgm:t>
    </dgm:pt>
    <dgm:pt modelId="{C2217CFA-3703-A142-82C1-5BCC2EECEFDF}" type="parTrans" cxnId="{A51C02A2-1015-6E49-821D-EC4B095C9CEE}">
      <dgm:prSet/>
      <dgm:spPr/>
      <dgm:t>
        <a:bodyPr/>
        <a:lstStyle/>
        <a:p>
          <a:endParaRPr lang="en-US">
            <a:latin typeface="Times New Roman" charset="0"/>
            <a:ea typeface="Times New Roman" charset="0"/>
            <a:cs typeface="Times New Roman" charset="0"/>
          </a:endParaRPr>
        </a:p>
      </dgm:t>
    </dgm:pt>
    <dgm:pt modelId="{FDB580FD-35F0-264E-8791-A3E23C371790}" type="sibTrans" cxnId="{A51C02A2-1015-6E49-821D-EC4B095C9CEE}">
      <dgm:prSet/>
      <dgm:spPr/>
      <dgm:t>
        <a:bodyPr/>
        <a:lstStyle/>
        <a:p>
          <a:endParaRPr lang="en-US">
            <a:latin typeface="Times New Roman" charset="0"/>
            <a:ea typeface="Times New Roman" charset="0"/>
            <a:cs typeface="Times New Roman" charset="0"/>
          </a:endParaRPr>
        </a:p>
      </dgm:t>
    </dgm:pt>
    <dgm:pt modelId="{4313BB70-A98B-2148-A62F-82FBCA39D449}">
      <dgm:prSet phldrT="[Text]" custT="1"/>
      <dgm:spPr/>
      <dgm:t>
        <a:bodyPr/>
        <a:lstStyle/>
        <a:p>
          <a:r>
            <a:rPr lang="en-US" sz="2400" b="1" dirty="0" err="1" smtClean="0">
              <a:solidFill>
                <a:schemeClr val="tx2"/>
              </a:solidFill>
              <a:latin typeface="Times New Roman" charset="0"/>
              <a:ea typeface="Times New Roman" charset="0"/>
              <a:cs typeface="Times New Roman" charset="0"/>
            </a:rPr>
            <a:t>Pengakuan</a:t>
          </a:r>
          <a:r>
            <a:rPr lang="en-US" sz="2400" dirty="0" smtClean="0">
              <a:latin typeface="Times New Roman" charset="0"/>
              <a:ea typeface="Times New Roman" charset="0"/>
              <a:cs typeface="Times New Roman" charset="0"/>
            </a:rPr>
            <a:t>: </a:t>
          </a:r>
          <a:r>
            <a:rPr lang="en-US" sz="2400" dirty="0" err="1" smtClean="0">
              <a:latin typeface="Times New Roman" charset="0"/>
              <a:ea typeface="Times New Roman" charset="0"/>
              <a:cs typeface="Times New Roman" charset="0"/>
            </a:rPr>
            <a:t>ketika</a:t>
          </a:r>
          <a:r>
            <a:rPr lang="en-US" sz="2400" dirty="0" smtClean="0">
              <a:latin typeface="Times New Roman" charset="0"/>
              <a:ea typeface="Times New Roman" charset="0"/>
              <a:cs typeface="Times New Roman" charset="0"/>
            </a:rPr>
            <a:t> </a:t>
          </a:r>
          <a:r>
            <a:rPr lang="en-US" sz="2400" dirty="0" err="1" smtClean="0">
              <a:latin typeface="Times New Roman" charset="0"/>
              <a:ea typeface="Times New Roman" charset="0"/>
              <a:cs typeface="Times New Roman" charset="0"/>
            </a:rPr>
            <a:t>persediaan</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diperoleh</a:t>
          </a:r>
          <a:endParaRPr lang="en-US" sz="2400" dirty="0">
            <a:latin typeface="Times New Roman" charset="0"/>
            <a:ea typeface="Times New Roman" charset="0"/>
            <a:cs typeface="Times New Roman" charset="0"/>
          </a:endParaRPr>
        </a:p>
      </dgm:t>
    </dgm:pt>
    <dgm:pt modelId="{6CD01806-5C9A-6F45-9A0B-4EB3B26D2613}" type="parTrans" cxnId="{77A03735-2774-5B41-891F-52C22086FBD7}">
      <dgm:prSet/>
      <dgm:spPr/>
      <dgm:t>
        <a:bodyPr/>
        <a:lstStyle/>
        <a:p>
          <a:endParaRPr lang="en-US">
            <a:latin typeface="Times New Roman" charset="0"/>
            <a:ea typeface="Times New Roman" charset="0"/>
            <a:cs typeface="Times New Roman" charset="0"/>
          </a:endParaRPr>
        </a:p>
      </dgm:t>
    </dgm:pt>
    <dgm:pt modelId="{C30D9BAB-785F-B84B-A592-CD31502F64FB}" type="sibTrans" cxnId="{77A03735-2774-5B41-891F-52C22086FBD7}">
      <dgm:prSet/>
      <dgm:spPr/>
      <dgm:t>
        <a:bodyPr/>
        <a:lstStyle/>
        <a:p>
          <a:endParaRPr lang="en-US">
            <a:latin typeface="Times New Roman" charset="0"/>
            <a:ea typeface="Times New Roman" charset="0"/>
            <a:cs typeface="Times New Roman" charset="0"/>
          </a:endParaRPr>
        </a:p>
      </dgm:t>
    </dgm:pt>
    <dgm:pt modelId="{B7FF7E65-1BC6-854B-9586-23DFF47DB1E2}">
      <dgm:prSet phldrT="[Text]" custT="1"/>
      <dgm:spPr/>
      <dgm:t>
        <a:bodyPr/>
        <a:lstStyle/>
        <a:p>
          <a:r>
            <a:rPr lang="en-US" sz="2400" b="1" dirty="0" err="1" smtClean="0">
              <a:solidFill>
                <a:schemeClr val="tx2"/>
              </a:solidFill>
              <a:latin typeface="Times New Roman" charset="0"/>
              <a:ea typeface="Times New Roman" charset="0"/>
              <a:cs typeface="Times New Roman" charset="0"/>
            </a:rPr>
            <a:t>Teknik</a:t>
          </a:r>
          <a:r>
            <a:rPr lang="en-US" sz="2400" b="1" baseline="0" dirty="0" smtClean="0">
              <a:solidFill>
                <a:schemeClr val="tx2"/>
              </a:solidFill>
              <a:latin typeface="Times New Roman" charset="0"/>
              <a:ea typeface="Times New Roman" charset="0"/>
              <a:cs typeface="Times New Roman" charset="0"/>
            </a:rPr>
            <a:t> </a:t>
          </a:r>
          <a:r>
            <a:rPr lang="en-US" sz="2400" b="1" baseline="0" dirty="0" err="1" smtClean="0">
              <a:solidFill>
                <a:schemeClr val="tx2"/>
              </a:solidFill>
              <a:latin typeface="Times New Roman" charset="0"/>
              <a:ea typeface="Times New Roman" charset="0"/>
              <a:cs typeface="Times New Roman" charset="0"/>
            </a:rPr>
            <a:t>pengukuran</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biaya</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persediaan</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biaya</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standar</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atau</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metode</a:t>
          </a:r>
          <a:r>
            <a:rPr lang="en-US" sz="2400" baseline="0" dirty="0" smtClean="0">
              <a:latin typeface="Times New Roman" charset="0"/>
              <a:ea typeface="Times New Roman" charset="0"/>
              <a:cs typeface="Times New Roman" charset="0"/>
            </a:rPr>
            <a:t> </a:t>
          </a:r>
          <a:r>
            <a:rPr lang="en-US" sz="2400" baseline="0" dirty="0" err="1" smtClean="0">
              <a:latin typeface="Times New Roman" charset="0"/>
              <a:ea typeface="Times New Roman" charset="0"/>
              <a:cs typeface="Times New Roman" charset="0"/>
            </a:rPr>
            <a:t>eceran</a:t>
          </a:r>
          <a:endParaRPr lang="en-US" sz="2400" dirty="0">
            <a:latin typeface="Times New Roman" charset="0"/>
            <a:ea typeface="Times New Roman" charset="0"/>
            <a:cs typeface="Times New Roman" charset="0"/>
          </a:endParaRPr>
        </a:p>
      </dgm:t>
    </dgm:pt>
    <dgm:pt modelId="{337376EE-31E1-8B40-902C-F07036363EF5}" type="parTrans" cxnId="{F324564C-3EB9-AB46-9669-3249FFD73F09}">
      <dgm:prSet/>
      <dgm:spPr/>
      <dgm:t>
        <a:bodyPr/>
        <a:lstStyle/>
        <a:p>
          <a:endParaRPr lang="en-US">
            <a:latin typeface="Times New Roman" charset="0"/>
            <a:ea typeface="Times New Roman" charset="0"/>
            <a:cs typeface="Times New Roman" charset="0"/>
          </a:endParaRPr>
        </a:p>
      </dgm:t>
    </dgm:pt>
    <dgm:pt modelId="{B44AFD67-C049-0F44-9D52-BFCD68A31856}" type="sibTrans" cxnId="{F324564C-3EB9-AB46-9669-3249FFD73F09}">
      <dgm:prSet/>
      <dgm:spPr/>
      <dgm:t>
        <a:bodyPr/>
        <a:lstStyle/>
        <a:p>
          <a:endParaRPr lang="en-US">
            <a:latin typeface="Times New Roman" charset="0"/>
            <a:ea typeface="Times New Roman" charset="0"/>
            <a:cs typeface="Times New Roman" charset="0"/>
          </a:endParaRPr>
        </a:p>
      </dgm:t>
    </dgm:pt>
    <dgm:pt modelId="{555BBC94-F15C-D543-BC29-1FD9B8CA3EAA}">
      <dgm:prSet custT="1"/>
      <dgm:spPr/>
      <dgm:t>
        <a:bodyPr/>
        <a:lstStyle/>
        <a:p>
          <a:r>
            <a:rPr lang="en-US" sz="2400" b="1" dirty="0" err="1" smtClean="0">
              <a:solidFill>
                <a:schemeClr val="tx2"/>
              </a:solidFill>
              <a:latin typeface="Times New Roman" charset="0"/>
              <a:ea typeface="Times New Roman" charset="0"/>
              <a:cs typeface="Times New Roman" charset="0"/>
            </a:rPr>
            <a:t>Biaya</a:t>
          </a:r>
          <a:r>
            <a:rPr lang="en-US" sz="2400" b="1" dirty="0" smtClean="0">
              <a:solidFill>
                <a:schemeClr val="tx2"/>
              </a:solidFill>
              <a:latin typeface="Times New Roman" charset="0"/>
              <a:ea typeface="Times New Roman" charset="0"/>
              <a:cs typeface="Times New Roman" charset="0"/>
            </a:rPr>
            <a:t> </a:t>
          </a:r>
          <a:r>
            <a:rPr lang="en-US" sz="2400" b="1" dirty="0" err="1" smtClean="0">
              <a:solidFill>
                <a:schemeClr val="tx2"/>
              </a:solidFill>
              <a:latin typeface="Times New Roman" charset="0"/>
              <a:ea typeface="Times New Roman" charset="0"/>
              <a:cs typeface="Times New Roman" charset="0"/>
            </a:rPr>
            <a:t>perolehan</a:t>
          </a:r>
          <a:r>
            <a:rPr lang="en-US" sz="2400" dirty="0" smtClean="0">
              <a:latin typeface="Times New Roman" charset="0"/>
              <a:ea typeface="Times New Roman" charset="0"/>
              <a:cs typeface="Times New Roman" charset="0"/>
            </a:rPr>
            <a:t> </a:t>
          </a:r>
          <a:r>
            <a:rPr lang="en-US" sz="2400" dirty="0" err="1" smtClean="0">
              <a:latin typeface="Times New Roman" charset="0"/>
              <a:ea typeface="Times New Roman" charset="0"/>
              <a:cs typeface="Times New Roman" charset="0"/>
            </a:rPr>
            <a:t>persediaan</a:t>
          </a:r>
          <a:r>
            <a:rPr lang="en-US" sz="2400" dirty="0" smtClean="0">
              <a:latin typeface="Times New Roman" charset="0"/>
              <a:ea typeface="Times New Roman" charset="0"/>
              <a:cs typeface="Times New Roman" charset="0"/>
            </a:rPr>
            <a:t>: </a:t>
          </a:r>
          <a:r>
            <a:rPr lang="en-US" sz="2400" dirty="0" err="1" smtClean="0">
              <a:latin typeface="Times New Roman" charset="0"/>
              <a:ea typeface="Times New Roman" charset="0"/>
              <a:cs typeface="Times New Roman" charset="0"/>
            </a:rPr>
            <a:t>rumus</a:t>
          </a:r>
          <a:r>
            <a:rPr lang="en-US" sz="2400" dirty="0" smtClean="0">
              <a:latin typeface="Times New Roman" charset="0"/>
              <a:ea typeface="Times New Roman" charset="0"/>
              <a:cs typeface="Times New Roman" charset="0"/>
            </a:rPr>
            <a:t> </a:t>
          </a:r>
          <a:r>
            <a:rPr lang="en-US" sz="2400" dirty="0" err="1" smtClean="0">
              <a:latin typeface="Times New Roman" charset="0"/>
              <a:ea typeface="Times New Roman" charset="0"/>
              <a:cs typeface="Times New Roman" charset="0"/>
            </a:rPr>
            <a:t>biaya</a:t>
          </a:r>
          <a:r>
            <a:rPr lang="en-US" sz="2400" dirty="0" smtClean="0">
              <a:latin typeface="Times New Roman" charset="0"/>
              <a:ea typeface="Times New Roman" charset="0"/>
              <a:cs typeface="Times New Roman" charset="0"/>
            </a:rPr>
            <a:t> </a:t>
          </a:r>
          <a:r>
            <a:rPr lang="en-US" sz="2400" err="1" smtClean="0">
              <a:latin typeface="Times New Roman" charset="0"/>
              <a:ea typeface="Times New Roman" charset="0"/>
              <a:cs typeface="Times New Roman" charset="0"/>
            </a:rPr>
            <a:t>masuk-pertama</a:t>
          </a:r>
          <a:r>
            <a:rPr lang="en-US" sz="2400" smtClean="0">
              <a:latin typeface="Times New Roman" charset="0"/>
              <a:ea typeface="Times New Roman" charset="0"/>
              <a:cs typeface="Times New Roman" charset="0"/>
            </a:rPr>
            <a:t> keluar</a:t>
          </a:r>
          <a:r>
            <a:rPr lang="id-ID" sz="2400" smtClean="0">
              <a:latin typeface="Times New Roman" charset="0"/>
              <a:ea typeface="Times New Roman" charset="0"/>
              <a:cs typeface="Times New Roman" charset="0"/>
            </a:rPr>
            <a:t>-</a:t>
          </a:r>
          <a:r>
            <a:rPr lang="en-US" sz="2400" smtClean="0">
              <a:latin typeface="Times New Roman" charset="0"/>
              <a:ea typeface="Times New Roman" charset="0"/>
              <a:cs typeface="Times New Roman" charset="0"/>
            </a:rPr>
            <a:t>pertama </a:t>
          </a:r>
          <a:r>
            <a:rPr lang="en-US" sz="2400" b="1" dirty="0" smtClean="0">
              <a:solidFill>
                <a:schemeClr val="tx2"/>
              </a:solidFill>
              <a:latin typeface="Times New Roman" charset="0"/>
              <a:ea typeface="Times New Roman" charset="0"/>
              <a:cs typeface="Times New Roman" charset="0"/>
            </a:rPr>
            <a:t>(FIFO) </a:t>
          </a:r>
          <a:r>
            <a:rPr lang="en-US" sz="2400" b="1" dirty="0" err="1" smtClean="0">
              <a:solidFill>
                <a:schemeClr val="tx2"/>
              </a:solidFill>
              <a:latin typeface="Times New Roman" charset="0"/>
              <a:ea typeface="Times New Roman" charset="0"/>
              <a:cs typeface="Times New Roman" charset="0"/>
            </a:rPr>
            <a:t>atau</a:t>
          </a:r>
          <a:r>
            <a:rPr lang="en-US" sz="2400" b="1" dirty="0" smtClean="0">
              <a:solidFill>
                <a:schemeClr val="tx2"/>
              </a:solidFill>
              <a:latin typeface="Times New Roman" charset="0"/>
              <a:ea typeface="Times New Roman" charset="0"/>
              <a:cs typeface="Times New Roman" charset="0"/>
            </a:rPr>
            <a:t> rata-rata </a:t>
          </a:r>
          <a:r>
            <a:rPr lang="en-US" sz="2400" b="1" dirty="0" err="1" smtClean="0">
              <a:solidFill>
                <a:schemeClr val="tx2"/>
              </a:solidFill>
              <a:latin typeface="Times New Roman" charset="0"/>
              <a:ea typeface="Times New Roman" charset="0"/>
              <a:cs typeface="Times New Roman" charset="0"/>
            </a:rPr>
            <a:t>tertimbang</a:t>
          </a:r>
          <a:endParaRPr lang="en-US" sz="2400" b="1" dirty="0">
            <a:solidFill>
              <a:schemeClr val="tx2"/>
            </a:solidFill>
            <a:latin typeface="Times New Roman" charset="0"/>
            <a:ea typeface="Times New Roman" charset="0"/>
            <a:cs typeface="Times New Roman" charset="0"/>
          </a:endParaRPr>
        </a:p>
      </dgm:t>
    </dgm:pt>
    <dgm:pt modelId="{C6ACF1D4-D166-5B45-9DC6-FA1424C5FAE3}" type="parTrans" cxnId="{7981BCC1-3E69-3F45-8DDB-D20262C304AE}">
      <dgm:prSet/>
      <dgm:spPr/>
      <dgm:t>
        <a:bodyPr/>
        <a:lstStyle/>
        <a:p>
          <a:endParaRPr lang="en-US">
            <a:latin typeface="Times New Roman" charset="0"/>
            <a:ea typeface="Times New Roman" charset="0"/>
            <a:cs typeface="Times New Roman" charset="0"/>
          </a:endParaRPr>
        </a:p>
      </dgm:t>
    </dgm:pt>
    <dgm:pt modelId="{1607AB5C-7782-E143-B9C0-385C8E6044FC}" type="sibTrans" cxnId="{7981BCC1-3E69-3F45-8DDB-D20262C304AE}">
      <dgm:prSet/>
      <dgm:spPr/>
      <dgm:t>
        <a:bodyPr/>
        <a:lstStyle/>
        <a:p>
          <a:endParaRPr lang="en-US">
            <a:latin typeface="Times New Roman" charset="0"/>
            <a:ea typeface="Times New Roman" charset="0"/>
            <a:cs typeface="Times New Roman" charset="0"/>
          </a:endParaRPr>
        </a:p>
      </dgm:t>
    </dgm:pt>
    <dgm:pt modelId="{A74D6CC4-77C0-564B-B9CB-FD62265762EE}" type="pres">
      <dgm:prSet presAssocID="{4B5AF05B-D27A-664D-8BDD-7A8323510135}" presName="compositeShape" presStyleCnt="0">
        <dgm:presLayoutVars>
          <dgm:dir/>
          <dgm:resizeHandles/>
        </dgm:presLayoutVars>
      </dgm:prSet>
      <dgm:spPr/>
    </dgm:pt>
    <dgm:pt modelId="{F1BE966D-7B54-4A4D-8DE9-168CE76C71AB}" type="pres">
      <dgm:prSet presAssocID="{4B5AF05B-D27A-664D-8BDD-7A8323510135}" presName="pyramid" presStyleLbl="node1" presStyleIdx="0" presStyleCnt="1"/>
      <dgm:spPr/>
    </dgm:pt>
    <dgm:pt modelId="{1C5E2F6F-4C4D-B548-A356-8FB7AA6EDFA8}" type="pres">
      <dgm:prSet presAssocID="{4B5AF05B-D27A-664D-8BDD-7A8323510135}" presName="theList" presStyleCnt="0"/>
      <dgm:spPr/>
    </dgm:pt>
    <dgm:pt modelId="{4E6F0C47-55C5-8945-B373-5B37BA5A5539}" type="pres">
      <dgm:prSet presAssocID="{2D7CE55A-77B6-094D-B5A7-A6B7A5C09DC7}" presName="aNode" presStyleLbl="fgAcc1" presStyleIdx="0" presStyleCnt="4" custScaleX="168958" custLinFactNeighborX="33631" custLinFactNeighborY="-25918">
        <dgm:presLayoutVars>
          <dgm:bulletEnabled val="1"/>
        </dgm:presLayoutVars>
      </dgm:prSet>
      <dgm:spPr/>
      <dgm:t>
        <a:bodyPr/>
        <a:lstStyle/>
        <a:p>
          <a:endParaRPr lang="en-US"/>
        </a:p>
      </dgm:t>
    </dgm:pt>
    <dgm:pt modelId="{ED7B9903-34DB-1E49-9B7C-0E77C0FA0162}" type="pres">
      <dgm:prSet presAssocID="{2D7CE55A-77B6-094D-B5A7-A6B7A5C09DC7}" presName="aSpace" presStyleCnt="0"/>
      <dgm:spPr/>
    </dgm:pt>
    <dgm:pt modelId="{47782D4C-EE3B-E949-9C7D-4519A37AE9F4}" type="pres">
      <dgm:prSet presAssocID="{4313BB70-A98B-2148-A62F-82FBCA39D449}" presName="aNode" presStyleLbl="fgAcc1" presStyleIdx="1" presStyleCnt="4" custScaleX="170653" custLinFactNeighborX="34476" custLinFactNeighborY="-25918">
        <dgm:presLayoutVars>
          <dgm:bulletEnabled val="1"/>
        </dgm:presLayoutVars>
      </dgm:prSet>
      <dgm:spPr/>
      <dgm:t>
        <a:bodyPr/>
        <a:lstStyle/>
        <a:p>
          <a:endParaRPr lang="en-US"/>
        </a:p>
      </dgm:t>
    </dgm:pt>
    <dgm:pt modelId="{A396F469-7C47-8E45-BCC5-25D15232575E}" type="pres">
      <dgm:prSet presAssocID="{4313BB70-A98B-2148-A62F-82FBCA39D449}" presName="aSpace" presStyleCnt="0"/>
      <dgm:spPr/>
    </dgm:pt>
    <dgm:pt modelId="{DA5A288F-7400-724B-945D-3A47A099DAC5}" type="pres">
      <dgm:prSet presAssocID="{B7FF7E65-1BC6-854B-9586-23DFF47DB1E2}" presName="aNode" presStyleLbl="fgAcc1" presStyleIdx="2" presStyleCnt="4" custScaleX="173984" custScaleY="181564" custLinFactNeighborX="35107">
        <dgm:presLayoutVars>
          <dgm:bulletEnabled val="1"/>
        </dgm:presLayoutVars>
      </dgm:prSet>
      <dgm:spPr/>
      <dgm:t>
        <a:bodyPr/>
        <a:lstStyle/>
        <a:p>
          <a:endParaRPr lang="en-US"/>
        </a:p>
      </dgm:t>
    </dgm:pt>
    <dgm:pt modelId="{2042DD71-EDCC-634B-9FE7-6D02E0F48635}" type="pres">
      <dgm:prSet presAssocID="{B7FF7E65-1BC6-854B-9586-23DFF47DB1E2}" presName="aSpace" presStyleCnt="0"/>
      <dgm:spPr/>
    </dgm:pt>
    <dgm:pt modelId="{1B290D2E-6E36-6341-A882-D0FD5515B52E}" type="pres">
      <dgm:prSet presAssocID="{555BBC94-F15C-D543-BC29-1FD9B8CA3EAA}" presName="aNode" presStyleLbl="fgAcc1" presStyleIdx="3" presStyleCnt="4" custScaleX="173167" custScaleY="157707" custLinFactNeighborX="35515">
        <dgm:presLayoutVars>
          <dgm:bulletEnabled val="1"/>
        </dgm:presLayoutVars>
      </dgm:prSet>
      <dgm:spPr/>
      <dgm:t>
        <a:bodyPr/>
        <a:lstStyle/>
        <a:p>
          <a:endParaRPr lang="en-US"/>
        </a:p>
      </dgm:t>
    </dgm:pt>
    <dgm:pt modelId="{EAA5E594-FB3D-C841-9A53-7A8A7ABC9267}" type="pres">
      <dgm:prSet presAssocID="{555BBC94-F15C-D543-BC29-1FD9B8CA3EAA}" presName="aSpace" presStyleCnt="0"/>
      <dgm:spPr/>
    </dgm:pt>
  </dgm:ptLst>
  <dgm:cxnLst>
    <dgm:cxn modelId="{76D03F6D-0D5A-4E48-AA5F-6574E2699B2F}" type="presOf" srcId="{555BBC94-F15C-D543-BC29-1FD9B8CA3EAA}" destId="{1B290D2E-6E36-6341-A882-D0FD5515B52E}" srcOrd="0" destOrd="0" presId="urn:microsoft.com/office/officeart/2005/8/layout/pyramid2"/>
    <dgm:cxn modelId="{8583F93A-E303-0344-A48F-C33AE0B5B3E0}" type="presOf" srcId="{B7FF7E65-1BC6-854B-9586-23DFF47DB1E2}" destId="{DA5A288F-7400-724B-945D-3A47A099DAC5}" srcOrd="0" destOrd="0" presId="urn:microsoft.com/office/officeart/2005/8/layout/pyramid2"/>
    <dgm:cxn modelId="{7981BCC1-3E69-3F45-8DDB-D20262C304AE}" srcId="{4B5AF05B-D27A-664D-8BDD-7A8323510135}" destId="{555BBC94-F15C-D543-BC29-1FD9B8CA3EAA}" srcOrd="3" destOrd="0" parTransId="{C6ACF1D4-D166-5B45-9DC6-FA1424C5FAE3}" sibTransId="{1607AB5C-7782-E143-B9C0-385C8E6044FC}"/>
    <dgm:cxn modelId="{77A03735-2774-5B41-891F-52C22086FBD7}" srcId="{4B5AF05B-D27A-664D-8BDD-7A8323510135}" destId="{4313BB70-A98B-2148-A62F-82FBCA39D449}" srcOrd="1" destOrd="0" parTransId="{6CD01806-5C9A-6F45-9A0B-4EB3B26D2613}" sibTransId="{C30D9BAB-785F-B84B-A592-CD31502F64FB}"/>
    <dgm:cxn modelId="{ACA5C48A-8105-7E4D-8DA3-4BAAB60F6AB9}" type="presOf" srcId="{2D7CE55A-77B6-094D-B5A7-A6B7A5C09DC7}" destId="{4E6F0C47-55C5-8945-B373-5B37BA5A5539}" srcOrd="0" destOrd="0" presId="urn:microsoft.com/office/officeart/2005/8/layout/pyramid2"/>
    <dgm:cxn modelId="{A51C02A2-1015-6E49-821D-EC4B095C9CEE}" srcId="{4B5AF05B-D27A-664D-8BDD-7A8323510135}" destId="{2D7CE55A-77B6-094D-B5A7-A6B7A5C09DC7}" srcOrd="0" destOrd="0" parTransId="{C2217CFA-3703-A142-82C1-5BCC2EECEFDF}" sibTransId="{FDB580FD-35F0-264E-8791-A3E23C371790}"/>
    <dgm:cxn modelId="{E5024437-D91A-4B47-B6AA-7B89FDE00CF2}" type="presOf" srcId="{4313BB70-A98B-2148-A62F-82FBCA39D449}" destId="{47782D4C-EE3B-E949-9C7D-4519A37AE9F4}" srcOrd="0" destOrd="0" presId="urn:microsoft.com/office/officeart/2005/8/layout/pyramid2"/>
    <dgm:cxn modelId="{57F0F783-4BFA-AA48-8687-B6B28051CA72}" type="presOf" srcId="{4B5AF05B-D27A-664D-8BDD-7A8323510135}" destId="{A74D6CC4-77C0-564B-B9CB-FD62265762EE}" srcOrd="0" destOrd="0" presId="urn:microsoft.com/office/officeart/2005/8/layout/pyramid2"/>
    <dgm:cxn modelId="{F324564C-3EB9-AB46-9669-3249FFD73F09}" srcId="{4B5AF05B-D27A-664D-8BDD-7A8323510135}" destId="{B7FF7E65-1BC6-854B-9586-23DFF47DB1E2}" srcOrd="2" destOrd="0" parTransId="{337376EE-31E1-8B40-902C-F07036363EF5}" sibTransId="{B44AFD67-C049-0F44-9D52-BFCD68A31856}"/>
    <dgm:cxn modelId="{CD90F1FF-020E-4541-A763-D413A22356D8}" type="presParOf" srcId="{A74D6CC4-77C0-564B-B9CB-FD62265762EE}" destId="{F1BE966D-7B54-4A4D-8DE9-168CE76C71AB}" srcOrd="0" destOrd="0" presId="urn:microsoft.com/office/officeart/2005/8/layout/pyramid2"/>
    <dgm:cxn modelId="{D252A889-3FC3-E94A-BA36-879BC383024B}" type="presParOf" srcId="{A74D6CC4-77C0-564B-B9CB-FD62265762EE}" destId="{1C5E2F6F-4C4D-B548-A356-8FB7AA6EDFA8}" srcOrd="1" destOrd="0" presId="urn:microsoft.com/office/officeart/2005/8/layout/pyramid2"/>
    <dgm:cxn modelId="{8B1F4A4D-1F52-184E-A5E5-C4E6E846E13C}" type="presParOf" srcId="{1C5E2F6F-4C4D-B548-A356-8FB7AA6EDFA8}" destId="{4E6F0C47-55C5-8945-B373-5B37BA5A5539}" srcOrd="0" destOrd="0" presId="urn:microsoft.com/office/officeart/2005/8/layout/pyramid2"/>
    <dgm:cxn modelId="{6F17E78F-60A2-3E49-8262-1D1A4B445ACB}" type="presParOf" srcId="{1C5E2F6F-4C4D-B548-A356-8FB7AA6EDFA8}" destId="{ED7B9903-34DB-1E49-9B7C-0E77C0FA0162}" srcOrd="1" destOrd="0" presId="urn:microsoft.com/office/officeart/2005/8/layout/pyramid2"/>
    <dgm:cxn modelId="{7325010A-43B1-6D42-A5E0-31FE608386CD}" type="presParOf" srcId="{1C5E2F6F-4C4D-B548-A356-8FB7AA6EDFA8}" destId="{47782D4C-EE3B-E949-9C7D-4519A37AE9F4}" srcOrd="2" destOrd="0" presId="urn:microsoft.com/office/officeart/2005/8/layout/pyramid2"/>
    <dgm:cxn modelId="{4E7F13E5-ED48-1D4D-8A4F-F1D1B63E6173}" type="presParOf" srcId="{1C5E2F6F-4C4D-B548-A356-8FB7AA6EDFA8}" destId="{A396F469-7C47-8E45-BCC5-25D15232575E}" srcOrd="3" destOrd="0" presId="urn:microsoft.com/office/officeart/2005/8/layout/pyramid2"/>
    <dgm:cxn modelId="{98BF17E6-AEF7-754E-8967-598FC3A73C9E}" type="presParOf" srcId="{1C5E2F6F-4C4D-B548-A356-8FB7AA6EDFA8}" destId="{DA5A288F-7400-724B-945D-3A47A099DAC5}" srcOrd="4" destOrd="0" presId="urn:microsoft.com/office/officeart/2005/8/layout/pyramid2"/>
    <dgm:cxn modelId="{0DE8A3BB-44FF-3C4A-872C-D885D404D5AC}" type="presParOf" srcId="{1C5E2F6F-4C4D-B548-A356-8FB7AA6EDFA8}" destId="{2042DD71-EDCC-634B-9FE7-6D02E0F48635}" srcOrd="5" destOrd="0" presId="urn:microsoft.com/office/officeart/2005/8/layout/pyramid2"/>
    <dgm:cxn modelId="{2AC5DB12-33CA-864F-AF5D-5CE0C44EECDA}" type="presParOf" srcId="{1C5E2F6F-4C4D-B548-A356-8FB7AA6EDFA8}" destId="{1B290D2E-6E36-6341-A882-D0FD5515B52E}" srcOrd="6" destOrd="0" presId="urn:microsoft.com/office/officeart/2005/8/layout/pyramid2"/>
    <dgm:cxn modelId="{5F8EE770-8A01-1B48-878C-6090A3CD90DF}" type="presParOf" srcId="{1C5E2F6F-4C4D-B548-A356-8FB7AA6EDFA8}" destId="{EAA5E594-FB3D-C841-9A53-7A8A7ABC9267}"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933A62-4A41-A444-8883-8B9F997EA6E6}" type="doc">
      <dgm:prSet loTypeId="urn:microsoft.com/office/officeart/2005/8/layout/arrow2" loCatId="" qsTypeId="urn:microsoft.com/office/officeart/2005/8/quickstyle/simple4" qsCatId="simple" csTypeId="urn:microsoft.com/office/officeart/2005/8/colors/accent1_2" csCatId="accent1" phldr="1"/>
      <dgm:spPr/>
      <dgm:t>
        <a:bodyPr/>
        <a:lstStyle/>
        <a:p>
          <a:endParaRPr lang="en-US"/>
        </a:p>
      </dgm:t>
    </dgm:pt>
    <dgm:pt modelId="{5FCC7A12-5160-0A42-8419-E0F6FD5C9EE5}">
      <dgm:prSet phldrT="[Text]" custT="1"/>
      <dgm:spPr/>
      <dgm:t>
        <a:bodyPr/>
        <a:lstStyle/>
        <a:p>
          <a:r>
            <a:rPr lang="en-US" sz="2000" b="1" dirty="0" err="1" smtClean="0">
              <a:solidFill>
                <a:schemeClr val="tx2"/>
              </a:solidFill>
              <a:latin typeface="Times New Roman" charset="0"/>
              <a:ea typeface="Times New Roman" charset="0"/>
              <a:cs typeface="Times New Roman" charset="0"/>
            </a:rPr>
            <a:t>Pengukuran</a:t>
          </a:r>
          <a:r>
            <a:rPr lang="en-US" sz="2000" dirty="0" smtClean="0">
              <a:latin typeface="Times New Roman" charset="0"/>
              <a:ea typeface="Times New Roman" charset="0"/>
              <a:cs typeface="Times New Roman" charset="0"/>
            </a:rPr>
            <a:t>: </a:t>
          </a:r>
          <a:r>
            <a:rPr lang="en-US" sz="2000" b="1" dirty="0" err="1" smtClean="0">
              <a:solidFill>
                <a:schemeClr val="tx2"/>
              </a:solidFill>
              <a:latin typeface="Times New Roman" charset="0"/>
              <a:ea typeface="Times New Roman" charset="0"/>
              <a:cs typeface="Times New Roman" charset="0"/>
            </a:rPr>
            <a:t>biaya</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accent1">
                  <a:lumMod val="50000"/>
                </a:schemeClr>
              </a:solidFill>
              <a:latin typeface="Times New Roman" charset="0"/>
              <a:ea typeface="Times New Roman" charset="0"/>
              <a:cs typeface="Times New Roman" charset="0"/>
            </a:rPr>
            <a:t>perolehan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dan</a:t>
          </a:r>
          <a:r>
            <a:rPr lang="en-US" sz="2000" baseline="0" dirty="0" smtClean="0">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tidak</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mengakui</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penurunan</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accent1">
                  <a:lumMod val="50000"/>
                </a:schemeClr>
              </a:solidFill>
              <a:latin typeface="Times New Roman" charset="0"/>
              <a:ea typeface="Times New Roman" charset="0"/>
              <a:cs typeface="Times New Roman" charset="0"/>
            </a:rPr>
            <a:t>nilai</a:t>
          </a:r>
          <a:endParaRPr lang="en-US" sz="2000" b="1" dirty="0">
            <a:solidFill>
              <a:schemeClr val="accent1">
                <a:lumMod val="50000"/>
              </a:schemeClr>
            </a:solidFill>
            <a:latin typeface="Times New Roman" charset="0"/>
            <a:ea typeface="Times New Roman" charset="0"/>
            <a:cs typeface="Times New Roman" charset="0"/>
          </a:endParaRPr>
        </a:p>
      </dgm:t>
    </dgm:pt>
    <dgm:pt modelId="{42D6BA72-39D7-9A4D-8529-F4D7C264D558}" type="parTrans" cxnId="{57509215-DF67-234A-BDC2-6BB3586E7EEC}">
      <dgm:prSet/>
      <dgm:spPr/>
      <dgm:t>
        <a:bodyPr/>
        <a:lstStyle/>
        <a:p>
          <a:endParaRPr lang="en-US">
            <a:latin typeface="Times New Roman" charset="0"/>
            <a:ea typeface="Times New Roman" charset="0"/>
            <a:cs typeface="Times New Roman" charset="0"/>
          </a:endParaRPr>
        </a:p>
      </dgm:t>
    </dgm:pt>
    <dgm:pt modelId="{8ADDB4A5-FC17-2B4E-A096-DD5D2D38F593}" type="sibTrans" cxnId="{57509215-DF67-234A-BDC2-6BB3586E7EEC}">
      <dgm:prSet/>
      <dgm:spPr/>
      <dgm:t>
        <a:bodyPr/>
        <a:lstStyle/>
        <a:p>
          <a:endParaRPr lang="en-US">
            <a:latin typeface="Times New Roman" charset="0"/>
            <a:ea typeface="Times New Roman" charset="0"/>
            <a:cs typeface="Times New Roman" charset="0"/>
          </a:endParaRPr>
        </a:p>
      </dgm:t>
    </dgm:pt>
    <dgm:pt modelId="{A2D337FE-C6BC-EF43-A5B7-EEEED8B66F0B}">
      <dgm:prSet phldrT="[Text]" custT="1"/>
      <dgm:spPr/>
      <dgm:t>
        <a:bodyPr/>
        <a:lstStyle/>
        <a:p>
          <a:r>
            <a:rPr lang="en-US" sz="2000" b="1" dirty="0" err="1" smtClean="0">
              <a:solidFill>
                <a:schemeClr val="tx2"/>
              </a:solidFill>
              <a:latin typeface="Times New Roman" charset="0"/>
              <a:ea typeface="Times New Roman" charset="0"/>
              <a:cs typeface="Times New Roman" charset="0"/>
            </a:rPr>
            <a:t>Definisi</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ventura</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bersama</a:t>
          </a:r>
          <a:r>
            <a:rPr lang="en-US" sz="2000" baseline="0" dirty="0" smtClean="0">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pengendalian</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bersama</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memiliki</a:t>
          </a:r>
          <a:r>
            <a:rPr lang="en-US" sz="2000" baseline="0" dirty="0" smtClean="0">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hak</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atas</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aset</a:t>
          </a:r>
          <a:r>
            <a:rPr lang="en-US" sz="2000" b="1" baseline="0" dirty="0" smtClean="0">
              <a:solidFill>
                <a:schemeClr val="tx2"/>
              </a:solidFill>
              <a:latin typeface="Times New Roman" charset="0"/>
              <a:ea typeface="Times New Roman" charset="0"/>
              <a:cs typeface="Times New Roman" charset="0"/>
            </a:rPr>
            <a:t> </a:t>
          </a:r>
          <a:r>
            <a:rPr lang="en-US" sz="2000" b="1" baseline="0" dirty="0" err="1" smtClean="0">
              <a:solidFill>
                <a:schemeClr val="tx2"/>
              </a:solidFill>
              <a:latin typeface="Times New Roman" charset="0"/>
              <a:ea typeface="Times New Roman" charset="0"/>
              <a:cs typeface="Times New Roman" charset="0"/>
            </a:rPr>
            <a:t>neto</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pengaturan</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bersama</a:t>
          </a:r>
          <a:r>
            <a:rPr lang="en-US" sz="2000" baseline="0" dirty="0" smtClean="0">
              <a:latin typeface="Times New Roman" charset="0"/>
              <a:ea typeface="Times New Roman" charset="0"/>
              <a:cs typeface="Times New Roman" charset="0"/>
            </a:rPr>
            <a:t> </a:t>
          </a:r>
          <a:r>
            <a:rPr lang="en-US" sz="2000" baseline="0" dirty="0" err="1" smtClean="0">
              <a:latin typeface="Times New Roman" charset="0"/>
              <a:ea typeface="Times New Roman" charset="0"/>
              <a:cs typeface="Times New Roman" charset="0"/>
            </a:rPr>
            <a:t>tersebut</a:t>
          </a:r>
          <a:endParaRPr lang="en-US" sz="2000" dirty="0">
            <a:latin typeface="Times New Roman" charset="0"/>
            <a:ea typeface="Times New Roman" charset="0"/>
            <a:cs typeface="Times New Roman" charset="0"/>
          </a:endParaRPr>
        </a:p>
      </dgm:t>
    </dgm:pt>
    <dgm:pt modelId="{7716BBB1-F84C-A742-BE73-292037DE76BA}" type="sibTrans" cxnId="{F0C49FBD-67B7-9941-96F7-427003C89420}">
      <dgm:prSet/>
      <dgm:spPr/>
      <dgm:t>
        <a:bodyPr/>
        <a:lstStyle/>
        <a:p>
          <a:endParaRPr lang="en-US">
            <a:latin typeface="Times New Roman" charset="0"/>
            <a:ea typeface="Times New Roman" charset="0"/>
            <a:cs typeface="Times New Roman" charset="0"/>
          </a:endParaRPr>
        </a:p>
      </dgm:t>
    </dgm:pt>
    <dgm:pt modelId="{85CC3839-011A-BA46-AD20-C0B4F99CF6F5}" type="parTrans" cxnId="{F0C49FBD-67B7-9941-96F7-427003C89420}">
      <dgm:prSet/>
      <dgm:spPr/>
      <dgm:t>
        <a:bodyPr/>
        <a:lstStyle/>
        <a:p>
          <a:endParaRPr lang="en-US">
            <a:latin typeface="Times New Roman" charset="0"/>
            <a:ea typeface="Times New Roman" charset="0"/>
            <a:cs typeface="Times New Roman" charset="0"/>
          </a:endParaRPr>
        </a:p>
      </dgm:t>
    </dgm:pt>
    <dgm:pt modelId="{3FB01C92-4720-0247-8ED7-7B33DFB84B1B}">
      <dgm:prSet custT="1"/>
      <dgm:spPr/>
      <dgm:t>
        <a:bodyPr/>
        <a:lstStyle/>
        <a:p>
          <a:r>
            <a:rPr lang="en-US" sz="2000" b="1" dirty="0" err="1" smtClean="0">
              <a:solidFill>
                <a:schemeClr val="tx2"/>
              </a:solidFill>
              <a:latin typeface="Times New Roman" charset="0"/>
              <a:ea typeface="Times New Roman" charset="0"/>
              <a:cs typeface="Times New Roman" charset="0"/>
            </a:rPr>
            <a:t>Latar</a:t>
          </a:r>
          <a:r>
            <a:rPr lang="en-US" sz="2000" b="1" dirty="0" smtClean="0">
              <a:solidFill>
                <a:schemeClr val="tx2"/>
              </a:solidFill>
              <a:latin typeface="Times New Roman" charset="0"/>
              <a:ea typeface="Times New Roman" charset="0"/>
              <a:cs typeface="Times New Roman" charset="0"/>
            </a:rPr>
            <a:t> </a:t>
          </a:r>
          <a:r>
            <a:rPr lang="en-US" sz="2000" b="1" dirty="0" err="1" smtClean="0">
              <a:solidFill>
                <a:schemeClr val="tx2"/>
              </a:solidFill>
              <a:latin typeface="Times New Roman" charset="0"/>
              <a:ea typeface="Times New Roman" charset="0"/>
              <a:cs typeface="Times New Roman" charset="0"/>
            </a:rPr>
            <a:t>belakang</a:t>
          </a:r>
          <a:r>
            <a:rPr lang="en-US" sz="2000" dirty="0" smtClean="0">
              <a:latin typeface="Times New Roman" charset="0"/>
              <a:ea typeface="Times New Roman" charset="0"/>
              <a:cs typeface="Times New Roman" charset="0"/>
            </a:rPr>
            <a:t>: </a:t>
          </a:r>
          <a:r>
            <a:rPr lang="en-US" sz="2000" dirty="0" err="1" smtClean="0">
              <a:latin typeface="Times New Roman" charset="0"/>
              <a:ea typeface="Times New Roman" charset="0"/>
              <a:cs typeface="Times New Roman" charset="0"/>
            </a:rPr>
            <a:t>Pasal</a:t>
          </a:r>
          <a:r>
            <a:rPr lang="en-US" sz="2000" dirty="0" smtClean="0">
              <a:latin typeface="Times New Roman" charset="0"/>
              <a:ea typeface="Times New Roman" charset="0"/>
              <a:cs typeface="Times New Roman" charset="0"/>
            </a:rPr>
            <a:t> 32 UU UMKM</a:t>
          </a:r>
          <a:endParaRPr lang="en-US" sz="2000" dirty="0">
            <a:latin typeface="Times New Roman" charset="0"/>
            <a:ea typeface="Times New Roman" charset="0"/>
            <a:cs typeface="Times New Roman" charset="0"/>
          </a:endParaRPr>
        </a:p>
      </dgm:t>
    </dgm:pt>
    <dgm:pt modelId="{A3C72036-EA4B-8F4F-B085-1598D9916BFB}" type="parTrans" cxnId="{21100F62-7CCD-6A44-BFAE-809FDD815581}">
      <dgm:prSet/>
      <dgm:spPr/>
      <dgm:t>
        <a:bodyPr/>
        <a:lstStyle/>
        <a:p>
          <a:endParaRPr lang="en-US"/>
        </a:p>
      </dgm:t>
    </dgm:pt>
    <dgm:pt modelId="{7BB3FFB6-5EE2-0148-9F12-A02C7A64352A}" type="sibTrans" cxnId="{21100F62-7CCD-6A44-BFAE-809FDD815581}">
      <dgm:prSet/>
      <dgm:spPr/>
      <dgm:t>
        <a:bodyPr/>
        <a:lstStyle/>
        <a:p>
          <a:endParaRPr lang="en-US"/>
        </a:p>
      </dgm:t>
    </dgm:pt>
    <dgm:pt modelId="{14677425-485B-DF44-BB71-5CEF47413257}" type="pres">
      <dgm:prSet presAssocID="{25933A62-4A41-A444-8883-8B9F997EA6E6}" presName="arrowDiagram" presStyleCnt="0">
        <dgm:presLayoutVars>
          <dgm:chMax val="5"/>
          <dgm:dir/>
          <dgm:resizeHandles val="exact"/>
        </dgm:presLayoutVars>
      </dgm:prSet>
      <dgm:spPr/>
      <dgm:t>
        <a:bodyPr/>
        <a:lstStyle/>
        <a:p>
          <a:endParaRPr lang="en-US"/>
        </a:p>
      </dgm:t>
    </dgm:pt>
    <dgm:pt modelId="{06A5BB07-7F1A-2544-B2C1-2006A177F47B}" type="pres">
      <dgm:prSet presAssocID="{25933A62-4A41-A444-8883-8B9F997EA6E6}" presName="arrow" presStyleLbl="bgShp" presStyleIdx="0" presStyleCnt="1"/>
      <dgm:spPr/>
    </dgm:pt>
    <dgm:pt modelId="{FE4D0620-721A-3643-A09C-E42E96AA214C}" type="pres">
      <dgm:prSet presAssocID="{25933A62-4A41-A444-8883-8B9F997EA6E6}" presName="arrowDiagram3" presStyleCnt="0"/>
      <dgm:spPr/>
    </dgm:pt>
    <dgm:pt modelId="{BC872719-34AF-3445-8291-ED3171D72ABB}" type="pres">
      <dgm:prSet presAssocID="{3FB01C92-4720-0247-8ED7-7B33DFB84B1B}" presName="bullet3a" presStyleLbl="node1" presStyleIdx="0" presStyleCnt="3"/>
      <dgm:spPr/>
    </dgm:pt>
    <dgm:pt modelId="{E2F4BDF0-DDD0-AD41-8006-AF08A4D8F162}" type="pres">
      <dgm:prSet presAssocID="{3FB01C92-4720-0247-8ED7-7B33DFB84B1B}" presName="textBox3a" presStyleLbl="revTx" presStyleIdx="0" presStyleCnt="3">
        <dgm:presLayoutVars>
          <dgm:bulletEnabled val="1"/>
        </dgm:presLayoutVars>
      </dgm:prSet>
      <dgm:spPr/>
      <dgm:t>
        <a:bodyPr/>
        <a:lstStyle/>
        <a:p>
          <a:endParaRPr lang="en-US"/>
        </a:p>
      </dgm:t>
    </dgm:pt>
    <dgm:pt modelId="{D8EE7BB0-E31E-2349-B2C8-491831CF5574}" type="pres">
      <dgm:prSet presAssocID="{A2D337FE-C6BC-EF43-A5B7-EEEED8B66F0B}" presName="bullet3b" presStyleLbl="node1" presStyleIdx="1" presStyleCnt="3"/>
      <dgm:spPr/>
    </dgm:pt>
    <dgm:pt modelId="{C3B9D698-A693-C548-BC4D-ECE6EEE5CF0F}" type="pres">
      <dgm:prSet presAssocID="{A2D337FE-C6BC-EF43-A5B7-EEEED8B66F0B}" presName="textBox3b" presStyleLbl="revTx" presStyleIdx="1" presStyleCnt="3" custScaleX="129486" custLinFactNeighborX="13873">
        <dgm:presLayoutVars>
          <dgm:bulletEnabled val="1"/>
        </dgm:presLayoutVars>
      </dgm:prSet>
      <dgm:spPr/>
      <dgm:t>
        <a:bodyPr/>
        <a:lstStyle/>
        <a:p>
          <a:endParaRPr lang="en-US"/>
        </a:p>
      </dgm:t>
    </dgm:pt>
    <dgm:pt modelId="{1543DA25-1896-3D44-B69A-988F04E28D4C}" type="pres">
      <dgm:prSet presAssocID="{5FCC7A12-5160-0A42-8419-E0F6FD5C9EE5}" presName="bullet3c" presStyleLbl="node1" presStyleIdx="2" presStyleCnt="3"/>
      <dgm:spPr/>
    </dgm:pt>
    <dgm:pt modelId="{DE864A36-F3AA-4A43-A57B-477794B1F723}" type="pres">
      <dgm:prSet presAssocID="{5FCC7A12-5160-0A42-8419-E0F6FD5C9EE5}" presName="textBox3c" presStyleLbl="revTx" presStyleIdx="2" presStyleCnt="3">
        <dgm:presLayoutVars>
          <dgm:bulletEnabled val="1"/>
        </dgm:presLayoutVars>
      </dgm:prSet>
      <dgm:spPr/>
      <dgm:t>
        <a:bodyPr/>
        <a:lstStyle/>
        <a:p>
          <a:endParaRPr lang="en-US"/>
        </a:p>
      </dgm:t>
    </dgm:pt>
  </dgm:ptLst>
  <dgm:cxnLst>
    <dgm:cxn modelId="{F22A149B-876F-E240-9E35-49FC3353BDC3}" type="presOf" srcId="{5FCC7A12-5160-0A42-8419-E0F6FD5C9EE5}" destId="{DE864A36-F3AA-4A43-A57B-477794B1F723}" srcOrd="0" destOrd="0" presId="urn:microsoft.com/office/officeart/2005/8/layout/arrow2"/>
    <dgm:cxn modelId="{CC7FEF7F-219A-0441-B786-BA49137CEB3A}" type="presOf" srcId="{3FB01C92-4720-0247-8ED7-7B33DFB84B1B}" destId="{E2F4BDF0-DDD0-AD41-8006-AF08A4D8F162}" srcOrd="0" destOrd="0" presId="urn:microsoft.com/office/officeart/2005/8/layout/arrow2"/>
    <dgm:cxn modelId="{21100F62-7CCD-6A44-BFAE-809FDD815581}" srcId="{25933A62-4A41-A444-8883-8B9F997EA6E6}" destId="{3FB01C92-4720-0247-8ED7-7B33DFB84B1B}" srcOrd="0" destOrd="0" parTransId="{A3C72036-EA4B-8F4F-B085-1598D9916BFB}" sibTransId="{7BB3FFB6-5EE2-0148-9F12-A02C7A64352A}"/>
    <dgm:cxn modelId="{57509215-DF67-234A-BDC2-6BB3586E7EEC}" srcId="{25933A62-4A41-A444-8883-8B9F997EA6E6}" destId="{5FCC7A12-5160-0A42-8419-E0F6FD5C9EE5}" srcOrd="2" destOrd="0" parTransId="{42D6BA72-39D7-9A4D-8529-F4D7C264D558}" sibTransId="{8ADDB4A5-FC17-2B4E-A096-DD5D2D38F593}"/>
    <dgm:cxn modelId="{1D695191-EA83-B84D-A0FD-C9B11235CD36}" type="presOf" srcId="{25933A62-4A41-A444-8883-8B9F997EA6E6}" destId="{14677425-485B-DF44-BB71-5CEF47413257}" srcOrd="0" destOrd="0" presId="urn:microsoft.com/office/officeart/2005/8/layout/arrow2"/>
    <dgm:cxn modelId="{F0C49FBD-67B7-9941-96F7-427003C89420}" srcId="{25933A62-4A41-A444-8883-8B9F997EA6E6}" destId="{A2D337FE-C6BC-EF43-A5B7-EEEED8B66F0B}" srcOrd="1" destOrd="0" parTransId="{85CC3839-011A-BA46-AD20-C0B4F99CF6F5}" sibTransId="{7716BBB1-F84C-A742-BE73-292037DE76BA}"/>
    <dgm:cxn modelId="{6CA726C6-DE81-4F4D-9649-F5F5D669F5A5}" type="presOf" srcId="{A2D337FE-C6BC-EF43-A5B7-EEEED8B66F0B}" destId="{C3B9D698-A693-C548-BC4D-ECE6EEE5CF0F}" srcOrd="0" destOrd="0" presId="urn:microsoft.com/office/officeart/2005/8/layout/arrow2"/>
    <dgm:cxn modelId="{4CCB04D3-6BD4-5F49-ABC5-270F00FE7C00}" type="presParOf" srcId="{14677425-485B-DF44-BB71-5CEF47413257}" destId="{06A5BB07-7F1A-2544-B2C1-2006A177F47B}" srcOrd="0" destOrd="0" presId="urn:microsoft.com/office/officeart/2005/8/layout/arrow2"/>
    <dgm:cxn modelId="{E76D9E7D-C8B6-FE4C-9091-D1B8FB68BD47}" type="presParOf" srcId="{14677425-485B-DF44-BB71-5CEF47413257}" destId="{FE4D0620-721A-3643-A09C-E42E96AA214C}" srcOrd="1" destOrd="0" presId="urn:microsoft.com/office/officeart/2005/8/layout/arrow2"/>
    <dgm:cxn modelId="{A17C6A89-AFB7-4445-A8F8-1E755D7EFE33}" type="presParOf" srcId="{FE4D0620-721A-3643-A09C-E42E96AA214C}" destId="{BC872719-34AF-3445-8291-ED3171D72ABB}" srcOrd="0" destOrd="0" presId="urn:microsoft.com/office/officeart/2005/8/layout/arrow2"/>
    <dgm:cxn modelId="{9152385E-2E2F-074A-B6A9-F8709C36FD3C}" type="presParOf" srcId="{FE4D0620-721A-3643-A09C-E42E96AA214C}" destId="{E2F4BDF0-DDD0-AD41-8006-AF08A4D8F162}" srcOrd="1" destOrd="0" presId="urn:microsoft.com/office/officeart/2005/8/layout/arrow2"/>
    <dgm:cxn modelId="{26D74683-6182-CD48-A723-A8CECE9FFCA3}" type="presParOf" srcId="{FE4D0620-721A-3643-A09C-E42E96AA214C}" destId="{D8EE7BB0-E31E-2349-B2C8-491831CF5574}" srcOrd="2" destOrd="0" presId="urn:microsoft.com/office/officeart/2005/8/layout/arrow2"/>
    <dgm:cxn modelId="{BF227FDF-17D1-C048-AD2D-A7AE37B8FB1A}" type="presParOf" srcId="{FE4D0620-721A-3643-A09C-E42E96AA214C}" destId="{C3B9D698-A693-C548-BC4D-ECE6EEE5CF0F}" srcOrd="3" destOrd="0" presId="urn:microsoft.com/office/officeart/2005/8/layout/arrow2"/>
    <dgm:cxn modelId="{BC84D01C-4F96-8043-B95E-E373A3BDBF88}" type="presParOf" srcId="{FE4D0620-721A-3643-A09C-E42E96AA214C}" destId="{1543DA25-1896-3D44-B69A-988F04E28D4C}" srcOrd="4" destOrd="0" presId="urn:microsoft.com/office/officeart/2005/8/layout/arrow2"/>
    <dgm:cxn modelId="{3CD25814-0058-444C-A13F-2526223E2A55}" type="presParOf" srcId="{FE4D0620-721A-3643-A09C-E42E96AA214C}" destId="{DE864A36-F3AA-4A43-A57B-477794B1F723}"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33DFEE8-6A4A-DE42-BBA5-15779F4E4A42}" type="doc">
      <dgm:prSet loTypeId="urn:microsoft.com/office/officeart/2005/8/layout/arrow6" loCatId="" qsTypeId="urn:microsoft.com/office/officeart/2005/8/quickstyle/simple4" qsCatId="simple" csTypeId="urn:microsoft.com/office/officeart/2005/8/colors/accent2_3" csCatId="accent2" phldr="1"/>
      <dgm:spPr/>
      <dgm:t>
        <a:bodyPr/>
        <a:lstStyle/>
        <a:p>
          <a:endParaRPr lang="en-US"/>
        </a:p>
      </dgm:t>
    </dgm:pt>
    <dgm:pt modelId="{BDACE191-7875-724D-B3E2-B3D735B45891}">
      <dgm:prSet phldrT="[Text]" custT="1"/>
      <dgm:spPr/>
      <dgm:t>
        <a:bodyPr/>
        <a:lstStyle/>
        <a:p>
          <a:r>
            <a:rPr lang="en-US" sz="2100" b="1" dirty="0" err="1" smtClean="0">
              <a:latin typeface="Times New Roman" charset="0"/>
              <a:ea typeface="Times New Roman" charset="0"/>
              <a:cs typeface="Times New Roman" charset="0"/>
            </a:rPr>
            <a:t>Susun</a:t>
          </a:r>
          <a:r>
            <a:rPr lang="en-US" sz="2100" b="1" dirty="0" smtClean="0">
              <a:latin typeface="Times New Roman" charset="0"/>
              <a:ea typeface="Times New Roman" charset="0"/>
              <a:cs typeface="Times New Roman" charset="0"/>
            </a:rPr>
            <a:t> </a:t>
          </a:r>
          <a:r>
            <a:rPr lang="en-US" sz="2100" b="1" dirty="0" err="1" smtClean="0">
              <a:latin typeface="Times New Roman" charset="0"/>
              <a:ea typeface="Times New Roman" charset="0"/>
              <a:cs typeface="Times New Roman" charset="0"/>
            </a:rPr>
            <a:t>sesuai</a:t>
          </a:r>
          <a:r>
            <a:rPr lang="en-US" sz="2100" b="1" dirty="0" smtClean="0">
              <a:latin typeface="Times New Roman" charset="0"/>
              <a:ea typeface="Times New Roman" charset="0"/>
              <a:cs typeface="Times New Roman" charset="0"/>
            </a:rPr>
            <a:t> </a:t>
          </a:r>
          <a:r>
            <a:rPr lang="en-US" sz="2100" b="1" dirty="0" err="1" smtClean="0">
              <a:latin typeface="Times New Roman" charset="0"/>
              <a:ea typeface="Times New Roman" charset="0"/>
              <a:cs typeface="Times New Roman" charset="0"/>
            </a:rPr>
            <a:t>dengan</a:t>
          </a:r>
          <a:r>
            <a:rPr lang="en-US" sz="2100" b="1" dirty="0" smtClean="0">
              <a:latin typeface="Times New Roman" charset="0"/>
              <a:ea typeface="Times New Roman" charset="0"/>
              <a:cs typeface="Times New Roman" charset="0"/>
            </a:rPr>
            <a:t> ED SAK EMKM</a:t>
          </a:r>
          <a:endParaRPr lang="en-US" sz="2100" b="1" dirty="0">
            <a:latin typeface="Times New Roman" charset="0"/>
            <a:ea typeface="Times New Roman" charset="0"/>
            <a:cs typeface="Times New Roman" charset="0"/>
          </a:endParaRPr>
        </a:p>
      </dgm:t>
    </dgm:pt>
    <dgm:pt modelId="{D06BB10E-88B7-424A-9D9D-7C1709D1B97D}" type="parTrans" cxnId="{06B6B9CB-B08E-5848-A3DD-F641C95DEDDD}">
      <dgm:prSet/>
      <dgm:spPr/>
      <dgm:t>
        <a:bodyPr/>
        <a:lstStyle/>
        <a:p>
          <a:endParaRPr lang="en-US">
            <a:latin typeface="Times New Roman" charset="0"/>
            <a:ea typeface="Times New Roman" charset="0"/>
            <a:cs typeface="Times New Roman" charset="0"/>
          </a:endParaRPr>
        </a:p>
      </dgm:t>
    </dgm:pt>
    <dgm:pt modelId="{53D05A96-8AA1-BA48-ABFF-1C2CBD219F1C}" type="sibTrans" cxnId="{06B6B9CB-B08E-5848-A3DD-F641C95DEDDD}">
      <dgm:prSet/>
      <dgm:spPr/>
      <dgm:t>
        <a:bodyPr/>
        <a:lstStyle/>
        <a:p>
          <a:endParaRPr lang="en-US">
            <a:latin typeface="Times New Roman" charset="0"/>
            <a:ea typeface="Times New Roman" charset="0"/>
            <a:cs typeface="Times New Roman" charset="0"/>
          </a:endParaRPr>
        </a:p>
      </dgm:t>
    </dgm:pt>
    <dgm:pt modelId="{62BE2532-1E66-FE40-8D9C-F834925B88B5}">
      <dgm:prSet phldrT="[Text]" custT="1"/>
      <dgm:spPr/>
      <dgm:t>
        <a:bodyPr/>
        <a:lstStyle/>
        <a:p>
          <a:r>
            <a:rPr lang="en-US" sz="2100" b="1" dirty="0" err="1" smtClean="0">
              <a:latin typeface="Times New Roman" charset="0"/>
              <a:ea typeface="Times New Roman" charset="0"/>
              <a:cs typeface="Times New Roman" charset="0"/>
            </a:rPr>
            <a:t>Susun</a:t>
          </a:r>
          <a:r>
            <a:rPr lang="en-US" sz="2100" b="1" dirty="0" smtClean="0">
              <a:latin typeface="Times New Roman" charset="0"/>
              <a:ea typeface="Times New Roman" charset="0"/>
              <a:cs typeface="Times New Roman" charset="0"/>
            </a:rPr>
            <a:t> </a:t>
          </a:r>
          <a:r>
            <a:rPr lang="en-US" sz="2100" b="1" dirty="0" err="1" smtClean="0">
              <a:latin typeface="Times New Roman" charset="0"/>
              <a:ea typeface="Times New Roman" charset="0"/>
              <a:cs typeface="Times New Roman" charset="0"/>
            </a:rPr>
            <a:t>menggunakan</a:t>
          </a:r>
          <a:r>
            <a:rPr lang="en-US" sz="2100" b="1" baseline="0" dirty="0" smtClean="0">
              <a:latin typeface="Times New Roman" charset="0"/>
              <a:ea typeface="Times New Roman" charset="0"/>
              <a:cs typeface="Times New Roman" charset="0"/>
            </a:rPr>
            <a:t> </a:t>
          </a:r>
        </a:p>
        <a:p>
          <a:r>
            <a:rPr lang="en-US" sz="2100" b="1" baseline="0" dirty="0" smtClean="0">
              <a:latin typeface="Times New Roman" charset="0"/>
              <a:ea typeface="Times New Roman" charset="0"/>
              <a:cs typeface="Times New Roman" charset="0"/>
            </a:rPr>
            <a:t>SAK </a:t>
          </a:r>
          <a:r>
            <a:rPr lang="en-US" sz="2100" b="1" baseline="0" smtClean="0">
              <a:latin typeface="Times New Roman" charset="0"/>
              <a:ea typeface="Times New Roman" charset="0"/>
              <a:cs typeface="Times New Roman" charset="0"/>
            </a:rPr>
            <a:t>lain </a:t>
          </a:r>
          <a:endParaRPr lang="en-US" sz="2100" b="1" dirty="0">
            <a:latin typeface="Times New Roman" charset="0"/>
            <a:ea typeface="Times New Roman" charset="0"/>
            <a:cs typeface="Times New Roman" charset="0"/>
          </a:endParaRPr>
        </a:p>
      </dgm:t>
    </dgm:pt>
    <dgm:pt modelId="{3F5AF603-1109-F545-B825-2C783D58B6CA}" type="parTrans" cxnId="{17F18926-B773-C549-B18A-B924C1C549FB}">
      <dgm:prSet/>
      <dgm:spPr/>
      <dgm:t>
        <a:bodyPr/>
        <a:lstStyle/>
        <a:p>
          <a:endParaRPr lang="en-US">
            <a:latin typeface="Times New Roman" charset="0"/>
            <a:ea typeface="Times New Roman" charset="0"/>
            <a:cs typeface="Times New Roman" charset="0"/>
          </a:endParaRPr>
        </a:p>
      </dgm:t>
    </dgm:pt>
    <dgm:pt modelId="{7E4F6785-61AE-414D-8884-C9CE8DAEEA31}" type="sibTrans" cxnId="{17F18926-B773-C549-B18A-B924C1C549FB}">
      <dgm:prSet/>
      <dgm:spPr/>
      <dgm:t>
        <a:bodyPr/>
        <a:lstStyle/>
        <a:p>
          <a:endParaRPr lang="en-US">
            <a:latin typeface="Times New Roman" charset="0"/>
            <a:ea typeface="Times New Roman" charset="0"/>
            <a:cs typeface="Times New Roman" charset="0"/>
          </a:endParaRPr>
        </a:p>
      </dgm:t>
    </dgm:pt>
    <dgm:pt modelId="{E8692044-541F-ED40-87C7-C8C28D886A70}" type="pres">
      <dgm:prSet presAssocID="{533DFEE8-6A4A-DE42-BBA5-15779F4E4A42}" presName="compositeShape" presStyleCnt="0">
        <dgm:presLayoutVars>
          <dgm:chMax val="2"/>
          <dgm:dir/>
          <dgm:resizeHandles val="exact"/>
        </dgm:presLayoutVars>
      </dgm:prSet>
      <dgm:spPr/>
      <dgm:t>
        <a:bodyPr/>
        <a:lstStyle/>
        <a:p>
          <a:endParaRPr lang="en-US"/>
        </a:p>
      </dgm:t>
    </dgm:pt>
    <dgm:pt modelId="{3DA999DE-5DE7-E649-B795-4304324FCC12}" type="pres">
      <dgm:prSet presAssocID="{533DFEE8-6A4A-DE42-BBA5-15779F4E4A42}" presName="ribbon" presStyleLbl="node1" presStyleIdx="0" presStyleCnt="1" custScaleX="143417"/>
      <dgm:spPr>
        <a:solidFill>
          <a:srgbClr val="C00000"/>
        </a:solidFill>
      </dgm:spPr>
      <dgm:t>
        <a:bodyPr/>
        <a:lstStyle/>
        <a:p>
          <a:endParaRPr lang="en-US"/>
        </a:p>
      </dgm:t>
    </dgm:pt>
    <dgm:pt modelId="{07C64CB8-0701-974D-9B17-E14BC1911C15}" type="pres">
      <dgm:prSet presAssocID="{533DFEE8-6A4A-DE42-BBA5-15779F4E4A42}" presName="leftArrowText" presStyleLbl="node1" presStyleIdx="0" presStyleCnt="1" custScaleX="141321" custLinFactNeighborX="-27239">
        <dgm:presLayoutVars>
          <dgm:chMax val="0"/>
          <dgm:bulletEnabled val="1"/>
        </dgm:presLayoutVars>
      </dgm:prSet>
      <dgm:spPr/>
      <dgm:t>
        <a:bodyPr/>
        <a:lstStyle/>
        <a:p>
          <a:endParaRPr lang="en-US"/>
        </a:p>
      </dgm:t>
    </dgm:pt>
    <dgm:pt modelId="{BDCF72B9-EF8E-2244-854B-8306B0ABE231}" type="pres">
      <dgm:prSet presAssocID="{533DFEE8-6A4A-DE42-BBA5-15779F4E4A42}" presName="rightArrowText" presStyleLbl="node1" presStyleIdx="0" presStyleCnt="1" custScaleX="139029" custLinFactNeighborX="32173">
        <dgm:presLayoutVars>
          <dgm:chMax val="0"/>
          <dgm:bulletEnabled val="1"/>
        </dgm:presLayoutVars>
      </dgm:prSet>
      <dgm:spPr/>
      <dgm:t>
        <a:bodyPr/>
        <a:lstStyle/>
        <a:p>
          <a:endParaRPr lang="en-US"/>
        </a:p>
      </dgm:t>
    </dgm:pt>
  </dgm:ptLst>
  <dgm:cxnLst>
    <dgm:cxn modelId="{11FAF8CA-CF03-E94B-A7AE-2375340C4560}" type="presOf" srcId="{533DFEE8-6A4A-DE42-BBA5-15779F4E4A42}" destId="{E8692044-541F-ED40-87C7-C8C28D886A70}" srcOrd="0" destOrd="0" presId="urn:microsoft.com/office/officeart/2005/8/layout/arrow6"/>
    <dgm:cxn modelId="{06B6B9CB-B08E-5848-A3DD-F641C95DEDDD}" srcId="{533DFEE8-6A4A-DE42-BBA5-15779F4E4A42}" destId="{BDACE191-7875-724D-B3E2-B3D735B45891}" srcOrd="0" destOrd="0" parTransId="{D06BB10E-88B7-424A-9D9D-7C1709D1B97D}" sibTransId="{53D05A96-8AA1-BA48-ABFF-1C2CBD219F1C}"/>
    <dgm:cxn modelId="{DD183FE9-9ABC-5643-8EAC-C284E2A59039}" type="presOf" srcId="{62BE2532-1E66-FE40-8D9C-F834925B88B5}" destId="{BDCF72B9-EF8E-2244-854B-8306B0ABE231}" srcOrd="0" destOrd="0" presId="urn:microsoft.com/office/officeart/2005/8/layout/arrow6"/>
    <dgm:cxn modelId="{E326061D-DA82-124B-8485-95B52810498E}" type="presOf" srcId="{BDACE191-7875-724D-B3E2-B3D735B45891}" destId="{07C64CB8-0701-974D-9B17-E14BC1911C15}" srcOrd="0" destOrd="0" presId="urn:microsoft.com/office/officeart/2005/8/layout/arrow6"/>
    <dgm:cxn modelId="{17F18926-B773-C549-B18A-B924C1C549FB}" srcId="{533DFEE8-6A4A-DE42-BBA5-15779F4E4A42}" destId="{62BE2532-1E66-FE40-8D9C-F834925B88B5}" srcOrd="1" destOrd="0" parTransId="{3F5AF603-1109-F545-B825-2C783D58B6CA}" sibTransId="{7E4F6785-61AE-414D-8884-C9CE8DAEEA31}"/>
    <dgm:cxn modelId="{5DF063BE-57C0-F74B-82C3-D63FE1478EAB}" type="presParOf" srcId="{E8692044-541F-ED40-87C7-C8C28D886A70}" destId="{3DA999DE-5DE7-E649-B795-4304324FCC12}" srcOrd="0" destOrd="0" presId="urn:microsoft.com/office/officeart/2005/8/layout/arrow6"/>
    <dgm:cxn modelId="{622E1D24-7965-074E-B800-DBC1967CC6E7}" type="presParOf" srcId="{E8692044-541F-ED40-87C7-C8C28D886A70}" destId="{07C64CB8-0701-974D-9B17-E14BC1911C15}" srcOrd="1" destOrd="0" presId="urn:microsoft.com/office/officeart/2005/8/layout/arrow6"/>
    <dgm:cxn modelId="{1196D3E3-825C-F441-BA6B-CFC425203D8A}" type="presParOf" srcId="{E8692044-541F-ED40-87C7-C8C28D886A70}" destId="{BDCF72B9-EF8E-2244-854B-8306B0ABE231}"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2D2436-2B4D-134D-8F53-5BEC5022A41D}" type="doc">
      <dgm:prSet loTypeId="urn:microsoft.com/office/officeart/2005/8/layout/equation2" loCatId="" qsTypeId="urn:microsoft.com/office/officeart/2005/8/quickstyle/simple4" qsCatId="simple" csTypeId="urn:microsoft.com/office/officeart/2005/8/colors/accent1_2" csCatId="accent1" phldr="1"/>
      <dgm:spPr/>
    </dgm:pt>
    <dgm:pt modelId="{0A886375-32E0-1F42-A158-0DFC06B4DFCC}">
      <dgm:prSet phldrT="[Text]" custT="1"/>
      <dgm:spPr/>
      <dgm:t>
        <a:bodyPr/>
        <a:lstStyle/>
        <a:p>
          <a:r>
            <a:rPr lang="en-US" sz="2500" b="1" dirty="0" err="1" smtClean="0">
              <a:latin typeface="Times New Roman" charset="0"/>
              <a:ea typeface="Times New Roman" charset="0"/>
              <a:cs typeface="Times New Roman" charset="0"/>
            </a:rPr>
            <a:t>Definisi</a:t>
          </a:r>
          <a:r>
            <a:rPr lang="en-US" sz="2500" b="1" dirty="0" smtClean="0">
              <a:latin typeface="Times New Roman" charset="0"/>
              <a:ea typeface="Times New Roman" charset="0"/>
              <a:cs typeface="Times New Roman" charset="0"/>
            </a:rPr>
            <a:t> ETAP</a:t>
          </a:r>
          <a:endParaRPr lang="en-US" sz="2500" b="1" dirty="0">
            <a:latin typeface="Times New Roman" charset="0"/>
            <a:ea typeface="Times New Roman" charset="0"/>
            <a:cs typeface="Times New Roman" charset="0"/>
          </a:endParaRPr>
        </a:p>
      </dgm:t>
    </dgm:pt>
    <dgm:pt modelId="{BB7E7756-7C47-E848-89CB-8E456AEB43C7}" type="parTrans" cxnId="{2766326E-FCC3-2345-945A-AFED9C6024EB}">
      <dgm:prSet/>
      <dgm:spPr/>
      <dgm:t>
        <a:bodyPr/>
        <a:lstStyle/>
        <a:p>
          <a:endParaRPr lang="en-US">
            <a:latin typeface="Times New Roman" charset="0"/>
            <a:ea typeface="Times New Roman" charset="0"/>
            <a:cs typeface="Times New Roman" charset="0"/>
          </a:endParaRPr>
        </a:p>
      </dgm:t>
    </dgm:pt>
    <dgm:pt modelId="{62FB4587-A794-7E46-8AC1-100A4377BD55}" type="sibTrans" cxnId="{2766326E-FCC3-2345-945A-AFED9C6024EB}">
      <dgm:prSet/>
      <dgm:spPr/>
      <dgm:t>
        <a:bodyPr/>
        <a:lstStyle/>
        <a:p>
          <a:endParaRPr lang="en-US">
            <a:latin typeface="Times New Roman" charset="0"/>
            <a:ea typeface="Times New Roman" charset="0"/>
            <a:cs typeface="Times New Roman" charset="0"/>
          </a:endParaRPr>
        </a:p>
      </dgm:t>
    </dgm:pt>
    <dgm:pt modelId="{D648E0D0-D071-2746-B387-EDFFC6A4D7EE}">
      <dgm:prSet phldrT="[Text]" custT="1"/>
      <dgm:spPr>
        <a:solidFill>
          <a:srgbClr val="FFC000"/>
        </a:solidFill>
      </dgm:spPr>
      <dgm:t>
        <a:bodyPr/>
        <a:lstStyle/>
        <a:p>
          <a:r>
            <a:rPr lang="en-US" sz="2500" b="1" dirty="0" err="1" smtClean="0">
              <a:solidFill>
                <a:schemeClr val="tx1"/>
              </a:solidFill>
              <a:latin typeface="Times New Roman" charset="0"/>
              <a:ea typeface="Times New Roman" charset="0"/>
              <a:cs typeface="Times New Roman" charset="0"/>
            </a:rPr>
            <a:t>Kriteria</a:t>
          </a:r>
          <a:r>
            <a:rPr lang="en-US" sz="2500" b="1" baseline="0" dirty="0" smtClean="0">
              <a:solidFill>
                <a:schemeClr val="tx1"/>
              </a:solidFill>
              <a:latin typeface="Times New Roman" charset="0"/>
              <a:ea typeface="Times New Roman" charset="0"/>
              <a:cs typeface="Times New Roman" charset="0"/>
            </a:rPr>
            <a:t> UMKM  (UU No 20/2008)</a:t>
          </a:r>
          <a:endParaRPr lang="en-US" sz="2500" b="1" dirty="0">
            <a:solidFill>
              <a:schemeClr val="tx1"/>
            </a:solidFill>
            <a:latin typeface="Times New Roman" charset="0"/>
            <a:ea typeface="Times New Roman" charset="0"/>
            <a:cs typeface="Times New Roman" charset="0"/>
          </a:endParaRPr>
        </a:p>
      </dgm:t>
    </dgm:pt>
    <dgm:pt modelId="{6DE2AFF8-B5DB-404C-B474-8B2662B4EAB8}" type="parTrans" cxnId="{A933D5F2-3A79-3F42-BA04-FB16DBFE0F71}">
      <dgm:prSet/>
      <dgm:spPr/>
      <dgm:t>
        <a:bodyPr/>
        <a:lstStyle/>
        <a:p>
          <a:endParaRPr lang="en-US">
            <a:latin typeface="Times New Roman" charset="0"/>
            <a:ea typeface="Times New Roman" charset="0"/>
            <a:cs typeface="Times New Roman" charset="0"/>
          </a:endParaRPr>
        </a:p>
      </dgm:t>
    </dgm:pt>
    <dgm:pt modelId="{FD2FC577-C9DF-9E4E-8BF6-27BF60DB88E4}" type="sibTrans" cxnId="{A933D5F2-3A79-3F42-BA04-FB16DBFE0F71}">
      <dgm:prSet/>
      <dgm:spPr>
        <a:solidFill>
          <a:schemeClr val="tx2">
            <a:lumMod val="20000"/>
            <a:lumOff val="80000"/>
          </a:schemeClr>
        </a:solidFill>
      </dgm:spPr>
      <dgm:t>
        <a:bodyPr/>
        <a:lstStyle/>
        <a:p>
          <a:endParaRPr lang="en-US">
            <a:solidFill>
              <a:schemeClr val="tx1"/>
            </a:solidFill>
            <a:latin typeface="Times New Roman" charset="0"/>
            <a:ea typeface="Times New Roman" charset="0"/>
            <a:cs typeface="Times New Roman" charset="0"/>
          </a:endParaRPr>
        </a:p>
      </dgm:t>
    </dgm:pt>
    <dgm:pt modelId="{129754DF-EA61-194A-9348-2AB1F0C60C94}">
      <dgm:prSet phldrT="[Text]"/>
      <dgm:spPr>
        <a:gradFill flip="none" rotWithShape="1">
          <a:gsLst>
            <a:gs pos="21024">
              <a:srgbClr val="A0413E"/>
            </a:gs>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en-US" b="1" dirty="0" err="1" smtClean="0">
              <a:latin typeface="Times New Roman" charset="0"/>
              <a:ea typeface="Times New Roman" charset="0"/>
              <a:cs typeface="Times New Roman" charset="0"/>
            </a:rPr>
            <a:t>Entitas</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Mikro</a:t>
          </a:r>
          <a:r>
            <a:rPr lang="en-US" b="1" dirty="0" smtClean="0">
              <a:latin typeface="Times New Roman" charset="0"/>
              <a:ea typeface="Times New Roman" charset="0"/>
              <a:cs typeface="Times New Roman" charset="0"/>
            </a:rPr>
            <a:t>, Kecil, </a:t>
          </a:r>
          <a:r>
            <a:rPr lang="en-US" b="1" dirty="0" err="1" smtClean="0">
              <a:latin typeface="Times New Roman" charset="0"/>
              <a:ea typeface="Times New Roman" charset="0"/>
              <a:cs typeface="Times New Roman" charset="0"/>
            </a:rPr>
            <a:t>dan</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Menengah</a:t>
          </a:r>
          <a:endParaRPr lang="en-US" b="1" dirty="0">
            <a:latin typeface="Times New Roman" charset="0"/>
            <a:ea typeface="Times New Roman" charset="0"/>
            <a:cs typeface="Times New Roman" charset="0"/>
          </a:endParaRPr>
        </a:p>
      </dgm:t>
    </dgm:pt>
    <dgm:pt modelId="{0EF3D422-B38E-0840-9261-5731CF9EBAD8}" type="parTrans" cxnId="{F9ABEC7B-7B0C-D645-97A0-5D17F193506F}">
      <dgm:prSet/>
      <dgm:spPr/>
      <dgm:t>
        <a:bodyPr/>
        <a:lstStyle/>
        <a:p>
          <a:endParaRPr lang="en-US">
            <a:latin typeface="Times New Roman" charset="0"/>
            <a:ea typeface="Times New Roman" charset="0"/>
            <a:cs typeface="Times New Roman" charset="0"/>
          </a:endParaRPr>
        </a:p>
      </dgm:t>
    </dgm:pt>
    <dgm:pt modelId="{E35FA85F-4E85-224D-9E86-0A851DCD668F}" type="sibTrans" cxnId="{F9ABEC7B-7B0C-D645-97A0-5D17F193506F}">
      <dgm:prSet/>
      <dgm:spPr/>
      <dgm:t>
        <a:bodyPr/>
        <a:lstStyle/>
        <a:p>
          <a:endParaRPr lang="en-US">
            <a:latin typeface="Times New Roman" charset="0"/>
            <a:ea typeface="Times New Roman" charset="0"/>
            <a:cs typeface="Times New Roman" charset="0"/>
          </a:endParaRPr>
        </a:p>
      </dgm:t>
    </dgm:pt>
    <dgm:pt modelId="{EADD7243-A581-D94E-AFBA-7C9EDEF24AE4}" type="pres">
      <dgm:prSet presAssocID="{E22D2436-2B4D-134D-8F53-5BEC5022A41D}" presName="Name0" presStyleCnt="0">
        <dgm:presLayoutVars>
          <dgm:dir/>
          <dgm:resizeHandles val="exact"/>
        </dgm:presLayoutVars>
      </dgm:prSet>
      <dgm:spPr/>
    </dgm:pt>
    <dgm:pt modelId="{D8954D13-7BE8-C547-BA44-1A8DCC16E137}" type="pres">
      <dgm:prSet presAssocID="{E22D2436-2B4D-134D-8F53-5BEC5022A41D}" presName="vNodes" presStyleCnt="0"/>
      <dgm:spPr/>
    </dgm:pt>
    <dgm:pt modelId="{53404370-E771-5D4F-9B3B-B69BE9630958}" type="pres">
      <dgm:prSet presAssocID="{0A886375-32E0-1F42-A158-0DFC06B4DFCC}" presName="node" presStyleLbl="node1" presStyleIdx="0" presStyleCnt="3" custScaleX="129222" custLinFactNeighborX="-14816">
        <dgm:presLayoutVars>
          <dgm:bulletEnabled val="1"/>
        </dgm:presLayoutVars>
      </dgm:prSet>
      <dgm:spPr/>
      <dgm:t>
        <a:bodyPr/>
        <a:lstStyle/>
        <a:p>
          <a:endParaRPr lang="en-US"/>
        </a:p>
      </dgm:t>
    </dgm:pt>
    <dgm:pt modelId="{051461A9-1634-3E46-AF94-067D3420C2D2}" type="pres">
      <dgm:prSet presAssocID="{62FB4587-A794-7E46-8AC1-100A4377BD55}" presName="spacerT" presStyleCnt="0"/>
      <dgm:spPr/>
    </dgm:pt>
    <dgm:pt modelId="{7119A460-52CA-4A4A-97D4-C11CBB0BEABE}" type="pres">
      <dgm:prSet presAssocID="{62FB4587-A794-7E46-8AC1-100A4377BD55}" presName="sibTrans" presStyleLbl="sibTrans2D1" presStyleIdx="0" presStyleCnt="2" custLinFactNeighborX="-27395"/>
      <dgm:spPr/>
      <dgm:t>
        <a:bodyPr/>
        <a:lstStyle/>
        <a:p>
          <a:endParaRPr lang="en-US"/>
        </a:p>
      </dgm:t>
    </dgm:pt>
    <dgm:pt modelId="{2BE73D11-513A-B748-960F-E5EFB90ED57B}" type="pres">
      <dgm:prSet presAssocID="{62FB4587-A794-7E46-8AC1-100A4377BD55}" presName="spacerB" presStyleCnt="0"/>
      <dgm:spPr/>
    </dgm:pt>
    <dgm:pt modelId="{0F1F9696-CED9-A248-99C0-3A9A7DF3A6C3}" type="pres">
      <dgm:prSet presAssocID="{D648E0D0-D071-2746-B387-EDFFC6A4D7EE}" presName="node" presStyleLbl="node1" presStyleIdx="1" presStyleCnt="3" custScaleX="133780" custLinFactNeighborX="-14816">
        <dgm:presLayoutVars>
          <dgm:bulletEnabled val="1"/>
        </dgm:presLayoutVars>
      </dgm:prSet>
      <dgm:spPr/>
      <dgm:t>
        <a:bodyPr/>
        <a:lstStyle/>
        <a:p>
          <a:endParaRPr lang="en-US"/>
        </a:p>
      </dgm:t>
    </dgm:pt>
    <dgm:pt modelId="{3FD27C7D-47CB-E94D-BF08-925302C1024B}" type="pres">
      <dgm:prSet presAssocID="{E22D2436-2B4D-134D-8F53-5BEC5022A41D}" presName="sibTransLast" presStyleLbl="sibTrans2D1" presStyleIdx="1" presStyleCnt="2" custScaleX="254874" custScaleY="449234"/>
      <dgm:spPr/>
      <dgm:t>
        <a:bodyPr/>
        <a:lstStyle/>
        <a:p>
          <a:endParaRPr lang="en-US"/>
        </a:p>
      </dgm:t>
    </dgm:pt>
    <dgm:pt modelId="{64038673-EB1E-AE48-8DA3-52DADB04614F}" type="pres">
      <dgm:prSet presAssocID="{E22D2436-2B4D-134D-8F53-5BEC5022A41D}" presName="connectorText" presStyleLbl="sibTrans2D1" presStyleIdx="1" presStyleCnt="2"/>
      <dgm:spPr/>
      <dgm:t>
        <a:bodyPr/>
        <a:lstStyle/>
        <a:p>
          <a:endParaRPr lang="en-US"/>
        </a:p>
      </dgm:t>
    </dgm:pt>
    <dgm:pt modelId="{48ED00A3-3FA6-A54B-B819-C8D4AFB06E8B}" type="pres">
      <dgm:prSet presAssocID="{E22D2436-2B4D-134D-8F53-5BEC5022A41D}" presName="lastNode" presStyleLbl="node1" presStyleIdx="2" presStyleCnt="3" custLinFactX="16106" custLinFactNeighborX="100000">
        <dgm:presLayoutVars>
          <dgm:bulletEnabled val="1"/>
        </dgm:presLayoutVars>
      </dgm:prSet>
      <dgm:spPr/>
      <dgm:t>
        <a:bodyPr/>
        <a:lstStyle/>
        <a:p>
          <a:endParaRPr lang="en-US"/>
        </a:p>
      </dgm:t>
    </dgm:pt>
  </dgm:ptLst>
  <dgm:cxnLst>
    <dgm:cxn modelId="{1EE6B214-6386-DE4A-A35F-153CE883BA18}" type="presOf" srcId="{E22D2436-2B4D-134D-8F53-5BEC5022A41D}" destId="{EADD7243-A581-D94E-AFBA-7C9EDEF24AE4}" srcOrd="0" destOrd="0" presId="urn:microsoft.com/office/officeart/2005/8/layout/equation2"/>
    <dgm:cxn modelId="{A933D5F2-3A79-3F42-BA04-FB16DBFE0F71}" srcId="{E22D2436-2B4D-134D-8F53-5BEC5022A41D}" destId="{D648E0D0-D071-2746-B387-EDFFC6A4D7EE}" srcOrd="1" destOrd="0" parTransId="{6DE2AFF8-B5DB-404C-B474-8B2662B4EAB8}" sibTransId="{FD2FC577-C9DF-9E4E-8BF6-27BF60DB88E4}"/>
    <dgm:cxn modelId="{798FEFE9-314E-A640-8930-9BE9D7D57C99}" type="presOf" srcId="{FD2FC577-C9DF-9E4E-8BF6-27BF60DB88E4}" destId="{3FD27C7D-47CB-E94D-BF08-925302C1024B}" srcOrd="0" destOrd="0" presId="urn:microsoft.com/office/officeart/2005/8/layout/equation2"/>
    <dgm:cxn modelId="{792D8479-6F9A-1C41-A1F3-9C9F4CCA37AB}" type="presOf" srcId="{FD2FC577-C9DF-9E4E-8BF6-27BF60DB88E4}" destId="{64038673-EB1E-AE48-8DA3-52DADB04614F}" srcOrd="1" destOrd="0" presId="urn:microsoft.com/office/officeart/2005/8/layout/equation2"/>
    <dgm:cxn modelId="{2766326E-FCC3-2345-945A-AFED9C6024EB}" srcId="{E22D2436-2B4D-134D-8F53-5BEC5022A41D}" destId="{0A886375-32E0-1F42-A158-0DFC06B4DFCC}" srcOrd="0" destOrd="0" parTransId="{BB7E7756-7C47-E848-89CB-8E456AEB43C7}" sibTransId="{62FB4587-A794-7E46-8AC1-100A4377BD55}"/>
    <dgm:cxn modelId="{F9ABEC7B-7B0C-D645-97A0-5D17F193506F}" srcId="{E22D2436-2B4D-134D-8F53-5BEC5022A41D}" destId="{129754DF-EA61-194A-9348-2AB1F0C60C94}" srcOrd="2" destOrd="0" parTransId="{0EF3D422-B38E-0840-9261-5731CF9EBAD8}" sibTransId="{E35FA85F-4E85-224D-9E86-0A851DCD668F}"/>
    <dgm:cxn modelId="{50B160BF-3B54-AC43-9851-C00BA85E6C6F}" type="presOf" srcId="{62FB4587-A794-7E46-8AC1-100A4377BD55}" destId="{7119A460-52CA-4A4A-97D4-C11CBB0BEABE}" srcOrd="0" destOrd="0" presId="urn:microsoft.com/office/officeart/2005/8/layout/equation2"/>
    <dgm:cxn modelId="{1088D19D-EA0C-CC47-A91A-87B670F6EBD6}" type="presOf" srcId="{D648E0D0-D071-2746-B387-EDFFC6A4D7EE}" destId="{0F1F9696-CED9-A248-99C0-3A9A7DF3A6C3}" srcOrd="0" destOrd="0" presId="urn:microsoft.com/office/officeart/2005/8/layout/equation2"/>
    <dgm:cxn modelId="{C499501A-168C-AF43-AB8C-5C297417B0CD}" type="presOf" srcId="{0A886375-32E0-1F42-A158-0DFC06B4DFCC}" destId="{53404370-E771-5D4F-9B3B-B69BE9630958}" srcOrd="0" destOrd="0" presId="urn:microsoft.com/office/officeart/2005/8/layout/equation2"/>
    <dgm:cxn modelId="{2F99ED0C-7AA6-7D41-AC0B-32A3DEBCE3A3}" type="presOf" srcId="{129754DF-EA61-194A-9348-2AB1F0C60C94}" destId="{48ED00A3-3FA6-A54B-B819-C8D4AFB06E8B}" srcOrd="0" destOrd="0" presId="urn:microsoft.com/office/officeart/2005/8/layout/equation2"/>
    <dgm:cxn modelId="{0FF9286D-FCD5-634A-A5E7-B3CCA1EB0AAF}" type="presParOf" srcId="{EADD7243-A581-D94E-AFBA-7C9EDEF24AE4}" destId="{D8954D13-7BE8-C547-BA44-1A8DCC16E137}" srcOrd="0" destOrd="0" presId="urn:microsoft.com/office/officeart/2005/8/layout/equation2"/>
    <dgm:cxn modelId="{D6F0933A-CEF2-4140-8000-5A16BA434120}" type="presParOf" srcId="{D8954D13-7BE8-C547-BA44-1A8DCC16E137}" destId="{53404370-E771-5D4F-9B3B-B69BE9630958}" srcOrd="0" destOrd="0" presId="urn:microsoft.com/office/officeart/2005/8/layout/equation2"/>
    <dgm:cxn modelId="{969DCA0A-294D-534E-89C3-3A3C8F29E649}" type="presParOf" srcId="{D8954D13-7BE8-C547-BA44-1A8DCC16E137}" destId="{051461A9-1634-3E46-AF94-067D3420C2D2}" srcOrd="1" destOrd="0" presId="urn:microsoft.com/office/officeart/2005/8/layout/equation2"/>
    <dgm:cxn modelId="{918CB32A-2393-934F-AC7E-68CDDD094695}" type="presParOf" srcId="{D8954D13-7BE8-C547-BA44-1A8DCC16E137}" destId="{7119A460-52CA-4A4A-97D4-C11CBB0BEABE}" srcOrd="2" destOrd="0" presId="urn:microsoft.com/office/officeart/2005/8/layout/equation2"/>
    <dgm:cxn modelId="{22D4E90C-FB43-3142-B2A0-61C42B51E774}" type="presParOf" srcId="{D8954D13-7BE8-C547-BA44-1A8DCC16E137}" destId="{2BE73D11-513A-B748-960F-E5EFB90ED57B}" srcOrd="3" destOrd="0" presId="urn:microsoft.com/office/officeart/2005/8/layout/equation2"/>
    <dgm:cxn modelId="{CBB6BFDE-706D-F949-9873-C3EC1D72DBB6}" type="presParOf" srcId="{D8954D13-7BE8-C547-BA44-1A8DCC16E137}" destId="{0F1F9696-CED9-A248-99C0-3A9A7DF3A6C3}" srcOrd="4" destOrd="0" presId="urn:microsoft.com/office/officeart/2005/8/layout/equation2"/>
    <dgm:cxn modelId="{FC010553-3636-834D-B278-492B91CF1F47}" type="presParOf" srcId="{EADD7243-A581-D94E-AFBA-7C9EDEF24AE4}" destId="{3FD27C7D-47CB-E94D-BF08-925302C1024B}" srcOrd="1" destOrd="0" presId="urn:microsoft.com/office/officeart/2005/8/layout/equation2"/>
    <dgm:cxn modelId="{869AF1CF-C760-4846-B051-FEEBA7B437F1}" type="presParOf" srcId="{3FD27C7D-47CB-E94D-BF08-925302C1024B}" destId="{64038673-EB1E-AE48-8DA3-52DADB04614F}" srcOrd="0" destOrd="0" presId="urn:microsoft.com/office/officeart/2005/8/layout/equation2"/>
    <dgm:cxn modelId="{C4C0CB84-CEB7-9C4D-B2A4-F571F44CC46D}" type="presParOf" srcId="{EADD7243-A581-D94E-AFBA-7C9EDEF24AE4}" destId="{48ED00A3-3FA6-A54B-B819-C8D4AFB06E8B}"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167C8C-4FE1-F84A-AA81-CC3D46BA516C}"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477CCEF5-AA3C-7246-978C-964433F523F0}">
      <dgm:prSet phldrT="[Text]" custT="1"/>
      <dgm:spPr/>
      <dgm:t>
        <a:bodyPr/>
        <a:lstStyle/>
        <a:p>
          <a:r>
            <a:rPr lang="en-US" sz="4800" b="1" dirty="0" smtClean="0">
              <a:latin typeface="Times New Roman" charset="0"/>
              <a:ea typeface="Times New Roman" charset="0"/>
              <a:cs typeface="Times New Roman" charset="0"/>
            </a:rPr>
            <a:t>ETAP</a:t>
          </a:r>
        </a:p>
      </dgm:t>
    </dgm:pt>
    <dgm:pt modelId="{7C82B1B0-87E9-694D-80E1-F04F272BC351}" type="parTrans" cxnId="{50893920-FEAA-D44D-9AF5-9934CEB29CB6}">
      <dgm:prSet/>
      <dgm:spPr/>
      <dgm:t>
        <a:bodyPr/>
        <a:lstStyle/>
        <a:p>
          <a:endParaRPr lang="en-US">
            <a:latin typeface="Times New Roman" charset="0"/>
            <a:ea typeface="Times New Roman" charset="0"/>
            <a:cs typeface="Times New Roman" charset="0"/>
          </a:endParaRPr>
        </a:p>
      </dgm:t>
    </dgm:pt>
    <dgm:pt modelId="{5604A9FF-C597-AE4F-9713-F51259F3C5A6}" type="sibTrans" cxnId="{50893920-FEAA-D44D-9AF5-9934CEB29CB6}">
      <dgm:prSet/>
      <dgm:spPr/>
      <dgm:t>
        <a:bodyPr/>
        <a:lstStyle/>
        <a:p>
          <a:endParaRPr lang="en-US">
            <a:latin typeface="Times New Roman" charset="0"/>
            <a:ea typeface="Times New Roman" charset="0"/>
            <a:cs typeface="Times New Roman" charset="0"/>
          </a:endParaRPr>
        </a:p>
      </dgm:t>
    </dgm:pt>
    <dgm:pt modelId="{F260CC1B-986F-6448-AA35-34D6D0BDED66}">
      <dgm:prSet phldrT="[Text]" custT="1"/>
      <dgm:spPr/>
      <dgm:t>
        <a:bodyPr lIns="0" rIns="0"/>
        <a:lstStyle/>
        <a:p>
          <a:r>
            <a:rPr lang="en-US" sz="1800" dirty="0" err="1" smtClean="0">
              <a:latin typeface="Times New Roman" charset="0"/>
              <a:ea typeface="Times New Roman" charset="0"/>
              <a:cs typeface="Times New Roman" charset="0"/>
            </a:rPr>
            <a:t>Entitas</a:t>
          </a:r>
          <a:r>
            <a:rPr lang="en-US" sz="1800" dirty="0" smtClean="0">
              <a:latin typeface="Times New Roman" charset="0"/>
              <a:ea typeface="Times New Roman" charset="0"/>
              <a:cs typeface="Times New Roman" charset="0"/>
            </a:rPr>
            <a:t> yang </a:t>
          </a:r>
          <a:r>
            <a:rPr lang="en-US" sz="1800" dirty="0" err="1" smtClean="0">
              <a:latin typeface="Times New Roman" charset="0"/>
              <a:ea typeface="Times New Roman" charset="0"/>
              <a:cs typeface="Times New Roman" charset="0"/>
            </a:rPr>
            <a:t>tidak</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memiliki</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akuntabilitas</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publik</a:t>
          </a:r>
          <a:r>
            <a:rPr lang="en-US" sz="1800" dirty="0" smtClean="0">
              <a:latin typeface="Times New Roman" charset="0"/>
              <a:ea typeface="Times New Roman" charset="0"/>
              <a:cs typeface="Times New Roman" charset="0"/>
            </a:rPr>
            <a:t> yang </a:t>
          </a:r>
          <a:r>
            <a:rPr lang="en-US" sz="1800" dirty="0" err="1" smtClean="0">
              <a:latin typeface="Times New Roman" charset="0"/>
              <a:ea typeface="Times New Roman" charset="0"/>
              <a:cs typeface="Times New Roman" charset="0"/>
            </a:rPr>
            <a:t>signifikan</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dan</a:t>
          </a:r>
          <a:endParaRPr lang="en-US" sz="1800" dirty="0">
            <a:latin typeface="Times New Roman" charset="0"/>
            <a:ea typeface="Times New Roman" charset="0"/>
            <a:cs typeface="Times New Roman" charset="0"/>
          </a:endParaRPr>
        </a:p>
      </dgm:t>
    </dgm:pt>
    <dgm:pt modelId="{B28D3621-F89E-7A46-9FA1-6EEF07F40552}" type="parTrans" cxnId="{C69DE1CE-41B6-914E-92B1-8043C0217F19}">
      <dgm:prSet/>
      <dgm:spPr/>
      <dgm:t>
        <a:bodyPr/>
        <a:lstStyle/>
        <a:p>
          <a:endParaRPr lang="en-US">
            <a:latin typeface="Times New Roman" charset="0"/>
            <a:ea typeface="Times New Roman" charset="0"/>
            <a:cs typeface="Times New Roman" charset="0"/>
          </a:endParaRPr>
        </a:p>
      </dgm:t>
    </dgm:pt>
    <dgm:pt modelId="{F7562510-67DA-0448-B642-684F67E7DBD9}" type="sibTrans" cxnId="{C69DE1CE-41B6-914E-92B1-8043C0217F19}">
      <dgm:prSet/>
      <dgm:spPr/>
      <dgm:t>
        <a:bodyPr/>
        <a:lstStyle/>
        <a:p>
          <a:endParaRPr lang="en-US">
            <a:latin typeface="Times New Roman" charset="0"/>
            <a:ea typeface="Times New Roman" charset="0"/>
            <a:cs typeface="Times New Roman" charset="0"/>
          </a:endParaRPr>
        </a:p>
      </dgm:t>
    </dgm:pt>
    <dgm:pt modelId="{57083B1C-E7E4-9140-995F-703A45A29ABD}">
      <dgm:prSet phldrT="[Text]" custT="1"/>
      <dgm:spPr/>
      <dgm:t>
        <a:bodyPr lIns="0" rIns="0"/>
        <a:lstStyle/>
        <a:p>
          <a:r>
            <a:rPr lang="en-US" sz="1800" dirty="0" err="1" smtClean="0">
              <a:latin typeface="Times New Roman" charset="0"/>
              <a:ea typeface="Times New Roman" charset="0"/>
              <a:cs typeface="Times New Roman" charset="0"/>
            </a:rPr>
            <a:t>Menerbitkan</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laporan</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keuangan</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untuk</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tujuan</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umum</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bagi</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pengguna</a:t>
          </a:r>
          <a:r>
            <a:rPr lang="en-US" sz="1800" dirty="0" smtClean="0">
              <a:latin typeface="Times New Roman" charset="0"/>
              <a:ea typeface="Times New Roman" charset="0"/>
              <a:cs typeface="Times New Roman" charset="0"/>
            </a:rPr>
            <a:t> </a:t>
          </a:r>
          <a:r>
            <a:rPr lang="en-US" sz="1800" dirty="0" err="1" smtClean="0">
              <a:latin typeface="Times New Roman" charset="0"/>
              <a:ea typeface="Times New Roman" charset="0"/>
              <a:cs typeface="Times New Roman" charset="0"/>
            </a:rPr>
            <a:t>eksternal</a:t>
          </a:r>
          <a:endParaRPr lang="en-US" sz="1800" dirty="0">
            <a:latin typeface="Times New Roman" charset="0"/>
            <a:ea typeface="Times New Roman" charset="0"/>
            <a:cs typeface="Times New Roman" charset="0"/>
          </a:endParaRPr>
        </a:p>
      </dgm:t>
    </dgm:pt>
    <dgm:pt modelId="{C00E5E54-9088-5648-85C9-C8C967E589E6}" type="parTrans" cxnId="{2B5E62C7-6558-0642-B6DA-6FBC4E321E73}">
      <dgm:prSet/>
      <dgm:spPr/>
      <dgm:t>
        <a:bodyPr/>
        <a:lstStyle/>
        <a:p>
          <a:endParaRPr lang="en-US">
            <a:latin typeface="Times New Roman" charset="0"/>
            <a:ea typeface="Times New Roman" charset="0"/>
            <a:cs typeface="Times New Roman" charset="0"/>
          </a:endParaRPr>
        </a:p>
      </dgm:t>
    </dgm:pt>
    <dgm:pt modelId="{F716A3EE-684C-0D4A-AA9B-0EA1BCFD8FF2}" type="sibTrans" cxnId="{2B5E62C7-6558-0642-B6DA-6FBC4E321E73}">
      <dgm:prSet/>
      <dgm:spPr/>
      <dgm:t>
        <a:bodyPr/>
        <a:lstStyle/>
        <a:p>
          <a:endParaRPr lang="en-US">
            <a:latin typeface="Times New Roman" charset="0"/>
            <a:ea typeface="Times New Roman" charset="0"/>
            <a:cs typeface="Times New Roman" charset="0"/>
          </a:endParaRPr>
        </a:p>
      </dgm:t>
    </dgm:pt>
    <dgm:pt modelId="{6EF79179-9BC5-A640-92C0-247DE0FDFDF1}">
      <dgm:prSet phldrT="[Text]" custT="1"/>
      <dgm:spPr>
        <a:solidFill>
          <a:srgbClr val="FFC000"/>
        </a:solidFill>
      </dgm:spPr>
      <dgm:t>
        <a:bodyPr/>
        <a:lstStyle/>
        <a:p>
          <a:r>
            <a:rPr lang="en-US" sz="2800" b="1" dirty="0" err="1" smtClean="0">
              <a:solidFill>
                <a:schemeClr val="tx1"/>
              </a:solidFill>
              <a:latin typeface="Times New Roman" charset="0"/>
              <a:ea typeface="Times New Roman" charset="0"/>
              <a:cs typeface="Times New Roman" charset="0"/>
            </a:rPr>
            <a:t>Kriteria</a:t>
          </a:r>
          <a:r>
            <a:rPr lang="en-US" sz="2800" b="1" dirty="0" smtClean="0">
              <a:solidFill>
                <a:schemeClr val="tx1"/>
              </a:solidFill>
              <a:latin typeface="Times New Roman" charset="0"/>
              <a:ea typeface="Times New Roman" charset="0"/>
              <a:cs typeface="Times New Roman" charset="0"/>
            </a:rPr>
            <a:t> UMKM </a:t>
          </a:r>
          <a:r>
            <a:rPr lang="en-US" sz="2800" b="1" dirty="0" err="1" smtClean="0">
              <a:solidFill>
                <a:schemeClr val="tx1"/>
              </a:solidFill>
              <a:latin typeface="Times New Roman" charset="0"/>
              <a:ea typeface="Times New Roman" charset="0"/>
              <a:cs typeface="Times New Roman" charset="0"/>
            </a:rPr>
            <a:t>sesuai</a:t>
          </a:r>
          <a:r>
            <a:rPr lang="en-US" sz="2800" b="1" baseline="0" dirty="0" smtClean="0">
              <a:solidFill>
                <a:schemeClr val="tx1"/>
              </a:solidFill>
              <a:latin typeface="Times New Roman" charset="0"/>
              <a:ea typeface="Times New Roman" charset="0"/>
              <a:cs typeface="Times New Roman" charset="0"/>
            </a:rPr>
            <a:t> UU No 20/2008 </a:t>
          </a:r>
          <a:r>
            <a:rPr lang="en-US" sz="2800" b="1" baseline="0" dirty="0" err="1" smtClean="0">
              <a:solidFill>
                <a:schemeClr val="tx1"/>
              </a:solidFill>
              <a:latin typeface="Times New Roman" charset="0"/>
              <a:ea typeface="Times New Roman" charset="0"/>
              <a:cs typeface="Times New Roman" charset="0"/>
            </a:rPr>
            <a:t>tentang</a:t>
          </a:r>
          <a:r>
            <a:rPr lang="en-US" sz="2800" b="1" baseline="0" dirty="0" smtClean="0">
              <a:solidFill>
                <a:schemeClr val="tx1"/>
              </a:solidFill>
              <a:latin typeface="Times New Roman" charset="0"/>
              <a:ea typeface="Times New Roman" charset="0"/>
              <a:cs typeface="Times New Roman" charset="0"/>
            </a:rPr>
            <a:t> UMKM</a:t>
          </a:r>
          <a:endParaRPr lang="en-US" sz="2800" b="1" dirty="0">
            <a:solidFill>
              <a:schemeClr val="tx1"/>
            </a:solidFill>
            <a:latin typeface="Times New Roman" charset="0"/>
            <a:ea typeface="Times New Roman" charset="0"/>
            <a:cs typeface="Times New Roman" charset="0"/>
          </a:endParaRPr>
        </a:p>
      </dgm:t>
    </dgm:pt>
    <dgm:pt modelId="{56645231-EE01-3144-AF6C-CC4461B257D4}" type="parTrans" cxnId="{B821C31D-2DAD-B345-9240-EF4850516E1F}">
      <dgm:prSet/>
      <dgm:spPr/>
      <dgm:t>
        <a:bodyPr/>
        <a:lstStyle/>
        <a:p>
          <a:endParaRPr lang="en-US">
            <a:latin typeface="Times New Roman" charset="0"/>
            <a:ea typeface="Times New Roman" charset="0"/>
            <a:cs typeface="Times New Roman" charset="0"/>
          </a:endParaRPr>
        </a:p>
      </dgm:t>
    </dgm:pt>
    <dgm:pt modelId="{01EE3C60-7E93-074B-9335-BBDE3254A033}" type="sibTrans" cxnId="{B821C31D-2DAD-B345-9240-EF4850516E1F}">
      <dgm:prSet/>
      <dgm:spPr/>
      <dgm:t>
        <a:bodyPr/>
        <a:lstStyle/>
        <a:p>
          <a:endParaRPr lang="en-US">
            <a:latin typeface="Times New Roman" charset="0"/>
            <a:ea typeface="Times New Roman" charset="0"/>
            <a:cs typeface="Times New Roman" charset="0"/>
          </a:endParaRPr>
        </a:p>
      </dgm:t>
    </dgm:pt>
    <dgm:pt modelId="{D31F8E51-08ED-624D-996F-6A2DED31EEED}">
      <dgm:prSet phldrT="[Text]" custT="1"/>
      <dgm:spPr/>
      <dgm:t>
        <a:bodyPr lIns="0" rIns="0"/>
        <a:lstStyle/>
        <a:p>
          <a:r>
            <a:rPr lang="en-US" sz="1800" b="1" dirty="0" err="1" smtClean="0">
              <a:solidFill>
                <a:schemeClr val="tx2"/>
              </a:solidFill>
              <a:latin typeface="Times New Roman" charset="0"/>
              <a:ea typeface="Times New Roman" charset="0"/>
              <a:cs typeface="Times New Roman" charset="0"/>
            </a:rPr>
            <a:t>Bukan</a:t>
          </a:r>
          <a:r>
            <a:rPr lang="en-US" sz="1800" b="1" baseline="0" dirty="0" smtClean="0">
              <a:solidFill>
                <a:schemeClr val="tx2"/>
              </a:solidFill>
              <a:latin typeface="Times New Roman" charset="0"/>
              <a:ea typeface="Times New Roman" charset="0"/>
              <a:cs typeface="Times New Roman" charset="0"/>
            </a:rPr>
            <a:t> </a:t>
          </a:r>
          <a:r>
            <a:rPr lang="en-US" sz="1800" b="1" baseline="0" dirty="0" err="1" smtClean="0">
              <a:solidFill>
                <a:schemeClr val="tx2"/>
              </a:solidFill>
              <a:latin typeface="Times New Roman" charset="0"/>
              <a:ea typeface="Times New Roman" charset="0"/>
              <a:cs typeface="Times New Roman" charset="0"/>
            </a:rPr>
            <a:t>anak</a:t>
          </a:r>
          <a:r>
            <a:rPr lang="en-US" sz="1800" b="1" baseline="0" dirty="0" smtClean="0">
              <a:solidFill>
                <a:schemeClr val="tx2"/>
              </a:solidFill>
              <a:latin typeface="Times New Roman" charset="0"/>
              <a:ea typeface="Times New Roman" charset="0"/>
              <a:cs typeface="Times New Roman" charset="0"/>
            </a:rPr>
            <a:t> </a:t>
          </a:r>
          <a:r>
            <a:rPr lang="en-US" sz="1800" b="1" baseline="0" dirty="0" err="1" smtClean="0">
              <a:solidFill>
                <a:schemeClr val="tx2"/>
              </a:solidFill>
              <a:latin typeface="Times New Roman" charset="0"/>
              <a:ea typeface="Times New Roman" charset="0"/>
              <a:cs typeface="Times New Roman" charset="0"/>
            </a:rPr>
            <a:t>perusahaan</a:t>
          </a:r>
          <a:r>
            <a:rPr lang="en-US" sz="1800" b="1" baseline="0" dirty="0" smtClean="0">
              <a:solidFill>
                <a:schemeClr val="tx2"/>
              </a:solidFill>
              <a:latin typeface="Times New Roman" charset="0"/>
              <a:ea typeface="Times New Roman" charset="0"/>
              <a:cs typeface="Times New Roman" charset="0"/>
            </a:rPr>
            <a:t>/</a:t>
          </a:r>
          <a:r>
            <a:rPr lang="en-US" sz="1800" b="1" baseline="0" dirty="0" err="1" smtClean="0">
              <a:solidFill>
                <a:schemeClr val="tx2"/>
              </a:solidFill>
              <a:latin typeface="Times New Roman" charset="0"/>
              <a:ea typeface="Times New Roman" charset="0"/>
              <a:cs typeface="Times New Roman" charset="0"/>
            </a:rPr>
            <a:t>cabang</a:t>
          </a:r>
          <a:r>
            <a:rPr lang="en-US" sz="1800" b="1" baseline="0" dirty="0" smtClean="0">
              <a:solidFill>
                <a:schemeClr val="tx2"/>
              </a:solidFill>
              <a:latin typeface="Times New Roman" charset="0"/>
              <a:ea typeface="Times New Roman" charset="0"/>
              <a:cs typeface="Times New Roman" charset="0"/>
            </a:rPr>
            <a:t> </a:t>
          </a:r>
          <a:r>
            <a:rPr lang="en-US" sz="1800" b="1" baseline="0" dirty="0" err="1" smtClean="0">
              <a:solidFill>
                <a:schemeClr val="tx2"/>
              </a:solidFill>
              <a:latin typeface="Times New Roman" charset="0"/>
              <a:ea typeface="Times New Roman" charset="0"/>
              <a:cs typeface="Times New Roman" charset="0"/>
            </a:rPr>
            <a:t>perusahaan</a:t>
          </a:r>
          <a:r>
            <a:rPr lang="en-US" sz="1800" b="1" baseline="0" dirty="0" smtClean="0">
              <a:solidFill>
                <a:schemeClr val="tx2"/>
              </a:solidFill>
              <a:latin typeface="Times New Roman" charset="0"/>
              <a:ea typeface="Times New Roman" charset="0"/>
              <a:cs typeface="Times New Roman" charset="0"/>
            </a:rPr>
            <a:t> </a:t>
          </a:r>
          <a:r>
            <a:rPr lang="en-US" sz="1800" baseline="0" dirty="0" smtClean="0">
              <a:latin typeface="Times New Roman" charset="0"/>
              <a:ea typeface="Times New Roman" charset="0"/>
              <a:cs typeface="Times New Roman" charset="0"/>
            </a:rPr>
            <a:t>yang </a:t>
          </a:r>
          <a:r>
            <a:rPr lang="en-US" sz="1800" baseline="0" dirty="0" err="1" smtClean="0">
              <a:latin typeface="Times New Roman" charset="0"/>
              <a:ea typeface="Times New Roman" charset="0"/>
              <a:cs typeface="Times New Roman" charset="0"/>
            </a:rPr>
            <a:t>dimiliki</a:t>
          </a:r>
          <a:r>
            <a:rPr lang="en-US" sz="1800" baseline="0" dirty="0" smtClean="0">
              <a:latin typeface="Times New Roman" charset="0"/>
              <a:ea typeface="Times New Roman" charset="0"/>
              <a:cs typeface="Times New Roman" charset="0"/>
            </a:rPr>
            <a:t>/</a:t>
          </a:r>
          <a:r>
            <a:rPr lang="en-US" sz="1800" baseline="0" dirty="0" err="1" smtClean="0">
              <a:latin typeface="Times New Roman" charset="0"/>
              <a:ea typeface="Times New Roman" charset="0"/>
              <a:cs typeface="Times New Roman" charset="0"/>
            </a:rPr>
            <a:t>dikuasai</a:t>
          </a:r>
          <a:r>
            <a:rPr lang="en-US" sz="1800" baseline="0" dirty="0" smtClean="0">
              <a:latin typeface="Times New Roman" charset="0"/>
              <a:ea typeface="Times New Roman" charset="0"/>
              <a:cs typeface="Times New Roman" charset="0"/>
            </a:rPr>
            <a:t>/</a:t>
          </a:r>
          <a:r>
            <a:rPr lang="en-US" sz="1800" baseline="0" dirty="0" err="1" smtClean="0">
              <a:latin typeface="Times New Roman" charset="0"/>
              <a:ea typeface="Times New Roman" charset="0"/>
              <a:cs typeface="Times New Roman" charset="0"/>
            </a:rPr>
            <a:t>menjadi</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bagian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secara</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langsung</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atau</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tidak</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langsung</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Pasal</a:t>
          </a:r>
          <a:r>
            <a:rPr lang="en-US" sz="1800" baseline="0" dirty="0" smtClean="0">
              <a:latin typeface="Times New Roman" charset="0"/>
              <a:ea typeface="Times New Roman" charset="0"/>
              <a:cs typeface="Times New Roman" charset="0"/>
            </a:rPr>
            <a:t> 1)</a:t>
          </a:r>
          <a:endParaRPr lang="en-US" sz="1800" dirty="0">
            <a:latin typeface="Times New Roman" charset="0"/>
            <a:ea typeface="Times New Roman" charset="0"/>
            <a:cs typeface="Times New Roman" charset="0"/>
          </a:endParaRPr>
        </a:p>
      </dgm:t>
    </dgm:pt>
    <dgm:pt modelId="{96F23261-E0AA-0048-BA36-6F08EE55EB19}" type="parTrans" cxnId="{11E22BC7-C27D-6641-81F5-CC05B52F1344}">
      <dgm:prSet/>
      <dgm:spPr/>
      <dgm:t>
        <a:bodyPr/>
        <a:lstStyle/>
        <a:p>
          <a:endParaRPr lang="en-US">
            <a:latin typeface="Times New Roman" charset="0"/>
            <a:ea typeface="Times New Roman" charset="0"/>
            <a:cs typeface="Times New Roman" charset="0"/>
          </a:endParaRPr>
        </a:p>
      </dgm:t>
    </dgm:pt>
    <dgm:pt modelId="{AE20B86B-BCFC-8045-8415-88727DDE1C5D}" type="sibTrans" cxnId="{11E22BC7-C27D-6641-81F5-CC05B52F1344}">
      <dgm:prSet/>
      <dgm:spPr/>
      <dgm:t>
        <a:bodyPr/>
        <a:lstStyle/>
        <a:p>
          <a:endParaRPr lang="en-US">
            <a:latin typeface="Times New Roman" charset="0"/>
            <a:ea typeface="Times New Roman" charset="0"/>
            <a:cs typeface="Times New Roman" charset="0"/>
          </a:endParaRPr>
        </a:p>
      </dgm:t>
    </dgm:pt>
    <dgm:pt modelId="{AAEC417F-DFBE-8448-84EB-61B1F70E28DF}">
      <dgm:prSet phldrT="[Text]" custT="1"/>
      <dgm:spPr/>
      <dgm:t>
        <a:bodyPr lIns="0" rIns="0"/>
        <a:lstStyle/>
        <a:p>
          <a:r>
            <a:rPr lang="en-US" sz="1800" b="1" dirty="0" err="1" smtClean="0">
              <a:solidFill>
                <a:schemeClr val="tx2"/>
              </a:solidFill>
              <a:latin typeface="Times New Roman" charset="0"/>
              <a:ea typeface="Times New Roman" charset="0"/>
              <a:cs typeface="Times New Roman" charset="0"/>
            </a:rPr>
            <a:t>Rentang</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kuantitatif</a:t>
          </a:r>
          <a:r>
            <a:rPr lang="en-US" sz="1800" b="1" baseline="0" dirty="0" smtClean="0">
              <a:solidFill>
                <a:schemeClr val="tx2"/>
              </a:solidFill>
              <a:latin typeface="Times New Roman" charset="0"/>
              <a:ea typeface="Times New Roman" charset="0"/>
              <a:cs typeface="Times New Roman" charset="0"/>
            </a:rPr>
            <a:t>  </a:t>
          </a:r>
          <a:r>
            <a:rPr lang="en-US" sz="1800" b="1" baseline="0" dirty="0" err="1" smtClean="0">
              <a:solidFill>
                <a:schemeClr val="tx2"/>
              </a:solidFill>
              <a:latin typeface="Times New Roman" charset="0"/>
              <a:ea typeface="Times New Roman" charset="0"/>
              <a:cs typeface="Times New Roman" charset="0"/>
            </a:rPr>
            <a:t>tertentu</a:t>
          </a:r>
          <a:r>
            <a:rPr lang="en-US" sz="1800" baseline="0" dirty="0" smtClean="0">
              <a:solidFill>
                <a:schemeClr val="tx2"/>
              </a:solidFill>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kekayaan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bersih</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tidak</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termasuk</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tanah</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dan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bangunan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atau</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hasil</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penjualan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tahunan</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Pasal</a:t>
          </a:r>
          <a:r>
            <a:rPr lang="en-US" sz="1800" baseline="0" dirty="0" smtClean="0">
              <a:latin typeface="Times New Roman" charset="0"/>
              <a:ea typeface="Times New Roman" charset="0"/>
              <a:cs typeface="Times New Roman" charset="0"/>
            </a:rPr>
            <a:t> 6)</a:t>
          </a:r>
          <a:r>
            <a:rPr lang="de-DE" sz="1800" baseline="0" dirty="0" smtClean="0">
              <a:latin typeface="Times New Roman" charset="0"/>
              <a:ea typeface="Times New Roman" charset="0"/>
              <a:cs typeface="Times New Roman" charset="0"/>
            </a:rPr>
            <a:t> </a:t>
          </a:r>
          <a:endParaRPr lang="en-US" sz="1800" dirty="0">
            <a:latin typeface="Times New Roman" charset="0"/>
            <a:ea typeface="Times New Roman" charset="0"/>
            <a:cs typeface="Times New Roman" charset="0"/>
          </a:endParaRPr>
        </a:p>
      </dgm:t>
    </dgm:pt>
    <dgm:pt modelId="{58CDD289-15A7-CB4A-AB81-F64200A84C2F}" type="parTrans" cxnId="{30D19581-D20D-EE4A-99E1-7370C065C889}">
      <dgm:prSet/>
      <dgm:spPr/>
      <dgm:t>
        <a:bodyPr/>
        <a:lstStyle/>
        <a:p>
          <a:endParaRPr lang="en-US">
            <a:latin typeface="Times New Roman" charset="0"/>
            <a:ea typeface="Times New Roman" charset="0"/>
            <a:cs typeface="Times New Roman" charset="0"/>
          </a:endParaRPr>
        </a:p>
      </dgm:t>
    </dgm:pt>
    <dgm:pt modelId="{7C4CC430-508E-9442-BB24-B67FF6458F6A}" type="sibTrans" cxnId="{30D19581-D20D-EE4A-99E1-7370C065C889}">
      <dgm:prSet/>
      <dgm:spPr/>
      <dgm:t>
        <a:bodyPr/>
        <a:lstStyle/>
        <a:p>
          <a:endParaRPr lang="en-US">
            <a:latin typeface="Times New Roman" charset="0"/>
            <a:ea typeface="Times New Roman" charset="0"/>
            <a:cs typeface="Times New Roman" charset="0"/>
          </a:endParaRPr>
        </a:p>
      </dgm:t>
    </dgm:pt>
    <dgm:pt modelId="{8E0C820D-468D-004A-BE60-85D2443152EA}">
      <dgm:prSet custT="1"/>
      <dgm:spPr/>
      <dgm:t>
        <a:bodyPr lIns="0" rIns="0"/>
        <a:lstStyle/>
        <a:p>
          <a:r>
            <a:rPr lang="en-US" sz="1800" b="1" dirty="0" err="1" smtClean="0">
              <a:solidFill>
                <a:schemeClr val="tx2"/>
              </a:solidFill>
              <a:latin typeface="Times New Roman" charset="0"/>
              <a:ea typeface="Times New Roman" charset="0"/>
              <a:cs typeface="Times New Roman" charset="0"/>
            </a:rPr>
            <a:t>Tidak</a:t>
          </a:r>
          <a:r>
            <a:rPr lang="en-US" sz="1800" b="1" baseline="0" dirty="0" smtClean="0">
              <a:solidFill>
                <a:schemeClr val="tx2"/>
              </a:solidFill>
              <a:latin typeface="Times New Roman" charset="0"/>
              <a:ea typeface="Times New Roman" charset="0"/>
              <a:cs typeface="Times New Roman" charset="0"/>
            </a:rPr>
            <a:t> </a:t>
          </a:r>
          <a:r>
            <a:rPr lang="en-US" sz="1800" b="1" baseline="0" dirty="0" err="1" smtClean="0">
              <a:solidFill>
                <a:schemeClr val="tx2"/>
              </a:solidFill>
              <a:latin typeface="Times New Roman" charset="0"/>
              <a:ea typeface="Times New Roman" charset="0"/>
              <a:cs typeface="Times New Roman" charset="0"/>
            </a:rPr>
            <a:t>memiliki</a:t>
          </a:r>
          <a:r>
            <a:rPr lang="en-US" sz="1800" b="1" baseline="0" dirty="0" smtClean="0">
              <a:solidFill>
                <a:schemeClr val="tx2"/>
              </a:solidFill>
              <a:latin typeface="Times New Roman" charset="0"/>
              <a:ea typeface="Times New Roman" charset="0"/>
              <a:cs typeface="Times New Roman" charset="0"/>
            </a:rPr>
            <a:t>/</a:t>
          </a:r>
          <a:r>
            <a:rPr lang="en-US" sz="1800" b="1" baseline="0" dirty="0" err="1" smtClean="0">
              <a:solidFill>
                <a:schemeClr val="tx2"/>
              </a:solidFill>
              <a:latin typeface="Times New Roman" charset="0"/>
              <a:ea typeface="Times New Roman" charset="0"/>
              <a:cs typeface="Times New Roman" charset="0"/>
            </a:rPr>
            <a:t>menguasai</a:t>
          </a:r>
          <a:r>
            <a:rPr lang="en-US" sz="1800" b="1" baseline="0" dirty="0" smtClean="0">
              <a:solidFill>
                <a:schemeClr val="tx2"/>
              </a:solidFill>
              <a:latin typeface="Times New Roman" charset="0"/>
              <a:ea typeface="Times New Roman" charset="0"/>
              <a:cs typeface="Times New Roman" charset="0"/>
            </a:rPr>
            <a:t> </a:t>
          </a:r>
          <a:r>
            <a:rPr lang="en-US" sz="1800" baseline="0" dirty="0" smtClean="0">
              <a:latin typeface="Times New Roman" charset="0"/>
              <a:ea typeface="Times New Roman" charset="0"/>
              <a:cs typeface="Times New Roman" charset="0"/>
            </a:rPr>
            <a:t>UMKM </a:t>
          </a:r>
          <a:r>
            <a:rPr lang="en-US" sz="1800" baseline="0" dirty="0" err="1" smtClean="0">
              <a:latin typeface="Times New Roman" charset="0"/>
              <a:ea typeface="Times New Roman" charset="0"/>
              <a:cs typeface="Times New Roman" charset="0"/>
            </a:rPr>
            <a:t>mitra</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usahanya</a:t>
          </a:r>
          <a:r>
            <a:rPr lang="en-US" sz="1800" baseline="0" dirty="0" smtClean="0">
              <a:latin typeface="Times New Roman" charset="0"/>
              <a:ea typeface="Times New Roman" charset="0"/>
              <a:cs typeface="Times New Roman" charset="0"/>
            </a:rPr>
            <a:t>            (</a:t>
          </a:r>
          <a:r>
            <a:rPr lang="en-US" sz="1800" baseline="0" dirty="0" err="1" smtClean="0">
              <a:latin typeface="Times New Roman" charset="0"/>
              <a:ea typeface="Times New Roman" charset="0"/>
              <a:cs typeface="Times New Roman" charset="0"/>
            </a:rPr>
            <a:t>Pasal</a:t>
          </a:r>
          <a:r>
            <a:rPr lang="en-US" sz="1800" baseline="0" dirty="0" smtClean="0">
              <a:latin typeface="Times New Roman" charset="0"/>
              <a:ea typeface="Times New Roman" charset="0"/>
              <a:cs typeface="Times New Roman" charset="0"/>
            </a:rPr>
            <a:t> 35)</a:t>
          </a:r>
          <a:endParaRPr lang="en-US" sz="1800" dirty="0">
            <a:latin typeface="Times New Roman" charset="0"/>
            <a:ea typeface="Times New Roman" charset="0"/>
            <a:cs typeface="Times New Roman" charset="0"/>
          </a:endParaRPr>
        </a:p>
      </dgm:t>
    </dgm:pt>
    <dgm:pt modelId="{77C7A325-C37A-6946-ACA7-9EC49096032C}" type="parTrans" cxnId="{16C606BF-E85D-DA45-BA19-ACFD7E76C1BC}">
      <dgm:prSet/>
      <dgm:spPr/>
      <dgm:t>
        <a:bodyPr/>
        <a:lstStyle/>
        <a:p>
          <a:endParaRPr lang="en-US">
            <a:latin typeface="Times New Roman" charset="0"/>
            <a:ea typeface="Times New Roman" charset="0"/>
            <a:cs typeface="Times New Roman" charset="0"/>
          </a:endParaRPr>
        </a:p>
      </dgm:t>
    </dgm:pt>
    <dgm:pt modelId="{1997A394-37A7-954D-822C-938BB2CE7FF7}" type="sibTrans" cxnId="{16C606BF-E85D-DA45-BA19-ACFD7E76C1BC}">
      <dgm:prSet/>
      <dgm:spPr/>
      <dgm:t>
        <a:bodyPr/>
        <a:lstStyle/>
        <a:p>
          <a:endParaRPr lang="en-US">
            <a:latin typeface="Times New Roman" charset="0"/>
            <a:ea typeface="Times New Roman" charset="0"/>
            <a:cs typeface="Times New Roman" charset="0"/>
          </a:endParaRPr>
        </a:p>
      </dgm:t>
    </dgm:pt>
    <dgm:pt modelId="{0F844A27-3CCB-5B4E-82F8-9F6AA59ACB58}" type="pres">
      <dgm:prSet presAssocID="{44167C8C-4FE1-F84A-AA81-CC3D46BA516C}" presName="diagram" presStyleCnt="0">
        <dgm:presLayoutVars>
          <dgm:chPref val="1"/>
          <dgm:dir/>
          <dgm:animOne val="branch"/>
          <dgm:animLvl val="lvl"/>
          <dgm:resizeHandles/>
        </dgm:presLayoutVars>
      </dgm:prSet>
      <dgm:spPr/>
      <dgm:t>
        <a:bodyPr/>
        <a:lstStyle/>
        <a:p>
          <a:endParaRPr lang="en-US"/>
        </a:p>
      </dgm:t>
    </dgm:pt>
    <dgm:pt modelId="{CB561DCE-5C5F-3046-89B2-0CC78B62DB2C}" type="pres">
      <dgm:prSet presAssocID="{477CCEF5-AA3C-7246-978C-964433F523F0}" presName="root" presStyleCnt="0"/>
      <dgm:spPr/>
    </dgm:pt>
    <dgm:pt modelId="{5AC81079-AD26-2D45-A4C2-C4792739640D}" type="pres">
      <dgm:prSet presAssocID="{477CCEF5-AA3C-7246-978C-964433F523F0}" presName="rootComposite" presStyleCnt="0"/>
      <dgm:spPr/>
    </dgm:pt>
    <dgm:pt modelId="{63E02858-30C2-D843-A503-3C4CE9BDB23F}" type="pres">
      <dgm:prSet presAssocID="{477CCEF5-AA3C-7246-978C-964433F523F0}" presName="rootText" presStyleLbl="node1" presStyleIdx="0" presStyleCnt="2" custScaleX="153689" custLinFactNeighborX="11505"/>
      <dgm:spPr/>
      <dgm:t>
        <a:bodyPr/>
        <a:lstStyle/>
        <a:p>
          <a:endParaRPr lang="en-US"/>
        </a:p>
      </dgm:t>
    </dgm:pt>
    <dgm:pt modelId="{211E4751-CFF2-A948-B0E9-4A5B2EAF08C0}" type="pres">
      <dgm:prSet presAssocID="{477CCEF5-AA3C-7246-978C-964433F523F0}" presName="rootConnector" presStyleLbl="node1" presStyleIdx="0" presStyleCnt="2"/>
      <dgm:spPr/>
      <dgm:t>
        <a:bodyPr/>
        <a:lstStyle/>
        <a:p>
          <a:endParaRPr lang="en-US"/>
        </a:p>
      </dgm:t>
    </dgm:pt>
    <dgm:pt modelId="{95C2DBC0-239E-5441-BF93-AAB0A5ACC390}" type="pres">
      <dgm:prSet presAssocID="{477CCEF5-AA3C-7246-978C-964433F523F0}" presName="childShape" presStyleCnt="0"/>
      <dgm:spPr/>
    </dgm:pt>
    <dgm:pt modelId="{2B234842-F0C0-3846-A9A2-C71B085DE247}" type="pres">
      <dgm:prSet presAssocID="{B28D3621-F89E-7A46-9FA1-6EEF07F40552}" presName="Name13" presStyleLbl="parChTrans1D2" presStyleIdx="0" presStyleCnt="5"/>
      <dgm:spPr/>
      <dgm:t>
        <a:bodyPr/>
        <a:lstStyle/>
        <a:p>
          <a:endParaRPr lang="en-US"/>
        </a:p>
      </dgm:t>
    </dgm:pt>
    <dgm:pt modelId="{5E94D88D-7F52-964F-AB6B-F712A2A3D37D}" type="pres">
      <dgm:prSet presAssocID="{F260CC1B-986F-6448-AA35-34D6D0BDED66}" presName="childText" presStyleLbl="bgAcc1" presStyleIdx="0" presStyleCnt="5" custScaleX="147937" custLinFactNeighborX="9514">
        <dgm:presLayoutVars>
          <dgm:bulletEnabled val="1"/>
        </dgm:presLayoutVars>
      </dgm:prSet>
      <dgm:spPr/>
      <dgm:t>
        <a:bodyPr/>
        <a:lstStyle/>
        <a:p>
          <a:endParaRPr lang="en-US"/>
        </a:p>
      </dgm:t>
    </dgm:pt>
    <dgm:pt modelId="{2EF9F2AF-B20C-8B46-8498-DA26B2B05D8E}" type="pres">
      <dgm:prSet presAssocID="{C00E5E54-9088-5648-85C9-C8C967E589E6}" presName="Name13" presStyleLbl="parChTrans1D2" presStyleIdx="1" presStyleCnt="5"/>
      <dgm:spPr/>
      <dgm:t>
        <a:bodyPr/>
        <a:lstStyle/>
        <a:p>
          <a:endParaRPr lang="en-US"/>
        </a:p>
      </dgm:t>
    </dgm:pt>
    <dgm:pt modelId="{62397B5C-7D51-3046-95C8-81204819C3D2}" type="pres">
      <dgm:prSet presAssocID="{57083B1C-E7E4-9140-995F-703A45A29ABD}" presName="childText" presStyleLbl="bgAcc1" presStyleIdx="1" presStyleCnt="5" custScaleX="152305" custLinFactNeighborX="5814">
        <dgm:presLayoutVars>
          <dgm:bulletEnabled val="1"/>
        </dgm:presLayoutVars>
      </dgm:prSet>
      <dgm:spPr/>
      <dgm:t>
        <a:bodyPr/>
        <a:lstStyle/>
        <a:p>
          <a:endParaRPr lang="en-US"/>
        </a:p>
      </dgm:t>
    </dgm:pt>
    <dgm:pt modelId="{F3B0CE89-0F25-BB45-B077-F13850CF6C40}" type="pres">
      <dgm:prSet presAssocID="{6EF79179-9BC5-A640-92C0-247DE0FDFDF1}" presName="root" presStyleCnt="0"/>
      <dgm:spPr/>
    </dgm:pt>
    <dgm:pt modelId="{B509B5BE-2B54-AF4B-9656-5AE0D66D8305}" type="pres">
      <dgm:prSet presAssocID="{6EF79179-9BC5-A640-92C0-247DE0FDFDF1}" presName="rootComposite" presStyleCnt="0"/>
      <dgm:spPr/>
    </dgm:pt>
    <dgm:pt modelId="{126B0C41-3BCF-074A-BBB7-DEFC1404CB73}" type="pres">
      <dgm:prSet presAssocID="{6EF79179-9BC5-A640-92C0-247DE0FDFDF1}" presName="rootText" presStyleLbl="node1" presStyleIdx="1" presStyleCnt="2" custScaleX="162622" custLinFactNeighborX="28981"/>
      <dgm:spPr/>
      <dgm:t>
        <a:bodyPr/>
        <a:lstStyle/>
        <a:p>
          <a:endParaRPr lang="en-US"/>
        </a:p>
      </dgm:t>
    </dgm:pt>
    <dgm:pt modelId="{39EA5D12-0DB8-E242-8F1D-55DFB02DE510}" type="pres">
      <dgm:prSet presAssocID="{6EF79179-9BC5-A640-92C0-247DE0FDFDF1}" presName="rootConnector" presStyleLbl="node1" presStyleIdx="1" presStyleCnt="2"/>
      <dgm:spPr/>
      <dgm:t>
        <a:bodyPr/>
        <a:lstStyle/>
        <a:p>
          <a:endParaRPr lang="en-US"/>
        </a:p>
      </dgm:t>
    </dgm:pt>
    <dgm:pt modelId="{C637FCD5-70ED-3B42-8BF6-6D24266F0A80}" type="pres">
      <dgm:prSet presAssocID="{6EF79179-9BC5-A640-92C0-247DE0FDFDF1}" presName="childShape" presStyleCnt="0"/>
      <dgm:spPr/>
    </dgm:pt>
    <dgm:pt modelId="{56B3C150-A055-4442-8BB0-29DBB2234192}" type="pres">
      <dgm:prSet presAssocID="{96F23261-E0AA-0048-BA36-6F08EE55EB19}" presName="Name13" presStyleLbl="parChTrans1D2" presStyleIdx="2" presStyleCnt="5"/>
      <dgm:spPr/>
      <dgm:t>
        <a:bodyPr/>
        <a:lstStyle/>
        <a:p>
          <a:endParaRPr lang="en-US"/>
        </a:p>
      </dgm:t>
    </dgm:pt>
    <dgm:pt modelId="{02410CF3-7196-9F4D-A50E-D9409139CC9B}" type="pres">
      <dgm:prSet presAssocID="{D31F8E51-08ED-624D-996F-6A2DED31EEED}" presName="childText" presStyleLbl="bgAcc1" presStyleIdx="2" presStyleCnt="5" custScaleX="190799" custScaleY="111856" custLinFactNeighborX="46117">
        <dgm:presLayoutVars>
          <dgm:bulletEnabled val="1"/>
        </dgm:presLayoutVars>
      </dgm:prSet>
      <dgm:spPr/>
      <dgm:t>
        <a:bodyPr/>
        <a:lstStyle/>
        <a:p>
          <a:endParaRPr lang="en-US"/>
        </a:p>
      </dgm:t>
    </dgm:pt>
    <dgm:pt modelId="{55DA2DB1-DCE4-A84A-8C30-01A49E8E2EE7}" type="pres">
      <dgm:prSet presAssocID="{58CDD289-15A7-CB4A-AB81-F64200A84C2F}" presName="Name13" presStyleLbl="parChTrans1D2" presStyleIdx="3" presStyleCnt="5"/>
      <dgm:spPr/>
      <dgm:t>
        <a:bodyPr/>
        <a:lstStyle/>
        <a:p>
          <a:endParaRPr lang="en-US"/>
        </a:p>
      </dgm:t>
    </dgm:pt>
    <dgm:pt modelId="{5DE17E22-9030-6D4A-BF9B-C22CFF6BE402}" type="pres">
      <dgm:prSet presAssocID="{AAEC417F-DFBE-8448-84EB-61B1F70E28DF}" presName="childText" presStyleLbl="bgAcc1" presStyleIdx="3" presStyleCnt="5" custScaleX="211674" custLinFactNeighborX="47572">
        <dgm:presLayoutVars>
          <dgm:bulletEnabled val="1"/>
        </dgm:presLayoutVars>
      </dgm:prSet>
      <dgm:spPr/>
      <dgm:t>
        <a:bodyPr/>
        <a:lstStyle/>
        <a:p>
          <a:endParaRPr lang="en-US"/>
        </a:p>
      </dgm:t>
    </dgm:pt>
    <dgm:pt modelId="{285160D6-4B59-C649-9A23-13D495541E57}" type="pres">
      <dgm:prSet presAssocID="{77C7A325-C37A-6946-ACA7-9EC49096032C}" presName="Name13" presStyleLbl="parChTrans1D2" presStyleIdx="4" presStyleCnt="5"/>
      <dgm:spPr/>
      <dgm:t>
        <a:bodyPr/>
        <a:lstStyle/>
        <a:p>
          <a:endParaRPr lang="en-US"/>
        </a:p>
      </dgm:t>
    </dgm:pt>
    <dgm:pt modelId="{AD23E781-7D91-7D42-BBA1-F01C8DBD04C6}" type="pres">
      <dgm:prSet presAssocID="{8E0C820D-468D-004A-BE60-85D2443152EA}" presName="childText" presStyleLbl="bgAcc1" presStyleIdx="4" presStyleCnt="5" custScaleX="178542" custScaleY="73107" custLinFactNeighborX="44707">
        <dgm:presLayoutVars>
          <dgm:bulletEnabled val="1"/>
        </dgm:presLayoutVars>
      </dgm:prSet>
      <dgm:spPr/>
      <dgm:t>
        <a:bodyPr/>
        <a:lstStyle/>
        <a:p>
          <a:endParaRPr lang="en-US"/>
        </a:p>
      </dgm:t>
    </dgm:pt>
  </dgm:ptLst>
  <dgm:cxnLst>
    <dgm:cxn modelId="{11EF4BBA-4DEE-9640-8F3F-EF03557D6BAF}" type="presOf" srcId="{8E0C820D-468D-004A-BE60-85D2443152EA}" destId="{AD23E781-7D91-7D42-BBA1-F01C8DBD04C6}" srcOrd="0" destOrd="0" presId="urn:microsoft.com/office/officeart/2005/8/layout/hierarchy3"/>
    <dgm:cxn modelId="{D9F71FB6-9FEF-C243-8133-7542734FC847}" type="presOf" srcId="{477CCEF5-AA3C-7246-978C-964433F523F0}" destId="{63E02858-30C2-D843-A503-3C4CE9BDB23F}" srcOrd="0" destOrd="0" presId="urn:microsoft.com/office/officeart/2005/8/layout/hierarchy3"/>
    <dgm:cxn modelId="{30D19581-D20D-EE4A-99E1-7370C065C889}" srcId="{6EF79179-9BC5-A640-92C0-247DE0FDFDF1}" destId="{AAEC417F-DFBE-8448-84EB-61B1F70E28DF}" srcOrd="1" destOrd="0" parTransId="{58CDD289-15A7-CB4A-AB81-F64200A84C2F}" sibTransId="{7C4CC430-508E-9442-BB24-B67FF6458F6A}"/>
    <dgm:cxn modelId="{50893920-FEAA-D44D-9AF5-9934CEB29CB6}" srcId="{44167C8C-4FE1-F84A-AA81-CC3D46BA516C}" destId="{477CCEF5-AA3C-7246-978C-964433F523F0}" srcOrd="0" destOrd="0" parTransId="{7C82B1B0-87E9-694D-80E1-F04F272BC351}" sibTransId="{5604A9FF-C597-AE4F-9713-F51259F3C5A6}"/>
    <dgm:cxn modelId="{93D7B98A-B917-9B4D-A5FF-F9A99ECD2BB6}" type="presOf" srcId="{B28D3621-F89E-7A46-9FA1-6EEF07F40552}" destId="{2B234842-F0C0-3846-A9A2-C71B085DE247}" srcOrd="0" destOrd="0" presId="urn:microsoft.com/office/officeart/2005/8/layout/hierarchy3"/>
    <dgm:cxn modelId="{60F4B91C-B4B0-1349-9EEE-0754A3D51469}" type="presOf" srcId="{C00E5E54-9088-5648-85C9-C8C967E589E6}" destId="{2EF9F2AF-B20C-8B46-8498-DA26B2B05D8E}" srcOrd="0" destOrd="0" presId="urn:microsoft.com/office/officeart/2005/8/layout/hierarchy3"/>
    <dgm:cxn modelId="{B821C31D-2DAD-B345-9240-EF4850516E1F}" srcId="{44167C8C-4FE1-F84A-AA81-CC3D46BA516C}" destId="{6EF79179-9BC5-A640-92C0-247DE0FDFDF1}" srcOrd="1" destOrd="0" parTransId="{56645231-EE01-3144-AF6C-CC4461B257D4}" sibTransId="{01EE3C60-7E93-074B-9335-BBDE3254A033}"/>
    <dgm:cxn modelId="{2B5E62C7-6558-0642-B6DA-6FBC4E321E73}" srcId="{477CCEF5-AA3C-7246-978C-964433F523F0}" destId="{57083B1C-E7E4-9140-995F-703A45A29ABD}" srcOrd="1" destOrd="0" parTransId="{C00E5E54-9088-5648-85C9-C8C967E589E6}" sibTransId="{F716A3EE-684C-0D4A-AA9B-0EA1BCFD8FF2}"/>
    <dgm:cxn modelId="{11E22BC7-C27D-6641-81F5-CC05B52F1344}" srcId="{6EF79179-9BC5-A640-92C0-247DE0FDFDF1}" destId="{D31F8E51-08ED-624D-996F-6A2DED31EEED}" srcOrd="0" destOrd="0" parTransId="{96F23261-E0AA-0048-BA36-6F08EE55EB19}" sibTransId="{AE20B86B-BCFC-8045-8415-88727DDE1C5D}"/>
    <dgm:cxn modelId="{09C00612-C80B-FA4F-BE17-DC856C2DDD25}" type="presOf" srcId="{57083B1C-E7E4-9140-995F-703A45A29ABD}" destId="{62397B5C-7D51-3046-95C8-81204819C3D2}" srcOrd="0" destOrd="0" presId="urn:microsoft.com/office/officeart/2005/8/layout/hierarchy3"/>
    <dgm:cxn modelId="{CBB6D0CD-78A6-EE42-AAEF-850569CA68BA}" type="presOf" srcId="{77C7A325-C37A-6946-ACA7-9EC49096032C}" destId="{285160D6-4B59-C649-9A23-13D495541E57}" srcOrd="0" destOrd="0" presId="urn:microsoft.com/office/officeart/2005/8/layout/hierarchy3"/>
    <dgm:cxn modelId="{C69DE1CE-41B6-914E-92B1-8043C0217F19}" srcId="{477CCEF5-AA3C-7246-978C-964433F523F0}" destId="{F260CC1B-986F-6448-AA35-34D6D0BDED66}" srcOrd="0" destOrd="0" parTransId="{B28D3621-F89E-7A46-9FA1-6EEF07F40552}" sibTransId="{F7562510-67DA-0448-B642-684F67E7DBD9}"/>
    <dgm:cxn modelId="{9D4C226D-326F-CF41-8541-B1697E69ED10}" type="presOf" srcId="{96F23261-E0AA-0048-BA36-6F08EE55EB19}" destId="{56B3C150-A055-4442-8BB0-29DBB2234192}" srcOrd="0" destOrd="0" presId="urn:microsoft.com/office/officeart/2005/8/layout/hierarchy3"/>
    <dgm:cxn modelId="{8974C1CF-AD3E-864F-86D9-A1F118C94EDE}" type="presOf" srcId="{6EF79179-9BC5-A640-92C0-247DE0FDFDF1}" destId="{126B0C41-3BCF-074A-BBB7-DEFC1404CB73}" srcOrd="0" destOrd="0" presId="urn:microsoft.com/office/officeart/2005/8/layout/hierarchy3"/>
    <dgm:cxn modelId="{46993540-0EF9-7B4A-8C9B-6401148C38FB}" type="presOf" srcId="{44167C8C-4FE1-F84A-AA81-CC3D46BA516C}" destId="{0F844A27-3CCB-5B4E-82F8-9F6AA59ACB58}" srcOrd="0" destOrd="0" presId="urn:microsoft.com/office/officeart/2005/8/layout/hierarchy3"/>
    <dgm:cxn modelId="{16C606BF-E85D-DA45-BA19-ACFD7E76C1BC}" srcId="{6EF79179-9BC5-A640-92C0-247DE0FDFDF1}" destId="{8E0C820D-468D-004A-BE60-85D2443152EA}" srcOrd="2" destOrd="0" parTransId="{77C7A325-C37A-6946-ACA7-9EC49096032C}" sibTransId="{1997A394-37A7-954D-822C-938BB2CE7FF7}"/>
    <dgm:cxn modelId="{56E6BE77-7A17-3841-BBFE-248FAD7DA54D}" type="presOf" srcId="{AAEC417F-DFBE-8448-84EB-61B1F70E28DF}" destId="{5DE17E22-9030-6D4A-BF9B-C22CFF6BE402}" srcOrd="0" destOrd="0" presId="urn:microsoft.com/office/officeart/2005/8/layout/hierarchy3"/>
    <dgm:cxn modelId="{41FCDC7E-7A23-1D49-A5B6-B01711C97AB1}" type="presOf" srcId="{58CDD289-15A7-CB4A-AB81-F64200A84C2F}" destId="{55DA2DB1-DCE4-A84A-8C30-01A49E8E2EE7}" srcOrd="0" destOrd="0" presId="urn:microsoft.com/office/officeart/2005/8/layout/hierarchy3"/>
    <dgm:cxn modelId="{C086A67A-DFDF-E342-9F5C-73FC213C801B}" type="presOf" srcId="{F260CC1B-986F-6448-AA35-34D6D0BDED66}" destId="{5E94D88D-7F52-964F-AB6B-F712A2A3D37D}" srcOrd="0" destOrd="0" presId="urn:microsoft.com/office/officeart/2005/8/layout/hierarchy3"/>
    <dgm:cxn modelId="{5FD7B140-3C22-6941-BC89-589147EA7C7F}" type="presOf" srcId="{6EF79179-9BC5-A640-92C0-247DE0FDFDF1}" destId="{39EA5D12-0DB8-E242-8F1D-55DFB02DE510}" srcOrd="1" destOrd="0" presId="urn:microsoft.com/office/officeart/2005/8/layout/hierarchy3"/>
    <dgm:cxn modelId="{9666B4D5-41AA-4044-949A-8C40609BBA9F}" type="presOf" srcId="{D31F8E51-08ED-624D-996F-6A2DED31EEED}" destId="{02410CF3-7196-9F4D-A50E-D9409139CC9B}" srcOrd="0" destOrd="0" presId="urn:microsoft.com/office/officeart/2005/8/layout/hierarchy3"/>
    <dgm:cxn modelId="{23C61E80-EE54-BA4A-A749-2E41AB167563}" type="presOf" srcId="{477CCEF5-AA3C-7246-978C-964433F523F0}" destId="{211E4751-CFF2-A948-B0E9-4A5B2EAF08C0}" srcOrd="1" destOrd="0" presId="urn:microsoft.com/office/officeart/2005/8/layout/hierarchy3"/>
    <dgm:cxn modelId="{4A0AE3B8-72AE-6449-8885-A79CA32CEEB5}" type="presParOf" srcId="{0F844A27-3CCB-5B4E-82F8-9F6AA59ACB58}" destId="{CB561DCE-5C5F-3046-89B2-0CC78B62DB2C}" srcOrd="0" destOrd="0" presId="urn:microsoft.com/office/officeart/2005/8/layout/hierarchy3"/>
    <dgm:cxn modelId="{1DAFAF6E-C5C2-CE42-8A0B-731CA8EB4621}" type="presParOf" srcId="{CB561DCE-5C5F-3046-89B2-0CC78B62DB2C}" destId="{5AC81079-AD26-2D45-A4C2-C4792739640D}" srcOrd="0" destOrd="0" presId="urn:microsoft.com/office/officeart/2005/8/layout/hierarchy3"/>
    <dgm:cxn modelId="{0E13485B-E346-5440-98A7-2AEC4C97E315}" type="presParOf" srcId="{5AC81079-AD26-2D45-A4C2-C4792739640D}" destId="{63E02858-30C2-D843-A503-3C4CE9BDB23F}" srcOrd="0" destOrd="0" presId="urn:microsoft.com/office/officeart/2005/8/layout/hierarchy3"/>
    <dgm:cxn modelId="{7A1B7327-0575-334C-BDD6-5FCF21811045}" type="presParOf" srcId="{5AC81079-AD26-2D45-A4C2-C4792739640D}" destId="{211E4751-CFF2-A948-B0E9-4A5B2EAF08C0}" srcOrd="1" destOrd="0" presId="urn:microsoft.com/office/officeart/2005/8/layout/hierarchy3"/>
    <dgm:cxn modelId="{AD72734A-1216-424D-AC96-B4071A449EC1}" type="presParOf" srcId="{CB561DCE-5C5F-3046-89B2-0CC78B62DB2C}" destId="{95C2DBC0-239E-5441-BF93-AAB0A5ACC390}" srcOrd="1" destOrd="0" presId="urn:microsoft.com/office/officeart/2005/8/layout/hierarchy3"/>
    <dgm:cxn modelId="{FC5837D8-06A6-4440-823C-C785A0B05608}" type="presParOf" srcId="{95C2DBC0-239E-5441-BF93-AAB0A5ACC390}" destId="{2B234842-F0C0-3846-A9A2-C71B085DE247}" srcOrd="0" destOrd="0" presId="urn:microsoft.com/office/officeart/2005/8/layout/hierarchy3"/>
    <dgm:cxn modelId="{B85C2118-0271-CD46-B0D5-94EF5CC03E8A}" type="presParOf" srcId="{95C2DBC0-239E-5441-BF93-AAB0A5ACC390}" destId="{5E94D88D-7F52-964F-AB6B-F712A2A3D37D}" srcOrd="1" destOrd="0" presId="urn:microsoft.com/office/officeart/2005/8/layout/hierarchy3"/>
    <dgm:cxn modelId="{39E9343D-5EA4-1C49-B87B-4AD806BC2A3A}" type="presParOf" srcId="{95C2DBC0-239E-5441-BF93-AAB0A5ACC390}" destId="{2EF9F2AF-B20C-8B46-8498-DA26B2B05D8E}" srcOrd="2" destOrd="0" presId="urn:microsoft.com/office/officeart/2005/8/layout/hierarchy3"/>
    <dgm:cxn modelId="{7D394144-71DD-D645-8561-B06E4EA7F3E8}" type="presParOf" srcId="{95C2DBC0-239E-5441-BF93-AAB0A5ACC390}" destId="{62397B5C-7D51-3046-95C8-81204819C3D2}" srcOrd="3" destOrd="0" presId="urn:microsoft.com/office/officeart/2005/8/layout/hierarchy3"/>
    <dgm:cxn modelId="{E0311167-ABDF-4541-9A9F-2543FFF465CE}" type="presParOf" srcId="{0F844A27-3CCB-5B4E-82F8-9F6AA59ACB58}" destId="{F3B0CE89-0F25-BB45-B077-F13850CF6C40}" srcOrd="1" destOrd="0" presId="urn:microsoft.com/office/officeart/2005/8/layout/hierarchy3"/>
    <dgm:cxn modelId="{A7B5A105-528E-F14C-AF4A-D367E14A8BE3}" type="presParOf" srcId="{F3B0CE89-0F25-BB45-B077-F13850CF6C40}" destId="{B509B5BE-2B54-AF4B-9656-5AE0D66D8305}" srcOrd="0" destOrd="0" presId="urn:microsoft.com/office/officeart/2005/8/layout/hierarchy3"/>
    <dgm:cxn modelId="{B6F9E157-1E37-E546-8455-9F43F6A9A912}" type="presParOf" srcId="{B509B5BE-2B54-AF4B-9656-5AE0D66D8305}" destId="{126B0C41-3BCF-074A-BBB7-DEFC1404CB73}" srcOrd="0" destOrd="0" presId="urn:microsoft.com/office/officeart/2005/8/layout/hierarchy3"/>
    <dgm:cxn modelId="{D8589332-045C-2B42-A3EA-6E53B22E61A9}" type="presParOf" srcId="{B509B5BE-2B54-AF4B-9656-5AE0D66D8305}" destId="{39EA5D12-0DB8-E242-8F1D-55DFB02DE510}" srcOrd="1" destOrd="0" presId="urn:microsoft.com/office/officeart/2005/8/layout/hierarchy3"/>
    <dgm:cxn modelId="{5FC2F7DE-7322-B141-9AB7-5EE0A37176C5}" type="presParOf" srcId="{F3B0CE89-0F25-BB45-B077-F13850CF6C40}" destId="{C637FCD5-70ED-3B42-8BF6-6D24266F0A80}" srcOrd="1" destOrd="0" presId="urn:microsoft.com/office/officeart/2005/8/layout/hierarchy3"/>
    <dgm:cxn modelId="{7235338B-E4B2-DE44-B613-43B764841811}" type="presParOf" srcId="{C637FCD5-70ED-3B42-8BF6-6D24266F0A80}" destId="{56B3C150-A055-4442-8BB0-29DBB2234192}" srcOrd="0" destOrd="0" presId="urn:microsoft.com/office/officeart/2005/8/layout/hierarchy3"/>
    <dgm:cxn modelId="{E57DA19C-BEEE-5F42-A7C2-6BF22FD53BB8}" type="presParOf" srcId="{C637FCD5-70ED-3B42-8BF6-6D24266F0A80}" destId="{02410CF3-7196-9F4D-A50E-D9409139CC9B}" srcOrd="1" destOrd="0" presId="urn:microsoft.com/office/officeart/2005/8/layout/hierarchy3"/>
    <dgm:cxn modelId="{8440F574-66C9-394C-A0A3-05FC1A389C6A}" type="presParOf" srcId="{C637FCD5-70ED-3B42-8BF6-6D24266F0A80}" destId="{55DA2DB1-DCE4-A84A-8C30-01A49E8E2EE7}" srcOrd="2" destOrd="0" presId="urn:microsoft.com/office/officeart/2005/8/layout/hierarchy3"/>
    <dgm:cxn modelId="{BB6D7A70-07FD-284D-A1E9-25C25D2C391D}" type="presParOf" srcId="{C637FCD5-70ED-3B42-8BF6-6D24266F0A80}" destId="{5DE17E22-9030-6D4A-BF9B-C22CFF6BE402}" srcOrd="3" destOrd="0" presId="urn:microsoft.com/office/officeart/2005/8/layout/hierarchy3"/>
    <dgm:cxn modelId="{0A926510-77DE-E649-AACF-D782EF9EB977}" type="presParOf" srcId="{C637FCD5-70ED-3B42-8BF6-6D24266F0A80}" destId="{285160D6-4B59-C649-9A23-13D495541E57}" srcOrd="4" destOrd="0" presId="urn:microsoft.com/office/officeart/2005/8/layout/hierarchy3"/>
    <dgm:cxn modelId="{AAB46640-5F2B-EB41-8B04-8B4FD486DB20}" type="presParOf" srcId="{C637FCD5-70ED-3B42-8BF6-6D24266F0A80}" destId="{AD23E781-7D91-7D42-BBA1-F01C8DBD04C6}" srcOrd="5" destOrd="0" presId="urn:microsoft.com/office/officeart/2005/8/layout/hierarchy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2D2436-2B4D-134D-8F53-5BEC5022A41D}" type="doc">
      <dgm:prSet loTypeId="urn:microsoft.com/office/officeart/2005/8/layout/equation2" loCatId="" qsTypeId="urn:microsoft.com/office/officeart/2005/8/quickstyle/simple4" qsCatId="simple" csTypeId="urn:microsoft.com/office/officeart/2005/8/colors/accent1_2" csCatId="accent1" phldr="1"/>
      <dgm:spPr/>
    </dgm:pt>
    <dgm:pt modelId="{0A886375-32E0-1F42-A158-0DFC06B4DFCC}">
      <dgm:prSet phldrT="[Text]" custT="1"/>
      <dgm:spPr/>
      <dgm:t>
        <a:bodyPr/>
        <a:lstStyle/>
        <a:p>
          <a:r>
            <a:rPr lang="en-US" sz="2400" b="1" dirty="0" err="1" smtClean="0">
              <a:latin typeface="Times New Roman" charset="0"/>
              <a:ea typeface="Times New Roman" charset="0"/>
              <a:cs typeface="Times New Roman" charset="0"/>
            </a:rPr>
            <a:t>Punya</a:t>
          </a:r>
          <a:r>
            <a:rPr lang="en-US" sz="2400" b="1" baseline="0" dirty="0" smtClean="0">
              <a:latin typeface="Times New Roman" charset="0"/>
              <a:ea typeface="Times New Roman" charset="0"/>
              <a:cs typeface="Times New Roman" charset="0"/>
            </a:rPr>
            <a:t> </a:t>
          </a:r>
          <a:r>
            <a:rPr lang="en-US" sz="2400" b="1" baseline="0" dirty="0" err="1" smtClean="0">
              <a:latin typeface="Times New Roman" charset="0"/>
              <a:ea typeface="Times New Roman" charset="0"/>
              <a:cs typeface="Times New Roman" charset="0"/>
            </a:rPr>
            <a:t>akuntabilitas</a:t>
          </a:r>
          <a:r>
            <a:rPr lang="en-US" sz="2400" b="1" baseline="0" dirty="0" smtClean="0">
              <a:latin typeface="Times New Roman" charset="0"/>
              <a:ea typeface="Times New Roman" charset="0"/>
              <a:cs typeface="Times New Roman" charset="0"/>
            </a:rPr>
            <a:t> </a:t>
          </a:r>
          <a:r>
            <a:rPr lang="en-US" sz="2400" b="1" baseline="0" dirty="0" err="1" smtClean="0">
              <a:latin typeface="Times New Roman" charset="0"/>
              <a:ea typeface="Times New Roman" charset="0"/>
              <a:cs typeface="Times New Roman" charset="0"/>
            </a:rPr>
            <a:t>publik</a:t>
          </a:r>
          <a:r>
            <a:rPr lang="en-US" sz="2400" b="1" baseline="0" dirty="0" smtClean="0">
              <a:latin typeface="Times New Roman" charset="0"/>
              <a:ea typeface="Times New Roman" charset="0"/>
              <a:cs typeface="Times New Roman" charset="0"/>
            </a:rPr>
            <a:t> yang </a:t>
          </a:r>
          <a:r>
            <a:rPr lang="en-US" sz="2400" b="1" baseline="0" dirty="0" err="1" smtClean="0">
              <a:latin typeface="Times New Roman" charset="0"/>
              <a:ea typeface="Times New Roman" charset="0"/>
              <a:cs typeface="Times New Roman" charset="0"/>
            </a:rPr>
            <a:t>signifikan</a:t>
          </a:r>
          <a:endParaRPr lang="en-US" sz="2400" b="1" dirty="0">
            <a:latin typeface="Times New Roman" charset="0"/>
            <a:ea typeface="Times New Roman" charset="0"/>
            <a:cs typeface="Times New Roman" charset="0"/>
          </a:endParaRPr>
        </a:p>
      </dgm:t>
    </dgm:pt>
    <dgm:pt modelId="{BB7E7756-7C47-E848-89CB-8E456AEB43C7}" type="parTrans" cxnId="{2766326E-FCC3-2345-945A-AFED9C6024EB}">
      <dgm:prSet/>
      <dgm:spPr/>
      <dgm:t>
        <a:bodyPr/>
        <a:lstStyle/>
        <a:p>
          <a:endParaRPr lang="en-US">
            <a:latin typeface="Times New Roman" charset="0"/>
            <a:ea typeface="Times New Roman" charset="0"/>
            <a:cs typeface="Times New Roman" charset="0"/>
          </a:endParaRPr>
        </a:p>
      </dgm:t>
    </dgm:pt>
    <dgm:pt modelId="{62FB4587-A794-7E46-8AC1-100A4377BD55}" type="sibTrans" cxnId="{2766326E-FCC3-2345-945A-AFED9C6024EB}">
      <dgm:prSet/>
      <dgm:spPr/>
      <dgm:t>
        <a:bodyPr/>
        <a:lstStyle/>
        <a:p>
          <a:endParaRPr lang="en-US">
            <a:latin typeface="Times New Roman" charset="0"/>
            <a:ea typeface="Times New Roman" charset="0"/>
            <a:cs typeface="Times New Roman" charset="0"/>
          </a:endParaRPr>
        </a:p>
      </dgm:t>
    </dgm:pt>
    <dgm:pt modelId="{D648E0D0-D071-2746-B387-EDFFC6A4D7EE}">
      <dgm:prSet phldrT="[Text]" custT="1"/>
      <dgm:spPr>
        <a:solidFill>
          <a:srgbClr val="FFC000"/>
        </a:solidFill>
      </dgm:spPr>
      <dgm:t>
        <a:bodyPr/>
        <a:lstStyle/>
        <a:p>
          <a:r>
            <a:rPr lang="en-US" sz="2400" b="1" baseline="0" dirty="0" err="1" smtClean="0">
              <a:solidFill>
                <a:schemeClr val="tx1"/>
              </a:solidFill>
              <a:latin typeface="Times New Roman" charset="0"/>
              <a:ea typeface="Times New Roman" charset="0"/>
              <a:cs typeface="Times New Roman" charset="0"/>
            </a:rPr>
            <a:t>Sektor</a:t>
          </a:r>
          <a:r>
            <a:rPr lang="en-US" sz="2400" b="1" baseline="0" dirty="0" smtClean="0">
              <a:solidFill>
                <a:schemeClr val="tx1"/>
              </a:solidFill>
              <a:latin typeface="Times New Roman" charset="0"/>
              <a:ea typeface="Times New Roman" charset="0"/>
              <a:cs typeface="Times New Roman" charset="0"/>
            </a:rPr>
            <a:t> </a:t>
          </a:r>
          <a:r>
            <a:rPr lang="en-US" sz="2400" b="1" baseline="0" dirty="0" err="1" smtClean="0">
              <a:solidFill>
                <a:schemeClr val="tx1"/>
              </a:solidFill>
              <a:latin typeface="Times New Roman" charset="0"/>
              <a:ea typeface="Times New Roman" charset="0"/>
              <a:cs typeface="Times New Roman" charset="0"/>
            </a:rPr>
            <a:t>jasa</a:t>
          </a:r>
          <a:r>
            <a:rPr lang="en-US" sz="2400" b="1" baseline="0" dirty="0" smtClean="0">
              <a:solidFill>
                <a:schemeClr val="tx1"/>
              </a:solidFill>
              <a:latin typeface="Times New Roman" charset="0"/>
              <a:ea typeface="Times New Roman" charset="0"/>
              <a:cs typeface="Times New Roman" charset="0"/>
            </a:rPr>
            <a:t> </a:t>
          </a:r>
          <a:r>
            <a:rPr lang="en-US" sz="2400" b="1" baseline="0" dirty="0" err="1" smtClean="0">
              <a:solidFill>
                <a:schemeClr val="tx1"/>
              </a:solidFill>
              <a:latin typeface="Times New Roman" charset="0"/>
              <a:ea typeface="Times New Roman" charset="0"/>
              <a:cs typeface="Times New Roman" charset="0"/>
            </a:rPr>
            <a:t>keuangan</a:t>
          </a:r>
          <a:endParaRPr lang="en-US" sz="2400" b="1" baseline="0" dirty="0" smtClean="0">
            <a:solidFill>
              <a:schemeClr val="tx1"/>
            </a:solidFill>
            <a:latin typeface="Times New Roman" charset="0"/>
            <a:ea typeface="Times New Roman" charset="0"/>
            <a:cs typeface="Times New Roman" charset="0"/>
          </a:endParaRPr>
        </a:p>
      </dgm:t>
    </dgm:pt>
    <dgm:pt modelId="{6DE2AFF8-B5DB-404C-B474-8B2662B4EAB8}" type="parTrans" cxnId="{A933D5F2-3A79-3F42-BA04-FB16DBFE0F71}">
      <dgm:prSet/>
      <dgm:spPr/>
      <dgm:t>
        <a:bodyPr/>
        <a:lstStyle/>
        <a:p>
          <a:endParaRPr lang="en-US">
            <a:latin typeface="Times New Roman" charset="0"/>
            <a:ea typeface="Times New Roman" charset="0"/>
            <a:cs typeface="Times New Roman" charset="0"/>
          </a:endParaRPr>
        </a:p>
      </dgm:t>
    </dgm:pt>
    <dgm:pt modelId="{FD2FC577-C9DF-9E4E-8BF6-27BF60DB88E4}" type="sibTrans" cxnId="{A933D5F2-3A79-3F42-BA04-FB16DBFE0F71}">
      <dgm:prSet/>
      <dgm:spPr/>
      <dgm:t>
        <a:bodyPr/>
        <a:lstStyle/>
        <a:p>
          <a:endParaRPr lang="en-US">
            <a:latin typeface="Times New Roman" charset="0"/>
            <a:ea typeface="Times New Roman" charset="0"/>
            <a:cs typeface="Times New Roman" charset="0"/>
          </a:endParaRPr>
        </a:p>
      </dgm:t>
    </dgm:pt>
    <dgm:pt modelId="{129754DF-EA61-194A-9348-2AB1F0C60C94}">
      <dgm:prSet phldrT="[Text]"/>
      <dgm:spPr>
        <a:gradFill flip="none" rotWithShape="1">
          <a:gsLst>
            <a:gs pos="21024">
              <a:srgbClr val="A0413E"/>
            </a:gs>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en-US" b="1" dirty="0" err="1" smtClean="0">
              <a:latin typeface="Times New Roman" charset="0"/>
              <a:ea typeface="Times New Roman" charset="0"/>
              <a:cs typeface="Times New Roman" charset="0"/>
            </a:rPr>
            <a:t>Ruang</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Lingkup</a:t>
          </a:r>
          <a:r>
            <a:rPr lang="en-US" b="1" dirty="0" smtClean="0">
              <a:latin typeface="Times New Roman" charset="0"/>
              <a:ea typeface="Times New Roman" charset="0"/>
              <a:cs typeface="Times New Roman" charset="0"/>
            </a:rPr>
            <a:t> EMKM</a:t>
          </a:r>
          <a:endParaRPr lang="en-US" b="1" dirty="0">
            <a:latin typeface="Times New Roman" charset="0"/>
            <a:ea typeface="Times New Roman" charset="0"/>
            <a:cs typeface="Times New Roman" charset="0"/>
          </a:endParaRPr>
        </a:p>
      </dgm:t>
    </dgm:pt>
    <dgm:pt modelId="{0EF3D422-B38E-0840-9261-5731CF9EBAD8}" type="parTrans" cxnId="{F9ABEC7B-7B0C-D645-97A0-5D17F193506F}">
      <dgm:prSet/>
      <dgm:spPr/>
      <dgm:t>
        <a:bodyPr/>
        <a:lstStyle/>
        <a:p>
          <a:endParaRPr lang="en-US">
            <a:latin typeface="Times New Roman" charset="0"/>
            <a:ea typeface="Times New Roman" charset="0"/>
            <a:cs typeface="Times New Roman" charset="0"/>
          </a:endParaRPr>
        </a:p>
      </dgm:t>
    </dgm:pt>
    <dgm:pt modelId="{E35FA85F-4E85-224D-9E86-0A851DCD668F}" type="sibTrans" cxnId="{F9ABEC7B-7B0C-D645-97A0-5D17F193506F}">
      <dgm:prSet/>
      <dgm:spPr/>
      <dgm:t>
        <a:bodyPr/>
        <a:lstStyle/>
        <a:p>
          <a:endParaRPr lang="en-US">
            <a:latin typeface="Times New Roman" charset="0"/>
            <a:ea typeface="Times New Roman" charset="0"/>
            <a:cs typeface="Times New Roman" charset="0"/>
          </a:endParaRPr>
        </a:p>
      </dgm:t>
    </dgm:pt>
    <dgm:pt modelId="{EADD7243-A581-D94E-AFBA-7C9EDEF24AE4}" type="pres">
      <dgm:prSet presAssocID="{E22D2436-2B4D-134D-8F53-5BEC5022A41D}" presName="Name0" presStyleCnt="0">
        <dgm:presLayoutVars>
          <dgm:dir/>
          <dgm:resizeHandles val="exact"/>
        </dgm:presLayoutVars>
      </dgm:prSet>
      <dgm:spPr/>
    </dgm:pt>
    <dgm:pt modelId="{D8954D13-7BE8-C547-BA44-1A8DCC16E137}" type="pres">
      <dgm:prSet presAssocID="{E22D2436-2B4D-134D-8F53-5BEC5022A41D}" presName="vNodes" presStyleCnt="0"/>
      <dgm:spPr/>
    </dgm:pt>
    <dgm:pt modelId="{53404370-E771-5D4F-9B3B-B69BE9630958}" type="pres">
      <dgm:prSet presAssocID="{0A886375-32E0-1F42-A158-0DFC06B4DFCC}" presName="node" presStyleLbl="node1" presStyleIdx="0" presStyleCnt="3" custScaleX="168185" custLinFactNeighborX="-14816">
        <dgm:presLayoutVars>
          <dgm:bulletEnabled val="1"/>
        </dgm:presLayoutVars>
      </dgm:prSet>
      <dgm:spPr/>
      <dgm:t>
        <a:bodyPr/>
        <a:lstStyle/>
        <a:p>
          <a:endParaRPr lang="en-US"/>
        </a:p>
      </dgm:t>
    </dgm:pt>
    <dgm:pt modelId="{051461A9-1634-3E46-AF94-067D3420C2D2}" type="pres">
      <dgm:prSet presAssocID="{62FB4587-A794-7E46-8AC1-100A4377BD55}" presName="spacerT" presStyleCnt="0"/>
      <dgm:spPr/>
    </dgm:pt>
    <dgm:pt modelId="{7119A460-52CA-4A4A-97D4-C11CBB0BEABE}" type="pres">
      <dgm:prSet presAssocID="{62FB4587-A794-7E46-8AC1-100A4377BD55}" presName="sibTrans" presStyleLbl="sibTrans2D1" presStyleIdx="0" presStyleCnt="2" custLinFactNeighborX="-27395"/>
      <dgm:spPr/>
      <dgm:t>
        <a:bodyPr/>
        <a:lstStyle/>
        <a:p>
          <a:endParaRPr lang="en-US"/>
        </a:p>
      </dgm:t>
    </dgm:pt>
    <dgm:pt modelId="{2BE73D11-513A-B748-960F-E5EFB90ED57B}" type="pres">
      <dgm:prSet presAssocID="{62FB4587-A794-7E46-8AC1-100A4377BD55}" presName="spacerB" presStyleCnt="0"/>
      <dgm:spPr/>
    </dgm:pt>
    <dgm:pt modelId="{0F1F9696-CED9-A248-99C0-3A9A7DF3A6C3}" type="pres">
      <dgm:prSet presAssocID="{D648E0D0-D071-2746-B387-EDFFC6A4D7EE}" presName="node" presStyleLbl="node1" presStyleIdx="1" presStyleCnt="3" custScaleX="133780" custLinFactNeighborX="-14816">
        <dgm:presLayoutVars>
          <dgm:bulletEnabled val="1"/>
        </dgm:presLayoutVars>
      </dgm:prSet>
      <dgm:spPr/>
      <dgm:t>
        <a:bodyPr/>
        <a:lstStyle/>
        <a:p>
          <a:endParaRPr lang="en-US"/>
        </a:p>
      </dgm:t>
    </dgm:pt>
    <dgm:pt modelId="{3FD27C7D-47CB-E94D-BF08-925302C1024B}" type="pres">
      <dgm:prSet presAssocID="{E22D2436-2B4D-134D-8F53-5BEC5022A41D}" presName="sibTransLast" presStyleLbl="sibTrans2D1" presStyleIdx="1" presStyleCnt="2" custScaleX="165842"/>
      <dgm:spPr/>
      <dgm:t>
        <a:bodyPr/>
        <a:lstStyle/>
        <a:p>
          <a:endParaRPr lang="en-US"/>
        </a:p>
      </dgm:t>
    </dgm:pt>
    <dgm:pt modelId="{64038673-EB1E-AE48-8DA3-52DADB04614F}" type="pres">
      <dgm:prSet presAssocID="{E22D2436-2B4D-134D-8F53-5BEC5022A41D}" presName="connectorText" presStyleLbl="sibTrans2D1" presStyleIdx="1" presStyleCnt="2"/>
      <dgm:spPr/>
      <dgm:t>
        <a:bodyPr/>
        <a:lstStyle/>
        <a:p>
          <a:endParaRPr lang="en-US"/>
        </a:p>
      </dgm:t>
    </dgm:pt>
    <dgm:pt modelId="{48ED00A3-3FA6-A54B-B819-C8D4AFB06E8B}" type="pres">
      <dgm:prSet presAssocID="{E22D2436-2B4D-134D-8F53-5BEC5022A41D}" presName="lastNode" presStyleLbl="node1" presStyleIdx="2" presStyleCnt="3" custLinFactNeighborX="14895">
        <dgm:presLayoutVars>
          <dgm:bulletEnabled val="1"/>
        </dgm:presLayoutVars>
      </dgm:prSet>
      <dgm:spPr/>
      <dgm:t>
        <a:bodyPr/>
        <a:lstStyle/>
        <a:p>
          <a:endParaRPr lang="en-US"/>
        </a:p>
      </dgm:t>
    </dgm:pt>
  </dgm:ptLst>
  <dgm:cxnLst>
    <dgm:cxn modelId="{A933D5F2-3A79-3F42-BA04-FB16DBFE0F71}" srcId="{E22D2436-2B4D-134D-8F53-5BEC5022A41D}" destId="{D648E0D0-D071-2746-B387-EDFFC6A4D7EE}" srcOrd="1" destOrd="0" parTransId="{6DE2AFF8-B5DB-404C-B474-8B2662B4EAB8}" sibTransId="{FD2FC577-C9DF-9E4E-8BF6-27BF60DB88E4}"/>
    <dgm:cxn modelId="{DE7D5925-385E-B941-821B-42B955BA126D}" type="presOf" srcId="{129754DF-EA61-194A-9348-2AB1F0C60C94}" destId="{48ED00A3-3FA6-A54B-B819-C8D4AFB06E8B}" srcOrd="0" destOrd="0" presId="urn:microsoft.com/office/officeart/2005/8/layout/equation2"/>
    <dgm:cxn modelId="{38247BD4-427A-924D-9A33-CA3F45891B1B}" type="presOf" srcId="{62FB4587-A794-7E46-8AC1-100A4377BD55}" destId="{7119A460-52CA-4A4A-97D4-C11CBB0BEABE}" srcOrd="0" destOrd="0" presId="urn:microsoft.com/office/officeart/2005/8/layout/equation2"/>
    <dgm:cxn modelId="{969AEE5A-88B7-8542-A929-5067BF4AD329}" type="presOf" srcId="{FD2FC577-C9DF-9E4E-8BF6-27BF60DB88E4}" destId="{3FD27C7D-47CB-E94D-BF08-925302C1024B}" srcOrd="0" destOrd="0" presId="urn:microsoft.com/office/officeart/2005/8/layout/equation2"/>
    <dgm:cxn modelId="{A79669BF-E089-934A-B9AC-A96765C40E33}" type="presOf" srcId="{E22D2436-2B4D-134D-8F53-5BEC5022A41D}" destId="{EADD7243-A581-D94E-AFBA-7C9EDEF24AE4}" srcOrd="0" destOrd="0" presId="urn:microsoft.com/office/officeart/2005/8/layout/equation2"/>
    <dgm:cxn modelId="{2766326E-FCC3-2345-945A-AFED9C6024EB}" srcId="{E22D2436-2B4D-134D-8F53-5BEC5022A41D}" destId="{0A886375-32E0-1F42-A158-0DFC06B4DFCC}" srcOrd="0" destOrd="0" parTransId="{BB7E7756-7C47-E848-89CB-8E456AEB43C7}" sibTransId="{62FB4587-A794-7E46-8AC1-100A4377BD55}"/>
    <dgm:cxn modelId="{F9ABEC7B-7B0C-D645-97A0-5D17F193506F}" srcId="{E22D2436-2B4D-134D-8F53-5BEC5022A41D}" destId="{129754DF-EA61-194A-9348-2AB1F0C60C94}" srcOrd="2" destOrd="0" parTransId="{0EF3D422-B38E-0840-9261-5731CF9EBAD8}" sibTransId="{E35FA85F-4E85-224D-9E86-0A851DCD668F}"/>
    <dgm:cxn modelId="{452D4410-E1E0-E944-9C46-CD89F2FB359E}" type="presOf" srcId="{FD2FC577-C9DF-9E4E-8BF6-27BF60DB88E4}" destId="{64038673-EB1E-AE48-8DA3-52DADB04614F}" srcOrd="1" destOrd="0" presId="urn:microsoft.com/office/officeart/2005/8/layout/equation2"/>
    <dgm:cxn modelId="{D247471C-D421-F446-92D1-9E3C49093104}" type="presOf" srcId="{0A886375-32E0-1F42-A158-0DFC06B4DFCC}" destId="{53404370-E771-5D4F-9B3B-B69BE9630958}" srcOrd="0" destOrd="0" presId="urn:microsoft.com/office/officeart/2005/8/layout/equation2"/>
    <dgm:cxn modelId="{ECA79435-EA2B-F44F-B738-9025986CD290}" type="presOf" srcId="{D648E0D0-D071-2746-B387-EDFFC6A4D7EE}" destId="{0F1F9696-CED9-A248-99C0-3A9A7DF3A6C3}" srcOrd="0" destOrd="0" presId="urn:microsoft.com/office/officeart/2005/8/layout/equation2"/>
    <dgm:cxn modelId="{F19AC3A8-D7AE-5445-989F-340AFF915645}" type="presParOf" srcId="{EADD7243-A581-D94E-AFBA-7C9EDEF24AE4}" destId="{D8954D13-7BE8-C547-BA44-1A8DCC16E137}" srcOrd="0" destOrd="0" presId="urn:microsoft.com/office/officeart/2005/8/layout/equation2"/>
    <dgm:cxn modelId="{3B626F63-4016-AA47-A9CD-9B5B3C8460CA}" type="presParOf" srcId="{D8954D13-7BE8-C547-BA44-1A8DCC16E137}" destId="{53404370-E771-5D4F-9B3B-B69BE9630958}" srcOrd="0" destOrd="0" presId="urn:microsoft.com/office/officeart/2005/8/layout/equation2"/>
    <dgm:cxn modelId="{9A7DD703-34E1-D743-BA8B-97770AF9931D}" type="presParOf" srcId="{D8954D13-7BE8-C547-BA44-1A8DCC16E137}" destId="{051461A9-1634-3E46-AF94-067D3420C2D2}" srcOrd="1" destOrd="0" presId="urn:microsoft.com/office/officeart/2005/8/layout/equation2"/>
    <dgm:cxn modelId="{B9933B2D-B1B3-4A43-8BF0-2B0D402333ED}" type="presParOf" srcId="{D8954D13-7BE8-C547-BA44-1A8DCC16E137}" destId="{7119A460-52CA-4A4A-97D4-C11CBB0BEABE}" srcOrd="2" destOrd="0" presId="urn:microsoft.com/office/officeart/2005/8/layout/equation2"/>
    <dgm:cxn modelId="{D2CF39C4-C22D-EB4A-BA07-09FB520AD78B}" type="presParOf" srcId="{D8954D13-7BE8-C547-BA44-1A8DCC16E137}" destId="{2BE73D11-513A-B748-960F-E5EFB90ED57B}" srcOrd="3" destOrd="0" presId="urn:microsoft.com/office/officeart/2005/8/layout/equation2"/>
    <dgm:cxn modelId="{10DF16C6-6FB8-E34B-A85D-DE2F977150D9}" type="presParOf" srcId="{D8954D13-7BE8-C547-BA44-1A8DCC16E137}" destId="{0F1F9696-CED9-A248-99C0-3A9A7DF3A6C3}" srcOrd="4" destOrd="0" presId="urn:microsoft.com/office/officeart/2005/8/layout/equation2"/>
    <dgm:cxn modelId="{1BBF609E-7E0A-E547-9167-8BB79FA3DE06}" type="presParOf" srcId="{EADD7243-A581-D94E-AFBA-7C9EDEF24AE4}" destId="{3FD27C7D-47CB-E94D-BF08-925302C1024B}" srcOrd="1" destOrd="0" presId="urn:microsoft.com/office/officeart/2005/8/layout/equation2"/>
    <dgm:cxn modelId="{C015F29C-46F7-D843-9A2D-EFBFD11FA8B6}" type="presParOf" srcId="{3FD27C7D-47CB-E94D-BF08-925302C1024B}" destId="{64038673-EB1E-AE48-8DA3-52DADB04614F}" srcOrd="0" destOrd="0" presId="urn:microsoft.com/office/officeart/2005/8/layout/equation2"/>
    <dgm:cxn modelId="{16EBA452-73F6-8448-89EA-8C44775A3B79}" type="presParOf" srcId="{EADD7243-A581-D94E-AFBA-7C9EDEF24AE4}" destId="{48ED00A3-3FA6-A54B-B819-C8D4AFB06E8B}"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14A5C9-2AB5-6E4F-B032-A381DFED96C3}"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en-US"/>
        </a:p>
      </dgm:t>
    </dgm:pt>
    <dgm:pt modelId="{85F60D75-2DC9-FF4D-B08D-E75C58CB6FD7}">
      <dgm:prSet phldrT="[Text]" custT="1"/>
      <dgm:spPr>
        <a:solidFill>
          <a:schemeClr val="accent1"/>
        </a:solidFill>
      </dgm:spPr>
      <dgm:t>
        <a:bodyPr/>
        <a:lstStyle/>
        <a:p>
          <a:r>
            <a:rPr lang="en-US" sz="2400" b="1" dirty="0" err="1" smtClean="0">
              <a:latin typeface="Times New Roman" charset="0"/>
              <a:ea typeface="Times New Roman" charset="0"/>
              <a:cs typeface="Times New Roman" charset="0"/>
            </a:rPr>
            <a:t>Tujuan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Laporan</a:t>
          </a:r>
          <a:r>
            <a:rPr lang="en-US" sz="2400" b="1" baseline="0" dirty="0" smtClean="0">
              <a:latin typeface="Times New Roman" charset="0"/>
              <a:ea typeface="Times New Roman" charset="0"/>
              <a:cs typeface="Times New Roman" charset="0"/>
            </a:rPr>
            <a:t> </a:t>
          </a:r>
          <a:r>
            <a:rPr lang="en-US" sz="2400" b="1" baseline="0" dirty="0" err="1" smtClean="0">
              <a:latin typeface="Times New Roman" charset="0"/>
              <a:ea typeface="Times New Roman" charset="0"/>
              <a:cs typeface="Times New Roman" charset="0"/>
            </a:rPr>
            <a:t>Keuangan</a:t>
          </a:r>
          <a:endParaRPr lang="en-US" sz="2400" b="1" dirty="0">
            <a:latin typeface="Times New Roman" charset="0"/>
            <a:ea typeface="Times New Roman" charset="0"/>
            <a:cs typeface="Times New Roman" charset="0"/>
          </a:endParaRPr>
        </a:p>
      </dgm:t>
    </dgm:pt>
    <dgm:pt modelId="{76526099-C0B1-0A46-83AA-6BBA4606F8D4}" type="parTrans" cxnId="{50A96430-5121-0C43-8DF8-C56783DA2F4C}">
      <dgm:prSet/>
      <dgm:spPr/>
      <dgm:t>
        <a:bodyPr/>
        <a:lstStyle/>
        <a:p>
          <a:endParaRPr lang="en-US">
            <a:latin typeface="Times New Roman" charset="0"/>
            <a:ea typeface="Times New Roman" charset="0"/>
            <a:cs typeface="Times New Roman" charset="0"/>
          </a:endParaRPr>
        </a:p>
      </dgm:t>
    </dgm:pt>
    <dgm:pt modelId="{1A5DE452-EBC8-7C47-B0CB-9F2B0E64A9D5}" type="sibTrans" cxnId="{50A96430-5121-0C43-8DF8-C56783DA2F4C}">
      <dgm:prSet/>
      <dgm:spPr/>
      <dgm:t>
        <a:bodyPr/>
        <a:lstStyle/>
        <a:p>
          <a:endParaRPr lang="en-US">
            <a:latin typeface="Times New Roman" charset="0"/>
            <a:ea typeface="Times New Roman" charset="0"/>
            <a:cs typeface="Times New Roman" charset="0"/>
          </a:endParaRPr>
        </a:p>
      </dgm:t>
    </dgm:pt>
    <dgm:pt modelId="{54A372C8-DF3E-5A4F-8C4E-2EC79C1BAE8D}">
      <dgm:prSet phldrT="[Text]" custT="1"/>
      <dgm:spPr>
        <a:solidFill>
          <a:schemeClr val="accent1"/>
        </a:solidFill>
      </dgm:spPr>
      <dgm:t>
        <a:bodyPr/>
        <a:lstStyle/>
        <a:p>
          <a:r>
            <a:rPr lang="en-US" sz="2400" b="1" dirty="0" err="1" smtClean="0">
              <a:latin typeface="Times New Roman" charset="0"/>
              <a:ea typeface="Times New Roman" charset="0"/>
              <a:cs typeface="Times New Roman" charset="0"/>
            </a:rPr>
            <a:t>Posisi</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Keuangan</a:t>
          </a:r>
          <a:r>
            <a:rPr lang="en-US" sz="2400" b="1" dirty="0" smtClean="0">
              <a:latin typeface="Times New Roman" charset="0"/>
              <a:ea typeface="Times New Roman" charset="0"/>
              <a:cs typeface="Times New Roman" charset="0"/>
            </a:rPr>
            <a:t> &amp; </a:t>
          </a:r>
          <a:r>
            <a:rPr lang="en-US" sz="2400" b="1" dirty="0" err="1" smtClean="0">
              <a:latin typeface="Times New Roman" charset="0"/>
              <a:ea typeface="Times New Roman" charset="0"/>
              <a:cs typeface="Times New Roman" charset="0"/>
            </a:rPr>
            <a:t>Kinerja</a:t>
          </a:r>
          <a:endParaRPr lang="en-US" sz="2400" b="1" dirty="0">
            <a:latin typeface="Times New Roman" charset="0"/>
            <a:ea typeface="Times New Roman" charset="0"/>
            <a:cs typeface="Times New Roman" charset="0"/>
          </a:endParaRPr>
        </a:p>
      </dgm:t>
    </dgm:pt>
    <dgm:pt modelId="{14C51217-12DA-784A-978C-F6D7247257EC}" type="parTrans" cxnId="{655F8CD1-91CE-4746-B453-39A974E69FBB}">
      <dgm:prSet/>
      <dgm:spPr/>
      <dgm:t>
        <a:bodyPr/>
        <a:lstStyle/>
        <a:p>
          <a:endParaRPr lang="en-US">
            <a:latin typeface="Times New Roman" charset="0"/>
            <a:ea typeface="Times New Roman" charset="0"/>
            <a:cs typeface="Times New Roman" charset="0"/>
          </a:endParaRPr>
        </a:p>
      </dgm:t>
    </dgm:pt>
    <dgm:pt modelId="{4CA14DF0-36E4-974D-A142-4BDE05B8D231}" type="sibTrans" cxnId="{655F8CD1-91CE-4746-B453-39A974E69FBB}">
      <dgm:prSet/>
      <dgm:spPr/>
      <dgm:t>
        <a:bodyPr/>
        <a:lstStyle/>
        <a:p>
          <a:endParaRPr lang="en-US">
            <a:latin typeface="Times New Roman" charset="0"/>
            <a:ea typeface="Times New Roman" charset="0"/>
            <a:cs typeface="Times New Roman" charset="0"/>
          </a:endParaRPr>
        </a:p>
      </dgm:t>
    </dgm:pt>
    <dgm:pt modelId="{0AD07777-BF85-3B4B-8DC0-AD9C56DBAC1B}">
      <dgm:prSet phldrT="[Text]" custT="1"/>
      <dgm:spPr>
        <a:solidFill>
          <a:schemeClr val="accent1"/>
        </a:solidFill>
      </dgm:spPr>
      <dgm:t>
        <a:bodyPr/>
        <a:lstStyle/>
        <a:p>
          <a:r>
            <a:rPr lang="en-US" sz="2400" b="1" dirty="0" err="1" smtClean="0">
              <a:latin typeface="Times New Roman" charset="0"/>
              <a:ea typeface="Times New Roman" charset="0"/>
              <a:cs typeface="Times New Roman" charset="0"/>
            </a:rPr>
            <a:t>Pengakuan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Unsur-Unsur</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Laporan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Keuangan</a:t>
          </a:r>
          <a:endParaRPr lang="en-US" sz="2400" b="1" dirty="0">
            <a:latin typeface="Times New Roman" charset="0"/>
            <a:ea typeface="Times New Roman" charset="0"/>
            <a:cs typeface="Times New Roman" charset="0"/>
          </a:endParaRPr>
        </a:p>
      </dgm:t>
    </dgm:pt>
    <dgm:pt modelId="{BAF9F975-BAE6-8645-B98E-3086548477AD}" type="parTrans" cxnId="{4504D810-6AE8-864C-A903-B02E332EC326}">
      <dgm:prSet/>
      <dgm:spPr/>
      <dgm:t>
        <a:bodyPr/>
        <a:lstStyle/>
        <a:p>
          <a:endParaRPr lang="en-US">
            <a:latin typeface="Times New Roman" charset="0"/>
            <a:ea typeface="Times New Roman" charset="0"/>
            <a:cs typeface="Times New Roman" charset="0"/>
          </a:endParaRPr>
        </a:p>
      </dgm:t>
    </dgm:pt>
    <dgm:pt modelId="{4405F8CA-B1D2-DA44-9D5B-B3703F745A17}" type="sibTrans" cxnId="{4504D810-6AE8-864C-A903-B02E332EC326}">
      <dgm:prSet/>
      <dgm:spPr/>
      <dgm:t>
        <a:bodyPr/>
        <a:lstStyle/>
        <a:p>
          <a:endParaRPr lang="en-US">
            <a:latin typeface="Times New Roman" charset="0"/>
            <a:ea typeface="Times New Roman" charset="0"/>
            <a:cs typeface="Times New Roman" charset="0"/>
          </a:endParaRPr>
        </a:p>
      </dgm:t>
    </dgm:pt>
    <dgm:pt modelId="{63CB2963-23D1-934C-8311-0D763429B989}">
      <dgm:prSet custT="1"/>
      <dgm:spPr>
        <a:solidFill>
          <a:srgbClr val="C00000"/>
        </a:solidFill>
      </dgm:spPr>
      <dgm:t>
        <a:bodyPr/>
        <a:lstStyle/>
        <a:p>
          <a:r>
            <a:rPr lang="en-US" sz="2400" b="1" dirty="0" err="1" smtClean="0">
              <a:solidFill>
                <a:schemeClr val="bg1"/>
              </a:solidFill>
              <a:latin typeface="Times New Roman" charset="0"/>
              <a:ea typeface="Times New Roman" charset="0"/>
              <a:cs typeface="Times New Roman" charset="0"/>
            </a:rPr>
            <a:t>Pengukuran</a:t>
          </a:r>
          <a:r>
            <a:rPr lang="en-US" sz="2400" b="1" dirty="0" smtClean="0">
              <a:solidFill>
                <a:schemeClr val="bg1"/>
              </a:solidFill>
              <a:latin typeface="Times New Roman" charset="0"/>
              <a:ea typeface="Times New Roman" charset="0"/>
              <a:cs typeface="Times New Roman" charset="0"/>
            </a:rPr>
            <a:t> </a:t>
          </a:r>
          <a:r>
            <a:rPr lang="en-US" sz="2400" b="1" dirty="0" err="1" smtClean="0">
              <a:solidFill>
                <a:schemeClr val="bg1"/>
              </a:solidFill>
              <a:latin typeface="Times New Roman" charset="0"/>
              <a:ea typeface="Times New Roman" charset="0"/>
              <a:cs typeface="Times New Roman" charset="0"/>
            </a:rPr>
            <a:t>Unsur-Unsur</a:t>
          </a:r>
          <a:r>
            <a:rPr lang="en-US" sz="2400" b="1" dirty="0" smtClean="0">
              <a:solidFill>
                <a:schemeClr val="bg1"/>
              </a:solidFill>
              <a:latin typeface="Times New Roman" charset="0"/>
              <a:ea typeface="Times New Roman" charset="0"/>
              <a:cs typeface="Times New Roman" charset="0"/>
            </a:rPr>
            <a:t> </a:t>
          </a:r>
          <a:r>
            <a:rPr lang="en-US" sz="2400" b="1" dirty="0" err="1" smtClean="0">
              <a:solidFill>
                <a:schemeClr val="bg1"/>
              </a:solidFill>
              <a:latin typeface="Times New Roman" charset="0"/>
              <a:ea typeface="Times New Roman" charset="0"/>
              <a:cs typeface="Times New Roman" charset="0"/>
            </a:rPr>
            <a:t>Laporan</a:t>
          </a:r>
          <a:r>
            <a:rPr lang="en-US" sz="2400" b="1" dirty="0" smtClean="0">
              <a:solidFill>
                <a:schemeClr val="bg1"/>
              </a:solidFill>
              <a:latin typeface="Times New Roman" charset="0"/>
              <a:ea typeface="Times New Roman" charset="0"/>
              <a:cs typeface="Times New Roman" charset="0"/>
            </a:rPr>
            <a:t> </a:t>
          </a:r>
          <a:r>
            <a:rPr lang="en-US" sz="2400" b="1" dirty="0" err="1" smtClean="0">
              <a:solidFill>
                <a:schemeClr val="bg1"/>
              </a:solidFill>
              <a:latin typeface="Times New Roman" charset="0"/>
              <a:ea typeface="Times New Roman" charset="0"/>
              <a:cs typeface="Times New Roman" charset="0"/>
            </a:rPr>
            <a:t>Keuangan</a:t>
          </a:r>
          <a:endParaRPr lang="en-US" sz="2400" b="1" dirty="0">
            <a:solidFill>
              <a:schemeClr val="bg1"/>
            </a:solidFill>
            <a:latin typeface="Times New Roman" charset="0"/>
            <a:ea typeface="Times New Roman" charset="0"/>
            <a:cs typeface="Times New Roman" charset="0"/>
          </a:endParaRPr>
        </a:p>
      </dgm:t>
    </dgm:pt>
    <dgm:pt modelId="{448B208E-2ED2-BD44-B5DE-A02270B9268B}" type="parTrans" cxnId="{DBD12EDC-4687-2D49-8497-BF2636D60C15}">
      <dgm:prSet/>
      <dgm:spPr/>
      <dgm:t>
        <a:bodyPr/>
        <a:lstStyle/>
        <a:p>
          <a:endParaRPr lang="en-US">
            <a:latin typeface="Times New Roman" charset="0"/>
            <a:ea typeface="Times New Roman" charset="0"/>
            <a:cs typeface="Times New Roman" charset="0"/>
          </a:endParaRPr>
        </a:p>
      </dgm:t>
    </dgm:pt>
    <dgm:pt modelId="{D97BD674-CC4B-0C44-AFCD-920A29E799C3}" type="sibTrans" cxnId="{DBD12EDC-4687-2D49-8497-BF2636D60C15}">
      <dgm:prSet/>
      <dgm:spPr/>
      <dgm:t>
        <a:bodyPr/>
        <a:lstStyle/>
        <a:p>
          <a:endParaRPr lang="en-US">
            <a:latin typeface="Times New Roman" charset="0"/>
            <a:ea typeface="Times New Roman" charset="0"/>
            <a:cs typeface="Times New Roman" charset="0"/>
          </a:endParaRPr>
        </a:p>
      </dgm:t>
    </dgm:pt>
    <dgm:pt modelId="{E996AAF1-9B29-3D48-8E79-F60E3C954D13}">
      <dgm:prSet custT="1"/>
      <dgm:spPr>
        <a:solidFill>
          <a:srgbClr val="C00000"/>
        </a:solidFill>
      </dgm:spPr>
      <dgm:t>
        <a:bodyPr/>
        <a:lstStyle/>
        <a:p>
          <a:r>
            <a:rPr lang="en-US" sz="2400" b="1" dirty="0" err="1" smtClean="0">
              <a:solidFill>
                <a:schemeClr val="bg1"/>
              </a:solidFill>
              <a:latin typeface="Times New Roman" charset="0"/>
              <a:ea typeface="Times New Roman" charset="0"/>
              <a:cs typeface="Times New Roman" charset="0"/>
            </a:rPr>
            <a:t>Materialitas</a:t>
          </a:r>
          <a:endParaRPr lang="en-US" sz="2400" b="1" dirty="0">
            <a:solidFill>
              <a:schemeClr val="bg1"/>
            </a:solidFill>
            <a:latin typeface="Times New Roman" charset="0"/>
            <a:ea typeface="Times New Roman" charset="0"/>
            <a:cs typeface="Times New Roman" charset="0"/>
          </a:endParaRPr>
        </a:p>
      </dgm:t>
    </dgm:pt>
    <dgm:pt modelId="{A000F364-3ECF-AD43-9627-81BD6D0008DD}" type="parTrans" cxnId="{834904EE-8728-014F-8F65-402F6960ED73}">
      <dgm:prSet/>
      <dgm:spPr/>
      <dgm:t>
        <a:bodyPr/>
        <a:lstStyle/>
        <a:p>
          <a:endParaRPr lang="en-US">
            <a:latin typeface="Times New Roman" charset="0"/>
            <a:ea typeface="Times New Roman" charset="0"/>
            <a:cs typeface="Times New Roman" charset="0"/>
          </a:endParaRPr>
        </a:p>
      </dgm:t>
    </dgm:pt>
    <dgm:pt modelId="{1A8911B7-A4F7-AB41-B1AB-EBF1A6963057}" type="sibTrans" cxnId="{834904EE-8728-014F-8F65-402F6960ED73}">
      <dgm:prSet/>
      <dgm:spPr/>
      <dgm:t>
        <a:bodyPr/>
        <a:lstStyle/>
        <a:p>
          <a:endParaRPr lang="en-US">
            <a:latin typeface="Times New Roman" charset="0"/>
            <a:ea typeface="Times New Roman" charset="0"/>
            <a:cs typeface="Times New Roman" charset="0"/>
          </a:endParaRPr>
        </a:p>
      </dgm:t>
    </dgm:pt>
    <dgm:pt modelId="{1948D702-D94F-4749-82A9-BB733F8BF858}">
      <dgm:prSet custT="1"/>
      <dgm:spPr>
        <a:solidFill>
          <a:srgbClr val="C00000"/>
        </a:solidFill>
      </dgm:spPr>
      <dgm:t>
        <a:bodyPr/>
        <a:lstStyle/>
        <a:p>
          <a:r>
            <a:rPr lang="en-US" sz="2400" b="1" dirty="0" err="1" smtClean="0">
              <a:solidFill>
                <a:schemeClr val="bg1"/>
              </a:solidFill>
              <a:latin typeface="Times New Roman" charset="0"/>
              <a:ea typeface="Times New Roman" charset="0"/>
              <a:cs typeface="Times New Roman" charset="0"/>
            </a:rPr>
            <a:t>Asumsi</a:t>
          </a:r>
          <a:r>
            <a:rPr lang="en-US" sz="2400" b="1" baseline="0" dirty="0" smtClean="0">
              <a:solidFill>
                <a:schemeClr val="bg1"/>
              </a:solidFill>
              <a:latin typeface="Times New Roman" charset="0"/>
              <a:ea typeface="Times New Roman" charset="0"/>
              <a:cs typeface="Times New Roman" charset="0"/>
            </a:rPr>
            <a:t> </a:t>
          </a:r>
          <a:r>
            <a:rPr lang="en-US" sz="2400" b="1" baseline="0" dirty="0" err="1" smtClean="0">
              <a:solidFill>
                <a:schemeClr val="bg1"/>
              </a:solidFill>
              <a:latin typeface="Times New Roman" charset="0"/>
              <a:ea typeface="Times New Roman" charset="0"/>
              <a:cs typeface="Times New Roman" charset="0"/>
            </a:rPr>
            <a:t>Dasar</a:t>
          </a:r>
          <a:endParaRPr lang="en-US" sz="2400" b="1" dirty="0">
            <a:solidFill>
              <a:schemeClr val="bg1"/>
            </a:solidFill>
            <a:latin typeface="Times New Roman" charset="0"/>
            <a:ea typeface="Times New Roman" charset="0"/>
            <a:cs typeface="Times New Roman" charset="0"/>
          </a:endParaRPr>
        </a:p>
      </dgm:t>
    </dgm:pt>
    <dgm:pt modelId="{0E080D1E-8B2F-714E-8A95-63FB4E969415}" type="parTrans" cxnId="{0FFE20FF-994F-254A-B6A4-BD7B26C33A9F}">
      <dgm:prSet/>
      <dgm:spPr/>
      <dgm:t>
        <a:bodyPr/>
        <a:lstStyle/>
        <a:p>
          <a:endParaRPr lang="en-US">
            <a:latin typeface="Times New Roman" charset="0"/>
            <a:ea typeface="Times New Roman" charset="0"/>
            <a:cs typeface="Times New Roman" charset="0"/>
          </a:endParaRPr>
        </a:p>
      </dgm:t>
    </dgm:pt>
    <dgm:pt modelId="{EFB9864E-09B0-5348-9ECB-408784AE59DA}" type="sibTrans" cxnId="{0FFE20FF-994F-254A-B6A4-BD7B26C33A9F}">
      <dgm:prSet/>
      <dgm:spPr/>
      <dgm:t>
        <a:bodyPr/>
        <a:lstStyle/>
        <a:p>
          <a:endParaRPr lang="en-US">
            <a:latin typeface="Times New Roman" charset="0"/>
            <a:ea typeface="Times New Roman" charset="0"/>
            <a:cs typeface="Times New Roman" charset="0"/>
          </a:endParaRPr>
        </a:p>
      </dgm:t>
    </dgm:pt>
    <dgm:pt modelId="{459EF7CE-1188-8C41-A382-082C99DBAAD5}">
      <dgm:prSet custT="1"/>
      <dgm:spPr>
        <a:solidFill>
          <a:schemeClr val="accent1"/>
        </a:solidFill>
      </dgm:spPr>
      <dgm:t>
        <a:bodyPr/>
        <a:lstStyle/>
        <a:p>
          <a:r>
            <a:rPr lang="en-US" sz="2400" b="1" dirty="0" err="1" smtClean="0">
              <a:latin typeface="Times New Roman" charset="0"/>
              <a:ea typeface="Times New Roman" charset="0"/>
              <a:cs typeface="Times New Roman" charset="0"/>
            </a:rPr>
            <a:t>Saling</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Hapus</a:t>
          </a:r>
          <a:endParaRPr lang="en-US" sz="2400" b="1" dirty="0">
            <a:latin typeface="Times New Roman" charset="0"/>
            <a:ea typeface="Times New Roman" charset="0"/>
            <a:cs typeface="Times New Roman" charset="0"/>
          </a:endParaRPr>
        </a:p>
      </dgm:t>
    </dgm:pt>
    <dgm:pt modelId="{126A6315-627C-1A44-AECC-897B68E16A83}" type="parTrans" cxnId="{996786AC-4DEC-0E45-85AA-B3DF9711EE38}">
      <dgm:prSet/>
      <dgm:spPr/>
      <dgm:t>
        <a:bodyPr/>
        <a:lstStyle/>
        <a:p>
          <a:endParaRPr lang="en-US">
            <a:latin typeface="Times New Roman" charset="0"/>
            <a:ea typeface="Times New Roman" charset="0"/>
            <a:cs typeface="Times New Roman" charset="0"/>
          </a:endParaRPr>
        </a:p>
      </dgm:t>
    </dgm:pt>
    <dgm:pt modelId="{B511D711-32EF-8847-A477-516928D38C35}" type="sibTrans" cxnId="{996786AC-4DEC-0E45-85AA-B3DF9711EE38}">
      <dgm:prSet/>
      <dgm:spPr/>
      <dgm:t>
        <a:bodyPr/>
        <a:lstStyle/>
        <a:p>
          <a:endParaRPr lang="en-US">
            <a:latin typeface="Times New Roman" charset="0"/>
            <a:ea typeface="Times New Roman" charset="0"/>
            <a:cs typeface="Times New Roman" charset="0"/>
          </a:endParaRPr>
        </a:p>
      </dgm:t>
    </dgm:pt>
    <dgm:pt modelId="{38C8862F-80F4-3D43-B978-FA9A8C7F5F63}" type="pres">
      <dgm:prSet presAssocID="{0B14A5C9-2AB5-6E4F-B032-A381DFED96C3}" presName="Name0" presStyleCnt="0">
        <dgm:presLayoutVars>
          <dgm:chMax val="7"/>
          <dgm:chPref val="7"/>
          <dgm:dir/>
        </dgm:presLayoutVars>
      </dgm:prSet>
      <dgm:spPr/>
      <dgm:t>
        <a:bodyPr/>
        <a:lstStyle/>
        <a:p>
          <a:endParaRPr lang="en-US"/>
        </a:p>
      </dgm:t>
    </dgm:pt>
    <dgm:pt modelId="{3BF6D0FE-62A7-6146-8BE7-0DDB85008F4C}" type="pres">
      <dgm:prSet presAssocID="{0B14A5C9-2AB5-6E4F-B032-A381DFED96C3}" presName="Name1" presStyleCnt="0"/>
      <dgm:spPr/>
    </dgm:pt>
    <dgm:pt modelId="{B753B36B-3B01-DE45-A1D1-AD18789600C8}" type="pres">
      <dgm:prSet presAssocID="{0B14A5C9-2AB5-6E4F-B032-A381DFED96C3}" presName="cycle" presStyleCnt="0"/>
      <dgm:spPr/>
    </dgm:pt>
    <dgm:pt modelId="{7FB94FB3-23C2-D44F-9FD2-E80F0672FF84}" type="pres">
      <dgm:prSet presAssocID="{0B14A5C9-2AB5-6E4F-B032-A381DFED96C3}" presName="srcNode" presStyleLbl="node1" presStyleIdx="0" presStyleCnt="7"/>
      <dgm:spPr/>
    </dgm:pt>
    <dgm:pt modelId="{02C8AD26-8845-DD47-94AD-54AFE40AE28F}" type="pres">
      <dgm:prSet presAssocID="{0B14A5C9-2AB5-6E4F-B032-A381DFED96C3}" presName="conn" presStyleLbl="parChTrans1D2" presStyleIdx="0" presStyleCnt="1"/>
      <dgm:spPr/>
      <dgm:t>
        <a:bodyPr/>
        <a:lstStyle/>
        <a:p>
          <a:endParaRPr lang="en-US"/>
        </a:p>
      </dgm:t>
    </dgm:pt>
    <dgm:pt modelId="{4C75ED64-17AA-E142-AB62-9175C3C9B38B}" type="pres">
      <dgm:prSet presAssocID="{0B14A5C9-2AB5-6E4F-B032-A381DFED96C3}" presName="extraNode" presStyleLbl="node1" presStyleIdx="0" presStyleCnt="7"/>
      <dgm:spPr/>
    </dgm:pt>
    <dgm:pt modelId="{B4CB799A-A0C6-FA44-B96E-013ECCD8109E}" type="pres">
      <dgm:prSet presAssocID="{0B14A5C9-2AB5-6E4F-B032-A381DFED96C3}" presName="dstNode" presStyleLbl="node1" presStyleIdx="0" presStyleCnt="7"/>
      <dgm:spPr/>
    </dgm:pt>
    <dgm:pt modelId="{87D2EB35-CEC9-3C46-8F93-52242BD3C3D5}" type="pres">
      <dgm:prSet presAssocID="{85F60D75-2DC9-FF4D-B08D-E75C58CB6FD7}" presName="text_1" presStyleLbl="node1" presStyleIdx="0" presStyleCnt="7">
        <dgm:presLayoutVars>
          <dgm:bulletEnabled val="1"/>
        </dgm:presLayoutVars>
      </dgm:prSet>
      <dgm:spPr/>
      <dgm:t>
        <a:bodyPr/>
        <a:lstStyle/>
        <a:p>
          <a:endParaRPr lang="en-US"/>
        </a:p>
      </dgm:t>
    </dgm:pt>
    <dgm:pt modelId="{8E79449D-30B6-7E42-9E05-7CEC0230BB27}" type="pres">
      <dgm:prSet presAssocID="{85F60D75-2DC9-FF4D-B08D-E75C58CB6FD7}" presName="accent_1" presStyleCnt="0"/>
      <dgm:spPr/>
    </dgm:pt>
    <dgm:pt modelId="{0EAA5158-490F-4E41-98B3-5F9A045A30EC}" type="pres">
      <dgm:prSet presAssocID="{85F60D75-2DC9-FF4D-B08D-E75C58CB6FD7}" presName="accentRepeatNode" presStyleLbl="solidFgAcc1" presStyleIdx="0" presStyleCnt="7"/>
      <dgm:spPr/>
    </dgm:pt>
    <dgm:pt modelId="{D120D9C6-0D6D-C04E-A303-66F54CC6A52C}" type="pres">
      <dgm:prSet presAssocID="{54A372C8-DF3E-5A4F-8C4E-2EC79C1BAE8D}" presName="text_2" presStyleLbl="node1" presStyleIdx="1" presStyleCnt="7">
        <dgm:presLayoutVars>
          <dgm:bulletEnabled val="1"/>
        </dgm:presLayoutVars>
      </dgm:prSet>
      <dgm:spPr/>
      <dgm:t>
        <a:bodyPr/>
        <a:lstStyle/>
        <a:p>
          <a:endParaRPr lang="en-US"/>
        </a:p>
      </dgm:t>
    </dgm:pt>
    <dgm:pt modelId="{3561135F-A85D-E04E-AE49-CD14763BEFFE}" type="pres">
      <dgm:prSet presAssocID="{54A372C8-DF3E-5A4F-8C4E-2EC79C1BAE8D}" presName="accent_2" presStyleCnt="0"/>
      <dgm:spPr/>
    </dgm:pt>
    <dgm:pt modelId="{2718CD2D-06C0-B04C-80E2-8503334FF532}" type="pres">
      <dgm:prSet presAssocID="{54A372C8-DF3E-5A4F-8C4E-2EC79C1BAE8D}" presName="accentRepeatNode" presStyleLbl="solidFgAcc1" presStyleIdx="1" presStyleCnt="7"/>
      <dgm:spPr/>
    </dgm:pt>
    <dgm:pt modelId="{28FAD045-D4D4-7E49-9FA9-4831D645BAB5}" type="pres">
      <dgm:prSet presAssocID="{0AD07777-BF85-3B4B-8DC0-AD9C56DBAC1B}" presName="text_3" presStyleLbl="node1" presStyleIdx="2" presStyleCnt="7">
        <dgm:presLayoutVars>
          <dgm:bulletEnabled val="1"/>
        </dgm:presLayoutVars>
      </dgm:prSet>
      <dgm:spPr/>
      <dgm:t>
        <a:bodyPr/>
        <a:lstStyle/>
        <a:p>
          <a:endParaRPr lang="en-US"/>
        </a:p>
      </dgm:t>
    </dgm:pt>
    <dgm:pt modelId="{36C2AA7E-02AE-2242-B5F1-C92A87191846}" type="pres">
      <dgm:prSet presAssocID="{0AD07777-BF85-3B4B-8DC0-AD9C56DBAC1B}" presName="accent_3" presStyleCnt="0"/>
      <dgm:spPr/>
    </dgm:pt>
    <dgm:pt modelId="{0B7A46BA-559E-D34B-982E-FCCF172C5C24}" type="pres">
      <dgm:prSet presAssocID="{0AD07777-BF85-3B4B-8DC0-AD9C56DBAC1B}" presName="accentRepeatNode" presStyleLbl="solidFgAcc1" presStyleIdx="2" presStyleCnt="7"/>
      <dgm:spPr/>
    </dgm:pt>
    <dgm:pt modelId="{2958428E-773F-0346-8B5D-6E87735571D7}" type="pres">
      <dgm:prSet presAssocID="{63CB2963-23D1-934C-8311-0D763429B989}" presName="text_4" presStyleLbl="node1" presStyleIdx="3" presStyleCnt="7">
        <dgm:presLayoutVars>
          <dgm:bulletEnabled val="1"/>
        </dgm:presLayoutVars>
      </dgm:prSet>
      <dgm:spPr/>
      <dgm:t>
        <a:bodyPr/>
        <a:lstStyle/>
        <a:p>
          <a:endParaRPr lang="en-US"/>
        </a:p>
      </dgm:t>
    </dgm:pt>
    <dgm:pt modelId="{61671F6D-C2CD-6243-ACA3-30E5E24E7AAD}" type="pres">
      <dgm:prSet presAssocID="{63CB2963-23D1-934C-8311-0D763429B989}" presName="accent_4" presStyleCnt="0"/>
      <dgm:spPr/>
    </dgm:pt>
    <dgm:pt modelId="{354D3025-C2CB-3746-867A-152AEB76194C}" type="pres">
      <dgm:prSet presAssocID="{63CB2963-23D1-934C-8311-0D763429B989}" presName="accentRepeatNode" presStyleLbl="solidFgAcc1" presStyleIdx="3" presStyleCnt="7"/>
      <dgm:spPr/>
    </dgm:pt>
    <dgm:pt modelId="{F7A5DFBA-C3D4-0442-96C9-B4747139A7C9}" type="pres">
      <dgm:prSet presAssocID="{E996AAF1-9B29-3D48-8E79-F60E3C954D13}" presName="text_5" presStyleLbl="node1" presStyleIdx="4" presStyleCnt="7">
        <dgm:presLayoutVars>
          <dgm:bulletEnabled val="1"/>
        </dgm:presLayoutVars>
      </dgm:prSet>
      <dgm:spPr/>
      <dgm:t>
        <a:bodyPr/>
        <a:lstStyle/>
        <a:p>
          <a:endParaRPr lang="en-US"/>
        </a:p>
      </dgm:t>
    </dgm:pt>
    <dgm:pt modelId="{9BD7A931-A081-3A49-BECB-F776E31E6A75}" type="pres">
      <dgm:prSet presAssocID="{E996AAF1-9B29-3D48-8E79-F60E3C954D13}" presName="accent_5" presStyleCnt="0"/>
      <dgm:spPr/>
    </dgm:pt>
    <dgm:pt modelId="{9D4A3F69-C7C8-B14F-86F5-FF1D05F6F588}" type="pres">
      <dgm:prSet presAssocID="{E996AAF1-9B29-3D48-8E79-F60E3C954D13}" presName="accentRepeatNode" presStyleLbl="solidFgAcc1" presStyleIdx="4" presStyleCnt="7"/>
      <dgm:spPr/>
    </dgm:pt>
    <dgm:pt modelId="{0623457D-E7B3-5645-AA96-6A4751F71625}" type="pres">
      <dgm:prSet presAssocID="{1948D702-D94F-4749-82A9-BB733F8BF858}" presName="text_6" presStyleLbl="node1" presStyleIdx="5" presStyleCnt="7">
        <dgm:presLayoutVars>
          <dgm:bulletEnabled val="1"/>
        </dgm:presLayoutVars>
      </dgm:prSet>
      <dgm:spPr/>
      <dgm:t>
        <a:bodyPr/>
        <a:lstStyle/>
        <a:p>
          <a:endParaRPr lang="en-US"/>
        </a:p>
      </dgm:t>
    </dgm:pt>
    <dgm:pt modelId="{6B62994E-A723-B348-BFFA-3485A2166986}" type="pres">
      <dgm:prSet presAssocID="{1948D702-D94F-4749-82A9-BB733F8BF858}" presName="accent_6" presStyleCnt="0"/>
      <dgm:spPr/>
    </dgm:pt>
    <dgm:pt modelId="{5908F017-1563-0341-B390-0BF59ABCCE74}" type="pres">
      <dgm:prSet presAssocID="{1948D702-D94F-4749-82A9-BB733F8BF858}" presName="accentRepeatNode" presStyleLbl="solidFgAcc1" presStyleIdx="5" presStyleCnt="7"/>
      <dgm:spPr/>
    </dgm:pt>
    <dgm:pt modelId="{70FFB469-0826-9145-9440-A1123D11BC26}" type="pres">
      <dgm:prSet presAssocID="{459EF7CE-1188-8C41-A382-082C99DBAAD5}" presName="text_7" presStyleLbl="node1" presStyleIdx="6" presStyleCnt="7">
        <dgm:presLayoutVars>
          <dgm:bulletEnabled val="1"/>
        </dgm:presLayoutVars>
      </dgm:prSet>
      <dgm:spPr/>
      <dgm:t>
        <a:bodyPr/>
        <a:lstStyle/>
        <a:p>
          <a:endParaRPr lang="en-US"/>
        </a:p>
      </dgm:t>
    </dgm:pt>
    <dgm:pt modelId="{F2D562B6-9015-C744-86ED-BF2787DC1ED7}" type="pres">
      <dgm:prSet presAssocID="{459EF7CE-1188-8C41-A382-082C99DBAAD5}" presName="accent_7" presStyleCnt="0"/>
      <dgm:spPr/>
    </dgm:pt>
    <dgm:pt modelId="{A1FDE77B-FC18-A145-8A6D-4BCEA33C8614}" type="pres">
      <dgm:prSet presAssocID="{459EF7CE-1188-8C41-A382-082C99DBAAD5}" presName="accentRepeatNode" presStyleLbl="solidFgAcc1" presStyleIdx="6" presStyleCnt="7"/>
      <dgm:spPr/>
    </dgm:pt>
  </dgm:ptLst>
  <dgm:cxnLst>
    <dgm:cxn modelId="{4AA60531-F122-8C48-87CF-2B084505025D}" type="presOf" srcId="{1A5DE452-EBC8-7C47-B0CB-9F2B0E64A9D5}" destId="{02C8AD26-8845-DD47-94AD-54AFE40AE28F}" srcOrd="0" destOrd="0" presId="urn:microsoft.com/office/officeart/2008/layout/VerticalCurvedList"/>
    <dgm:cxn modelId="{6A8C349E-AE17-F445-8003-79A90E33603B}" type="presOf" srcId="{1948D702-D94F-4749-82A9-BB733F8BF858}" destId="{0623457D-E7B3-5645-AA96-6A4751F71625}" srcOrd="0" destOrd="0" presId="urn:microsoft.com/office/officeart/2008/layout/VerticalCurvedList"/>
    <dgm:cxn modelId="{9827CD14-177A-AD4F-B4BD-0DF6AF70A4FB}" type="presOf" srcId="{0B14A5C9-2AB5-6E4F-B032-A381DFED96C3}" destId="{38C8862F-80F4-3D43-B978-FA9A8C7F5F63}" srcOrd="0" destOrd="0" presId="urn:microsoft.com/office/officeart/2008/layout/VerticalCurvedList"/>
    <dgm:cxn modelId="{655F8CD1-91CE-4746-B453-39A974E69FBB}" srcId="{0B14A5C9-2AB5-6E4F-B032-A381DFED96C3}" destId="{54A372C8-DF3E-5A4F-8C4E-2EC79C1BAE8D}" srcOrd="1" destOrd="0" parTransId="{14C51217-12DA-784A-978C-F6D7247257EC}" sibTransId="{4CA14DF0-36E4-974D-A142-4BDE05B8D231}"/>
    <dgm:cxn modelId="{35035BC7-2A94-AC48-BD97-68747197F86E}" type="presOf" srcId="{85F60D75-2DC9-FF4D-B08D-E75C58CB6FD7}" destId="{87D2EB35-CEC9-3C46-8F93-52242BD3C3D5}" srcOrd="0" destOrd="0" presId="urn:microsoft.com/office/officeart/2008/layout/VerticalCurvedList"/>
    <dgm:cxn modelId="{43F034D5-7AB7-9D48-821D-160DC761D81D}" type="presOf" srcId="{54A372C8-DF3E-5A4F-8C4E-2EC79C1BAE8D}" destId="{D120D9C6-0D6D-C04E-A303-66F54CC6A52C}" srcOrd="0" destOrd="0" presId="urn:microsoft.com/office/officeart/2008/layout/VerticalCurvedList"/>
    <dgm:cxn modelId="{201E1D63-8E0D-354B-A79C-A609FC663656}" type="presOf" srcId="{0AD07777-BF85-3B4B-8DC0-AD9C56DBAC1B}" destId="{28FAD045-D4D4-7E49-9FA9-4831D645BAB5}" srcOrd="0" destOrd="0" presId="urn:microsoft.com/office/officeart/2008/layout/VerticalCurvedList"/>
    <dgm:cxn modelId="{0199BE56-8D12-7E48-9140-F6075473278C}" type="presOf" srcId="{E996AAF1-9B29-3D48-8E79-F60E3C954D13}" destId="{F7A5DFBA-C3D4-0442-96C9-B4747139A7C9}" srcOrd="0" destOrd="0" presId="urn:microsoft.com/office/officeart/2008/layout/VerticalCurvedList"/>
    <dgm:cxn modelId="{4504D810-6AE8-864C-A903-B02E332EC326}" srcId="{0B14A5C9-2AB5-6E4F-B032-A381DFED96C3}" destId="{0AD07777-BF85-3B4B-8DC0-AD9C56DBAC1B}" srcOrd="2" destOrd="0" parTransId="{BAF9F975-BAE6-8645-B98E-3086548477AD}" sibTransId="{4405F8CA-B1D2-DA44-9D5B-B3703F745A17}"/>
    <dgm:cxn modelId="{1E8868AE-D84D-0940-B3F8-496AF99C4229}" type="presOf" srcId="{459EF7CE-1188-8C41-A382-082C99DBAAD5}" destId="{70FFB469-0826-9145-9440-A1123D11BC26}" srcOrd="0" destOrd="0" presId="urn:microsoft.com/office/officeart/2008/layout/VerticalCurvedList"/>
    <dgm:cxn modelId="{DBD12EDC-4687-2D49-8497-BF2636D60C15}" srcId="{0B14A5C9-2AB5-6E4F-B032-A381DFED96C3}" destId="{63CB2963-23D1-934C-8311-0D763429B989}" srcOrd="3" destOrd="0" parTransId="{448B208E-2ED2-BD44-B5DE-A02270B9268B}" sibTransId="{D97BD674-CC4B-0C44-AFCD-920A29E799C3}"/>
    <dgm:cxn modelId="{50A96430-5121-0C43-8DF8-C56783DA2F4C}" srcId="{0B14A5C9-2AB5-6E4F-B032-A381DFED96C3}" destId="{85F60D75-2DC9-FF4D-B08D-E75C58CB6FD7}" srcOrd="0" destOrd="0" parTransId="{76526099-C0B1-0A46-83AA-6BBA4606F8D4}" sibTransId="{1A5DE452-EBC8-7C47-B0CB-9F2B0E64A9D5}"/>
    <dgm:cxn modelId="{A91FB960-349B-B54B-AE4F-D3A0A79C2039}" type="presOf" srcId="{63CB2963-23D1-934C-8311-0D763429B989}" destId="{2958428E-773F-0346-8B5D-6E87735571D7}" srcOrd="0" destOrd="0" presId="urn:microsoft.com/office/officeart/2008/layout/VerticalCurvedList"/>
    <dgm:cxn modelId="{834904EE-8728-014F-8F65-402F6960ED73}" srcId="{0B14A5C9-2AB5-6E4F-B032-A381DFED96C3}" destId="{E996AAF1-9B29-3D48-8E79-F60E3C954D13}" srcOrd="4" destOrd="0" parTransId="{A000F364-3ECF-AD43-9627-81BD6D0008DD}" sibTransId="{1A8911B7-A4F7-AB41-B1AB-EBF1A6963057}"/>
    <dgm:cxn modelId="{996786AC-4DEC-0E45-85AA-B3DF9711EE38}" srcId="{0B14A5C9-2AB5-6E4F-B032-A381DFED96C3}" destId="{459EF7CE-1188-8C41-A382-082C99DBAAD5}" srcOrd="6" destOrd="0" parTransId="{126A6315-627C-1A44-AECC-897B68E16A83}" sibTransId="{B511D711-32EF-8847-A477-516928D38C35}"/>
    <dgm:cxn modelId="{0FFE20FF-994F-254A-B6A4-BD7B26C33A9F}" srcId="{0B14A5C9-2AB5-6E4F-B032-A381DFED96C3}" destId="{1948D702-D94F-4749-82A9-BB733F8BF858}" srcOrd="5" destOrd="0" parTransId="{0E080D1E-8B2F-714E-8A95-63FB4E969415}" sibTransId="{EFB9864E-09B0-5348-9ECB-408784AE59DA}"/>
    <dgm:cxn modelId="{33678E92-B616-8848-B986-E2DA4A14E1E5}" type="presParOf" srcId="{38C8862F-80F4-3D43-B978-FA9A8C7F5F63}" destId="{3BF6D0FE-62A7-6146-8BE7-0DDB85008F4C}" srcOrd="0" destOrd="0" presId="urn:microsoft.com/office/officeart/2008/layout/VerticalCurvedList"/>
    <dgm:cxn modelId="{7A2E07CA-76C1-4E40-920D-6D549E36DD3A}" type="presParOf" srcId="{3BF6D0FE-62A7-6146-8BE7-0DDB85008F4C}" destId="{B753B36B-3B01-DE45-A1D1-AD18789600C8}" srcOrd="0" destOrd="0" presId="urn:microsoft.com/office/officeart/2008/layout/VerticalCurvedList"/>
    <dgm:cxn modelId="{3475E4BE-423E-F049-A9E5-501D33622B63}" type="presParOf" srcId="{B753B36B-3B01-DE45-A1D1-AD18789600C8}" destId="{7FB94FB3-23C2-D44F-9FD2-E80F0672FF84}" srcOrd="0" destOrd="0" presId="urn:microsoft.com/office/officeart/2008/layout/VerticalCurvedList"/>
    <dgm:cxn modelId="{8E647223-FA30-2C4B-A242-DBB0B356DF8F}" type="presParOf" srcId="{B753B36B-3B01-DE45-A1D1-AD18789600C8}" destId="{02C8AD26-8845-DD47-94AD-54AFE40AE28F}" srcOrd="1" destOrd="0" presId="urn:microsoft.com/office/officeart/2008/layout/VerticalCurvedList"/>
    <dgm:cxn modelId="{5BF4069A-FD3B-6B42-8977-602FBFFC7389}" type="presParOf" srcId="{B753B36B-3B01-DE45-A1D1-AD18789600C8}" destId="{4C75ED64-17AA-E142-AB62-9175C3C9B38B}" srcOrd="2" destOrd="0" presId="urn:microsoft.com/office/officeart/2008/layout/VerticalCurvedList"/>
    <dgm:cxn modelId="{22576653-3567-0D4D-A980-553C6FFA388F}" type="presParOf" srcId="{B753B36B-3B01-DE45-A1D1-AD18789600C8}" destId="{B4CB799A-A0C6-FA44-B96E-013ECCD8109E}" srcOrd="3" destOrd="0" presId="urn:microsoft.com/office/officeart/2008/layout/VerticalCurvedList"/>
    <dgm:cxn modelId="{796C8844-BDA0-014C-ACB8-A0315C8709ED}" type="presParOf" srcId="{3BF6D0FE-62A7-6146-8BE7-0DDB85008F4C}" destId="{87D2EB35-CEC9-3C46-8F93-52242BD3C3D5}" srcOrd="1" destOrd="0" presId="urn:microsoft.com/office/officeart/2008/layout/VerticalCurvedList"/>
    <dgm:cxn modelId="{CFECBEA0-2E26-0F47-9F57-3B7796FBBDA1}" type="presParOf" srcId="{3BF6D0FE-62A7-6146-8BE7-0DDB85008F4C}" destId="{8E79449D-30B6-7E42-9E05-7CEC0230BB27}" srcOrd="2" destOrd="0" presId="urn:microsoft.com/office/officeart/2008/layout/VerticalCurvedList"/>
    <dgm:cxn modelId="{999AC925-86B2-704B-BED0-4243A629FA03}" type="presParOf" srcId="{8E79449D-30B6-7E42-9E05-7CEC0230BB27}" destId="{0EAA5158-490F-4E41-98B3-5F9A045A30EC}" srcOrd="0" destOrd="0" presId="urn:microsoft.com/office/officeart/2008/layout/VerticalCurvedList"/>
    <dgm:cxn modelId="{CF4EFD40-88E9-9249-B364-6ADAD978E44B}" type="presParOf" srcId="{3BF6D0FE-62A7-6146-8BE7-0DDB85008F4C}" destId="{D120D9C6-0D6D-C04E-A303-66F54CC6A52C}" srcOrd="3" destOrd="0" presId="urn:microsoft.com/office/officeart/2008/layout/VerticalCurvedList"/>
    <dgm:cxn modelId="{BF6B0089-01D9-5E4E-A4F7-ED541E6D2198}" type="presParOf" srcId="{3BF6D0FE-62A7-6146-8BE7-0DDB85008F4C}" destId="{3561135F-A85D-E04E-AE49-CD14763BEFFE}" srcOrd="4" destOrd="0" presId="urn:microsoft.com/office/officeart/2008/layout/VerticalCurvedList"/>
    <dgm:cxn modelId="{BB8B13DE-8175-E54E-98D6-97803E4DE46D}" type="presParOf" srcId="{3561135F-A85D-E04E-AE49-CD14763BEFFE}" destId="{2718CD2D-06C0-B04C-80E2-8503334FF532}" srcOrd="0" destOrd="0" presId="urn:microsoft.com/office/officeart/2008/layout/VerticalCurvedList"/>
    <dgm:cxn modelId="{F93ABC8A-912A-3445-9668-A1A148C111B0}" type="presParOf" srcId="{3BF6D0FE-62A7-6146-8BE7-0DDB85008F4C}" destId="{28FAD045-D4D4-7E49-9FA9-4831D645BAB5}" srcOrd="5" destOrd="0" presId="urn:microsoft.com/office/officeart/2008/layout/VerticalCurvedList"/>
    <dgm:cxn modelId="{7CCFBF56-1F32-894F-9543-72B3B19C1B38}" type="presParOf" srcId="{3BF6D0FE-62A7-6146-8BE7-0DDB85008F4C}" destId="{36C2AA7E-02AE-2242-B5F1-C92A87191846}" srcOrd="6" destOrd="0" presId="urn:microsoft.com/office/officeart/2008/layout/VerticalCurvedList"/>
    <dgm:cxn modelId="{60D82F75-D1CE-044A-BADA-79DEAE5395FA}" type="presParOf" srcId="{36C2AA7E-02AE-2242-B5F1-C92A87191846}" destId="{0B7A46BA-559E-D34B-982E-FCCF172C5C24}" srcOrd="0" destOrd="0" presId="urn:microsoft.com/office/officeart/2008/layout/VerticalCurvedList"/>
    <dgm:cxn modelId="{98C12310-2DA3-C140-B2A6-110607E8BFE5}" type="presParOf" srcId="{3BF6D0FE-62A7-6146-8BE7-0DDB85008F4C}" destId="{2958428E-773F-0346-8B5D-6E87735571D7}" srcOrd="7" destOrd="0" presId="urn:microsoft.com/office/officeart/2008/layout/VerticalCurvedList"/>
    <dgm:cxn modelId="{99291543-2BEF-EB49-B30D-BAAEF1959C5C}" type="presParOf" srcId="{3BF6D0FE-62A7-6146-8BE7-0DDB85008F4C}" destId="{61671F6D-C2CD-6243-ACA3-30E5E24E7AAD}" srcOrd="8" destOrd="0" presId="urn:microsoft.com/office/officeart/2008/layout/VerticalCurvedList"/>
    <dgm:cxn modelId="{A76625AE-B64E-114D-86CE-0DAAA952E7D3}" type="presParOf" srcId="{61671F6D-C2CD-6243-ACA3-30E5E24E7AAD}" destId="{354D3025-C2CB-3746-867A-152AEB76194C}" srcOrd="0" destOrd="0" presId="urn:microsoft.com/office/officeart/2008/layout/VerticalCurvedList"/>
    <dgm:cxn modelId="{D6560390-F88B-E94F-BAEB-697FF7ECCC2F}" type="presParOf" srcId="{3BF6D0FE-62A7-6146-8BE7-0DDB85008F4C}" destId="{F7A5DFBA-C3D4-0442-96C9-B4747139A7C9}" srcOrd="9" destOrd="0" presId="urn:microsoft.com/office/officeart/2008/layout/VerticalCurvedList"/>
    <dgm:cxn modelId="{206FA1DC-6F8C-2C4E-ADE7-CA3EE4492BCE}" type="presParOf" srcId="{3BF6D0FE-62A7-6146-8BE7-0DDB85008F4C}" destId="{9BD7A931-A081-3A49-BECB-F776E31E6A75}" srcOrd="10" destOrd="0" presId="urn:microsoft.com/office/officeart/2008/layout/VerticalCurvedList"/>
    <dgm:cxn modelId="{75EC0000-765B-9242-9FB9-F318622E8DAD}" type="presParOf" srcId="{9BD7A931-A081-3A49-BECB-F776E31E6A75}" destId="{9D4A3F69-C7C8-B14F-86F5-FF1D05F6F588}" srcOrd="0" destOrd="0" presId="urn:microsoft.com/office/officeart/2008/layout/VerticalCurvedList"/>
    <dgm:cxn modelId="{6BF7DEDB-7EF7-FF44-B92E-BD810DB7F654}" type="presParOf" srcId="{3BF6D0FE-62A7-6146-8BE7-0DDB85008F4C}" destId="{0623457D-E7B3-5645-AA96-6A4751F71625}" srcOrd="11" destOrd="0" presId="urn:microsoft.com/office/officeart/2008/layout/VerticalCurvedList"/>
    <dgm:cxn modelId="{D9636B8A-FC72-B442-A542-551EECC0777A}" type="presParOf" srcId="{3BF6D0FE-62A7-6146-8BE7-0DDB85008F4C}" destId="{6B62994E-A723-B348-BFFA-3485A2166986}" srcOrd="12" destOrd="0" presId="urn:microsoft.com/office/officeart/2008/layout/VerticalCurvedList"/>
    <dgm:cxn modelId="{5D003B8B-D170-454D-BE09-3AB117D10103}" type="presParOf" srcId="{6B62994E-A723-B348-BFFA-3485A2166986}" destId="{5908F017-1563-0341-B390-0BF59ABCCE74}" srcOrd="0" destOrd="0" presId="urn:microsoft.com/office/officeart/2008/layout/VerticalCurvedList"/>
    <dgm:cxn modelId="{93B556B9-7EB0-144F-A7E3-52539CD37E24}" type="presParOf" srcId="{3BF6D0FE-62A7-6146-8BE7-0DDB85008F4C}" destId="{70FFB469-0826-9145-9440-A1123D11BC26}" srcOrd="13" destOrd="0" presId="urn:microsoft.com/office/officeart/2008/layout/VerticalCurvedList"/>
    <dgm:cxn modelId="{5834BE34-132C-B047-BB57-09CA62247D6E}" type="presParOf" srcId="{3BF6D0FE-62A7-6146-8BE7-0DDB85008F4C}" destId="{F2D562B6-9015-C744-86ED-BF2787DC1ED7}" srcOrd="14" destOrd="0" presId="urn:microsoft.com/office/officeart/2008/layout/VerticalCurvedList"/>
    <dgm:cxn modelId="{9A2C280C-3B4B-4540-A39E-E339998CD3F0}" type="presParOf" srcId="{F2D562B6-9015-C744-86ED-BF2787DC1ED7}" destId="{A1FDE77B-FC18-A145-8A6D-4BCEA33C861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10D881-96A2-9F42-A960-2F68C7A75FEE}" type="doc">
      <dgm:prSet loTypeId="urn:microsoft.com/office/officeart/2008/layout/PictureAccentList" loCatId="" qsTypeId="urn:microsoft.com/office/officeart/2005/8/quickstyle/simple4" qsCatId="simple" csTypeId="urn:microsoft.com/office/officeart/2005/8/colors/accent1_2" csCatId="accent1" phldr="1"/>
      <dgm:spPr/>
      <dgm:t>
        <a:bodyPr/>
        <a:lstStyle/>
        <a:p>
          <a:endParaRPr lang="en-US"/>
        </a:p>
      </dgm:t>
    </dgm:pt>
    <dgm:pt modelId="{CEC99F82-2C50-3945-89AE-66BFCB23D414}">
      <dgm:prSet phldrT="[Text]"/>
      <dgm:spPr>
        <a:solidFill>
          <a:srgbClr val="FF6600"/>
        </a:solidFill>
      </dgm:spPr>
      <dgm:t>
        <a:bodyPr/>
        <a:lstStyle/>
        <a:p>
          <a:r>
            <a:rPr lang="en-US" b="1" dirty="0" err="1" smtClean="0">
              <a:solidFill>
                <a:schemeClr val="bg1"/>
              </a:solidFill>
              <a:latin typeface="Times New Roman" charset="0"/>
              <a:ea typeface="Times New Roman" charset="0"/>
              <a:cs typeface="Times New Roman" charset="0"/>
            </a:rPr>
            <a:t>Biaya</a:t>
          </a:r>
          <a:r>
            <a:rPr lang="en-US" b="1" dirty="0" smtClean="0">
              <a:solidFill>
                <a:schemeClr val="bg1"/>
              </a:solidFill>
              <a:latin typeface="Times New Roman" charset="0"/>
              <a:ea typeface="Times New Roman" charset="0"/>
              <a:cs typeface="Times New Roman" charset="0"/>
            </a:rPr>
            <a:t> </a:t>
          </a:r>
          <a:r>
            <a:rPr lang="en-US" b="1" dirty="0" err="1" smtClean="0">
              <a:solidFill>
                <a:schemeClr val="bg1"/>
              </a:solidFill>
              <a:latin typeface="Times New Roman" charset="0"/>
              <a:ea typeface="Times New Roman" charset="0"/>
              <a:cs typeface="Times New Roman" charset="0"/>
            </a:rPr>
            <a:t>Historis</a:t>
          </a:r>
          <a:endParaRPr lang="en-US" b="1" dirty="0">
            <a:solidFill>
              <a:schemeClr val="bg1"/>
            </a:solidFill>
            <a:latin typeface="Times New Roman" charset="0"/>
            <a:ea typeface="Times New Roman" charset="0"/>
            <a:cs typeface="Times New Roman" charset="0"/>
          </a:endParaRPr>
        </a:p>
      </dgm:t>
    </dgm:pt>
    <dgm:pt modelId="{054062FD-C597-D342-9321-8ADE6E800B02}" type="parTrans" cxnId="{31C448F9-968E-144B-80E4-164512D69E11}">
      <dgm:prSet/>
      <dgm:spPr/>
      <dgm:t>
        <a:bodyPr/>
        <a:lstStyle/>
        <a:p>
          <a:endParaRPr lang="en-US">
            <a:latin typeface="Times New Roman" charset="0"/>
            <a:ea typeface="Times New Roman" charset="0"/>
            <a:cs typeface="Times New Roman" charset="0"/>
          </a:endParaRPr>
        </a:p>
      </dgm:t>
    </dgm:pt>
    <dgm:pt modelId="{9E69E0AF-ACC8-6549-8C71-212F830F8ACD}" type="sibTrans" cxnId="{31C448F9-968E-144B-80E4-164512D69E11}">
      <dgm:prSet/>
      <dgm:spPr/>
      <dgm:t>
        <a:bodyPr/>
        <a:lstStyle/>
        <a:p>
          <a:endParaRPr lang="en-US">
            <a:latin typeface="Times New Roman" charset="0"/>
            <a:ea typeface="Times New Roman" charset="0"/>
            <a:cs typeface="Times New Roman" charset="0"/>
          </a:endParaRPr>
        </a:p>
      </dgm:t>
    </dgm:pt>
    <dgm:pt modelId="{4B676ABA-3B90-F64D-BF04-4E43903E30C9}" type="pres">
      <dgm:prSet presAssocID="{AE10D881-96A2-9F42-A960-2F68C7A75FEE}" presName="layout" presStyleCnt="0">
        <dgm:presLayoutVars>
          <dgm:chMax/>
          <dgm:chPref/>
          <dgm:dir/>
          <dgm:animOne val="branch"/>
          <dgm:animLvl val="lvl"/>
          <dgm:resizeHandles/>
        </dgm:presLayoutVars>
      </dgm:prSet>
      <dgm:spPr/>
      <dgm:t>
        <a:bodyPr/>
        <a:lstStyle/>
        <a:p>
          <a:endParaRPr lang="en-US"/>
        </a:p>
      </dgm:t>
    </dgm:pt>
    <dgm:pt modelId="{E4E6410A-56FF-D543-8533-4FEB72CDCE96}" type="pres">
      <dgm:prSet presAssocID="{CEC99F82-2C50-3945-89AE-66BFCB23D414}" presName="root" presStyleCnt="0">
        <dgm:presLayoutVars>
          <dgm:chMax/>
          <dgm:chPref val="4"/>
        </dgm:presLayoutVars>
      </dgm:prSet>
      <dgm:spPr/>
    </dgm:pt>
    <dgm:pt modelId="{393C5C11-D223-2B47-95FD-36A411CBD35F}" type="pres">
      <dgm:prSet presAssocID="{CEC99F82-2C50-3945-89AE-66BFCB23D414}" presName="rootComposite" presStyleCnt="0">
        <dgm:presLayoutVars/>
      </dgm:prSet>
      <dgm:spPr/>
    </dgm:pt>
    <dgm:pt modelId="{C7AFAFB6-AE23-B647-90DA-30398225D553}" type="pres">
      <dgm:prSet presAssocID="{CEC99F82-2C50-3945-89AE-66BFCB23D414}" presName="rootText" presStyleLbl="node0" presStyleIdx="0" presStyleCnt="1" custLinFactNeighborY="-10000">
        <dgm:presLayoutVars>
          <dgm:chMax/>
          <dgm:chPref val="4"/>
        </dgm:presLayoutVars>
      </dgm:prSet>
      <dgm:spPr/>
      <dgm:t>
        <a:bodyPr/>
        <a:lstStyle/>
        <a:p>
          <a:endParaRPr lang="en-US"/>
        </a:p>
      </dgm:t>
    </dgm:pt>
    <dgm:pt modelId="{E6541750-B9BB-2747-BBC0-B685E89C9808}" type="pres">
      <dgm:prSet presAssocID="{CEC99F82-2C50-3945-89AE-66BFCB23D414}" presName="childShape" presStyleCnt="0">
        <dgm:presLayoutVars>
          <dgm:chMax val="0"/>
          <dgm:chPref val="0"/>
        </dgm:presLayoutVars>
      </dgm:prSet>
      <dgm:spPr/>
    </dgm:pt>
  </dgm:ptLst>
  <dgm:cxnLst>
    <dgm:cxn modelId="{92C885AB-7D77-7C48-9A5E-80F99B9D1395}" type="presOf" srcId="{CEC99F82-2C50-3945-89AE-66BFCB23D414}" destId="{C7AFAFB6-AE23-B647-90DA-30398225D553}" srcOrd="0" destOrd="0" presId="urn:microsoft.com/office/officeart/2008/layout/PictureAccentList"/>
    <dgm:cxn modelId="{712CED9E-9957-FE4C-8AA7-C3F3A4CB6353}" type="presOf" srcId="{AE10D881-96A2-9F42-A960-2F68C7A75FEE}" destId="{4B676ABA-3B90-F64D-BF04-4E43903E30C9}" srcOrd="0" destOrd="0" presId="urn:microsoft.com/office/officeart/2008/layout/PictureAccentList"/>
    <dgm:cxn modelId="{31C448F9-968E-144B-80E4-164512D69E11}" srcId="{AE10D881-96A2-9F42-A960-2F68C7A75FEE}" destId="{CEC99F82-2C50-3945-89AE-66BFCB23D414}" srcOrd="0" destOrd="0" parTransId="{054062FD-C597-D342-9321-8ADE6E800B02}" sibTransId="{9E69E0AF-ACC8-6549-8C71-212F830F8ACD}"/>
    <dgm:cxn modelId="{1FF2B743-D913-494C-979D-586E8492C3E7}" type="presParOf" srcId="{4B676ABA-3B90-F64D-BF04-4E43903E30C9}" destId="{E4E6410A-56FF-D543-8533-4FEB72CDCE96}" srcOrd="0" destOrd="0" presId="urn:microsoft.com/office/officeart/2008/layout/PictureAccentList"/>
    <dgm:cxn modelId="{257A0FBA-F3D6-7746-9801-5D35CA81A6FC}" type="presParOf" srcId="{E4E6410A-56FF-D543-8533-4FEB72CDCE96}" destId="{393C5C11-D223-2B47-95FD-36A411CBD35F}" srcOrd="0" destOrd="0" presId="urn:microsoft.com/office/officeart/2008/layout/PictureAccentList"/>
    <dgm:cxn modelId="{4F60AA52-04D6-F94E-BCC9-6AB552EA2351}" type="presParOf" srcId="{393C5C11-D223-2B47-95FD-36A411CBD35F}" destId="{C7AFAFB6-AE23-B647-90DA-30398225D553}" srcOrd="0" destOrd="0" presId="urn:microsoft.com/office/officeart/2008/layout/PictureAccentList"/>
    <dgm:cxn modelId="{C22BBDA6-5C96-034D-9714-5C146F507534}" type="presParOf" srcId="{E4E6410A-56FF-D543-8533-4FEB72CDCE96}" destId="{E6541750-B9BB-2747-BBC0-B685E89C980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3D3083-39B5-3F49-8E81-109E5A55EC69}" type="doc">
      <dgm:prSet loTypeId="urn:microsoft.com/office/officeart/2005/8/layout/radial5" loCatId="" qsTypeId="urn:microsoft.com/office/officeart/2005/8/quickstyle/simple4" qsCatId="simple" csTypeId="urn:microsoft.com/office/officeart/2005/8/colors/colorful2" csCatId="colorful" phldr="1"/>
      <dgm:spPr/>
      <dgm:t>
        <a:bodyPr/>
        <a:lstStyle/>
        <a:p>
          <a:endParaRPr lang="en-US"/>
        </a:p>
      </dgm:t>
    </dgm:pt>
    <dgm:pt modelId="{99B0135A-7837-6A41-88D5-84E93B614CE4}">
      <dgm:prSet phldrT="[Text]" custT="1"/>
      <dgm:spPr/>
      <dgm:t>
        <a:bodyPr lIns="0" rIns="0"/>
        <a:lstStyle/>
        <a:p>
          <a:r>
            <a:rPr lang="en-US" sz="2600" b="1" u="none" dirty="0" err="1" smtClean="0">
              <a:latin typeface="Times New Roman" charset="0"/>
              <a:ea typeface="Times New Roman" charset="0"/>
              <a:cs typeface="Times New Roman" charset="0"/>
            </a:rPr>
            <a:t>Materialitas</a:t>
          </a:r>
          <a:endParaRPr lang="en-US" sz="2600" b="1" u="none" dirty="0">
            <a:latin typeface="Times New Roman" charset="0"/>
            <a:ea typeface="Times New Roman" charset="0"/>
            <a:cs typeface="Times New Roman" charset="0"/>
          </a:endParaRPr>
        </a:p>
      </dgm:t>
    </dgm:pt>
    <dgm:pt modelId="{2325E287-5798-624F-8B5F-05185AE46658}" type="parTrans" cxnId="{4CEB92FD-FE2C-1147-89D7-10B908B1F225}">
      <dgm:prSet/>
      <dgm:spPr/>
      <dgm:t>
        <a:bodyPr/>
        <a:lstStyle/>
        <a:p>
          <a:endParaRPr lang="en-US">
            <a:latin typeface="Times New Roman" charset="0"/>
            <a:ea typeface="Times New Roman" charset="0"/>
            <a:cs typeface="Times New Roman" charset="0"/>
          </a:endParaRPr>
        </a:p>
      </dgm:t>
    </dgm:pt>
    <dgm:pt modelId="{E47283E6-12CA-C149-8BCF-AE8C628BD5E6}" type="sibTrans" cxnId="{4CEB92FD-FE2C-1147-89D7-10B908B1F225}">
      <dgm:prSet/>
      <dgm:spPr/>
      <dgm:t>
        <a:bodyPr/>
        <a:lstStyle/>
        <a:p>
          <a:endParaRPr lang="en-US">
            <a:latin typeface="Times New Roman" charset="0"/>
            <a:ea typeface="Times New Roman" charset="0"/>
            <a:cs typeface="Times New Roman" charset="0"/>
          </a:endParaRPr>
        </a:p>
      </dgm:t>
    </dgm:pt>
    <dgm:pt modelId="{320C84CF-3D07-8642-A3A3-3B91C3FCD54C}">
      <dgm:prSet phldrT="[Text]" custT="1"/>
      <dgm:spPr>
        <a:solidFill>
          <a:srgbClr val="FF9933"/>
        </a:solidFill>
      </dgm:spPr>
      <dgm:t>
        <a:bodyPr lIns="0" rIns="0"/>
        <a:lstStyle/>
        <a:p>
          <a:r>
            <a:rPr lang="en-US" sz="2200" b="1" dirty="0" err="1" smtClean="0">
              <a:solidFill>
                <a:schemeClr val="tx1"/>
              </a:solidFill>
              <a:latin typeface="Times New Roman" charset="0"/>
              <a:ea typeface="Times New Roman" charset="0"/>
              <a:cs typeface="Times New Roman" charset="0"/>
            </a:rPr>
            <a:t>Kesalahan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mencatat</a:t>
          </a:r>
          <a:r>
            <a:rPr lang="en-US" sz="2200" b="1" dirty="0" smtClean="0">
              <a:solidFill>
                <a:schemeClr val="tx1"/>
              </a:solidFill>
              <a:latin typeface="Times New Roman" charset="0"/>
              <a:ea typeface="Times New Roman" charset="0"/>
              <a:cs typeface="Times New Roman" charset="0"/>
            </a:rPr>
            <a:t>/</a:t>
          </a:r>
          <a:r>
            <a:rPr lang="en-US" sz="2200" b="1" dirty="0" err="1" smtClean="0">
              <a:solidFill>
                <a:schemeClr val="tx1"/>
              </a:solidFill>
              <a:latin typeface="Times New Roman" charset="0"/>
              <a:ea typeface="Times New Roman" charset="0"/>
              <a:cs typeface="Times New Roman" charset="0"/>
            </a:rPr>
            <a:t>kelalaian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pencantuman</a:t>
          </a:r>
          <a:r>
            <a:rPr lang="en-US" sz="2200" dirty="0" smtClean="0">
              <a:solidFill>
                <a:schemeClr val="tx1"/>
              </a:solidFill>
              <a:latin typeface="Times New Roman" charset="0"/>
              <a:ea typeface="Times New Roman" charset="0"/>
              <a:cs typeface="Times New Roman" charset="0"/>
            </a:rPr>
            <a:t>, </a:t>
          </a:r>
          <a:r>
            <a:rPr lang="en-US" sz="2200" err="1" smtClean="0">
              <a:solidFill>
                <a:schemeClr val="tx1"/>
              </a:solidFill>
              <a:latin typeface="Times New Roman" charset="0"/>
              <a:ea typeface="Times New Roman" charset="0"/>
              <a:cs typeface="Times New Roman" charset="0"/>
            </a:rPr>
            <a:t>secara</a:t>
          </a:r>
          <a:r>
            <a:rPr lang="en-US" sz="2200" smtClean="0">
              <a:solidFill>
                <a:schemeClr val="tx1"/>
              </a:solidFill>
              <a:latin typeface="Times New Roman" charset="0"/>
              <a:ea typeface="Times New Roman" charset="0"/>
              <a:cs typeface="Times New Roman" charset="0"/>
            </a:rPr>
            <a:t> </a:t>
          </a:r>
          <a:r>
            <a:rPr lang="id-ID" sz="2200" b="1" smtClean="0">
              <a:solidFill>
                <a:schemeClr val="tx1"/>
              </a:solidFill>
              <a:latin typeface="Times New Roman" charset="0"/>
              <a:ea typeface="Times New Roman" charset="0"/>
              <a:cs typeface="Times New Roman" charset="0"/>
            </a:rPr>
            <a:t>sendiri</a:t>
          </a:r>
          <a:r>
            <a:rPr lang="en-US" sz="2200" smtClean="0">
              <a:solidFill>
                <a:schemeClr val="tx1"/>
              </a:solidFill>
              <a:latin typeface="Times New Roman" charset="0"/>
              <a:ea typeface="Times New Roman" charset="0"/>
              <a:cs typeface="Times New Roman" charset="0"/>
            </a:rPr>
            <a:t> </a:t>
          </a:r>
          <a:r>
            <a:rPr lang="en-US" sz="2200" err="1" smtClean="0">
              <a:solidFill>
                <a:schemeClr val="tx1"/>
              </a:solidFill>
              <a:latin typeface="Times New Roman" charset="0"/>
              <a:ea typeface="Times New Roman" charset="0"/>
              <a:cs typeface="Times New Roman" charset="0"/>
            </a:rPr>
            <a:t>atau</a:t>
          </a:r>
          <a:r>
            <a:rPr lang="en-US" sz="2200" smtClean="0">
              <a:solidFill>
                <a:schemeClr val="tx1"/>
              </a:solidFill>
              <a:latin typeface="Times New Roman" charset="0"/>
              <a:ea typeface="Times New Roman" charset="0"/>
              <a:cs typeface="Times New Roman" charset="0"/>
            </a:rPr>
            <a:t> </a:t>
          </a:r>
          <a:r>
            <a:rPr lang="id-ID" sz="2200" b="1" smtClean="0">
              <a:solidFill>
                <a:schemeClr val="tx1"/>
              </a:solidFill>
              <a:latin typeface="Times New Roman" charset="0"/>
              <a:ea typeface="Times New Roman" charset="0"/>
              <a:cs typeface="Times New Roman" charset="0"/>
            </a:rPr>
            <a:t>bersama</a:t>
          </a:r>
          <a:endParaRPr lang="en-US" sz="2200" b="1" dirty="0">
            <a:solidFill>
              <a:schemeClr val="tx1"/>
            </a:solidFill>
            <a:latin typeface="Times New Roman" charset="0"/>
            <a:ea typeface="Times New Roman" charset="0"/>
            <a:cs typeface="Times New Roman" charset="0"/>
          </a:endParaRPr>
        </a:p>
      </dgm:t>
    </dgm:pt>
    <dgm:pt modelId="{9F3ECA59-BC55-494A-98D6-94EAC4A0C3CA}" type="parTrans" cxnId="{E923FA49-C35A-D24F-B7DE-3BD65D18DDE7}">
      <dgm:prSet/>
      <dgm:spPr/>
      <dgm:t>
        <a:bodyPr/>
        <a:lstStyle/>
        <a:p>
          <a:endParaRPr lang="en-US">
            <a:latin typeface="Times New Roman" charset="0"/>
            <a:ea typeface="Times New Roman" charset="0"/>
            <a:cs typeface="Times New Roman" charset="0"/>
          </a:endParaRPr>
        </a:p>
      </dgm:t>
    </dgm:pt>
    <dgm:pt modelId="{946A3D2F-8F24-2344-8874-7656B2DAA0BF}" type="sibTrans" cxnId="{E923FA49-C35A-D24F-B7DE-3BD65D18DDE7}">
      <dgm:prSet/>
      <dgm:spPr/>
      <dgm:t>
        <a:bodyPr/>
        <a:lstStyle/>
        <a:p>
          <a:endParaRPr lang="en-US">
            <a:latin typeface="Times New Roman" charset="0"/>
            <a:ea typeface="Times New Roman" charset="0"/>
            <a:cs typeface="Times New Roman" charset="0"/>
          </a:endParaRPr>
        </a:p>
      </dgm:t>
    </dgm:pt>
    <dgm:pt modelId="{5DF9492F-7254-8844-A832-384FD9780109}">
      <dgm:prSet phldrT="[Text]" custT="1"/>
      <dgm:spPr>
        <a:solidFill>
          <a:srgbClr val="FFFF66"/>
        </a:solidFill>
      </dgm:spPr>
      <dgm:t>
        <a:bodyPr lIns="0" rIns="0"/>
        <a:lstStyle/>
        <a:p>
          <a:r>
            <a:rPr lang="en-US" sz="2200" b="1" dirty="0" err="1" smtClean="0">
              <a:solidFill>
                <a:schemeClr val="tx1"/>
              </a:solidFill>
              <a:latin typeface="Times New Roman" charset="0"/>
              <a:ea typeface="Times New Roman" charset="0"/>
              <a:cs typeface="Times New Roman" charset="0"/>
            </a:rPr>
            <a:t>Mempengaruhi</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keputusan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ekonomi</a:t>
          </a:r>
          <a:r>
            <a:rPr lang="en-US" sz="2200" dirty="0" err="1" smtClean="0">
              <a:solidFill>
                <a:schemeClr val="tx1"/>
              </a:solidFill>
              <a:latin typeface="Times New Roman" charset="0"/>
              <a:ea typeface="Times New Roman" charset="0"/>
              <a:cs typeface="Times New Roman" charset="0"/>
            </a:rPr>
            <a:t>k</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pengguna</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laporan</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keuangan</a:t>
          </a:r>
          <a:endParaRPr lang="en-US" sz="2200" dirty="0">
            <a:solidFill>
              <a:schemeClr val="tx1"/>
            </a:solidFill>
            <a:latin typeface="Times New Roman" charset="0"/>
            <a:ea typeface="Times New Roman" charset="0"/>
            <a:cs typeface="Times New Roman" charset="0"/>
          </a:endParaRPr>
        </a:p>
      </dgm:t>
    </dgm:pt>
    <dgm:pt modelId="{98864CDF-D8EB-9745-8F23-7219821164D9}" type="parTrans" cxnId="{15724D79-5C21-F440-BE3D-BE0E4850152D}">
      <dgm:prSet/>
      <dgm:spPr/>
      <dgm:t>
        <a:bodyPr/>
        <a:lstStyle/>
        <a:p>
          <a:endParaRPr lang="en-US">
            <a:latin typeface="Times New Roman" charset="0"/>
            <a:ea typeface="Times New Roman" charset="0"/>
            <a:cs typeface="Times New Roman" charset="0"/>
          </a:endParaRPr>
        </a:p>
      </dgm:t>
    </dgm:pt>
    <dgm:pt modelId="{64598FB5-142F-FD4D-A1E3-09BCC2EA1DB6}" type="sibTrans" cxnId="{15724D79-5C21-F440-BE3D-BE0E4850152D}">
      <dgm:prSet/>
      <dgm:spPr/>
      <dgm:t>
        <a:bodyPr/>
        <a:lstStyle/>
        <a:p>
          <a:endParaRPr lang="en-US">
            <a:latin typeface="Times New Roman" charset="0"/>
            <a:ea typeface="Times New Roman" charset="0"/>
            <a:cs typeface="Times New Roman" charset="0"/>
          </a:endParaRPr>
        </a:p>
      </dgm:t>
    </dgm:pt>
    <dgm:pt modelId="{1E817BF7-08BB-5648-950D-80AA077B3105}">
      <dgm:prSet phldrT="[Text]" custT="1"/>
      <dgm:spPr>
        <a:solidFill>
          <a:schemeClr val="tx2">
            <a:lumMod val="20000"/>
            <a:lumOff val="80000"/>
          </a:schemeClr>
        </a:solidFill>
      </dgm:spPr>
      <dgm:t>
        <a:bodyPr lIns="0" rIns="0"/>
        <a:lstStyle/>
        <a:p>
          <a:r>
            <a:rPr lang="en-US" sz="2200" dirty="0" err="1" smtClean="0">
              <a:solidFill>
                <a:schemeClr val="tx1"/>
              </a:solidFill>
              <a:latin typeface="Times New Roman" charset="0"/>
              <a:ea typeface="Times New Roman" charset="0"/>
              <a:cs typeface="Times New Roman" charset="0"/>
            </a:rPr>
            <a:t>Bergantung</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pada</a:t>
          </a:r>
          <a:r>
            <a:rPr lang="en-US" sz="2200"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ukuran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dan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sifat</a:t>
          </a:r>
          <a:r>
            <a:rPr lang="en-US" sz="2200" b="1"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dari</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kesalahan</a:t>
          </a:r>
          <a:r>
            <a:rPr lang="en-US" sz="2200" dirty="0" smtClean="0">
              <a:solidFill>
                <a:schemeClr val="tx1"/>
              </a:solidFill>
              <a:latin typeface="Times New Roman" charset="0"/>
              <a:ea typeface="Times New Roman" charset="0"/>
              <a:cs typeface="Times New Roman" charset="0"/>
            </a:rPr>
            <a:t>/</a:t>
          </a:r>
          <a:r>
            <a:rPr lang="en-US" sz="2200" dirty="0" err="1" smtClean="0">
              <a:solidFill>
                <a:schemeClr val="tx1"/>
              </a:solidFill>
              <a:latin typeface="Times New Roman" charset="0"/>
              <a:ea typeface="Times New Roman" charset="0"/>
              <a:cs typeface="Times New Roman" charset="0"/>
            </a:rPr>
            <a:t>kelalaian</a:t>
          </a:r>
          <a:endParaRPr lang="en-US" sz="2200" dirty="0">
            <a:solidFill>
              <a:schemeClr val="tx1"/>
            </a:solidFill>
            <a:latin typeface="Times New Roman" charset="0"/>
            <a:ea typeface="Times New Roman" charset="0"/>
            <a:cs typeface="Times New Roman" charset="0"/>
          </a:endParaRPr>
        </a:p>
      </dgm:t>
    </dgm:pt>
    <dgm:pt modelId="{6317494A-368F-4A44-BE55-6282FE16B125}" type="parTrans" cxnId="{BC9AE444-444D-2C46-A878-6C8869D77C87}">
      <dgm:prSet/>
      <dgm:spPr/>
      <dgm:t>
        <a:bodyPr/>
        <a:lstStyle/>
        <a:p>
          <a:endParaRPr lang="en-US">
            <a:latin typeface="Times New Roman" charset="0"/>
            <a:ea typeface="Times New Roman" charset="0"/>
            <a:cs typeface="Times New Roman" charset="0"/>
          </a:endParaRPr>
        </a:p>
      </dgm:t>
    </dgm:pt>
    <dgm:pt modelId="{5DE6D42C-653F-8743-BA5D-C5EBD063A557}" type="sibTrans" cxnId="{BC9AE444-444D-2C46-A878-6C8869D77C87}">
      <dgm:prSet/>
      <dgm:spPr/>
      <dgm:t>
        <a:bodyPr/>
        <a:lstStyle/>
        <a:p>
          <a:endParaRPr lang="en-US">
            <a:latin typeface="Times New Roman" charset="0"/>
            <a:ea typeface="Times New Roman" charset="0"/>
            <a:cs typeface="Times New Roman" charset="0"/>
          </a:endParaRPr>
        </a:p>
      </dgm:t>
    </dgm:pt>
    <dgm:pt modelId="{7FD9BB83-B506-1645-95C1-EB505E03CB3E}">
      <dgm:prSet phldrT="[Text]" custT="1"/>
      <dgm:spPr>
        <a:solidFill>
          <a:srgbClr val="92D050"/>
        </a:solidFill>
      </dgm:spPr>
      <dgm:t>
        <a:bodyPr/>
        <a:lstStyle/>
        <a:p>
          <a:r>
            <a:rPr lang="en-US" sz="2200" b="1" dirty="0" err="1" smtClean="0">
              <a:solidFill>
                <a:schemeClr val="tx1"/>
              </a:solidFill>
              <a:latin typeface="Times New Roman" charset="0"/>
              <a:ea typeface="Times New Roman" charset="0"/>
              <a:cs typeface="Times New Roman" charset="0"/>
            </a:rPr>
            <a:t>Ukuran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dan</a:t>
          </a:r>
          <a:r>
            <a:rPr lang="en-US" sz="2200" b="1" dirty="0" smtClean="0">
              <a:solidFill>
                <a:schemeClr val="tx1"/>
              </a:solidFill>
              <a:latin typeface="Times New Roman" charset="0"/>
              <a:ea typeface="Times New Roman" charset="0"/>
              <a:cs typeface="Times New Roman" charset="0"/>
            </a:rPr>
            <a:t>/</a:t>
          </a:r>
          <a:r>
            <a:rPr lang="en-US" sz="2200" b="1" dirty="0" err="1" smtClean="0">
              <a:solidFill>
                <a:schemeClr val="tx1"/>
              </a:solidFill>
              <a:latin typeface="Times New Roman" charset="0"/>
              <a:ea typeface="Times New Roman" charset="0"/>
              <a:cs typeface="Times New Roman" charset="0"/>
            </a:rPr>
            <a:t>atau</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sifat</a:t>
          </a:r>
          <a:r>
            <a:rPr lang="en-US" sz="2200" b="1"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dari</a:t>
          </a:r>
          <a:r>
            <a:rPr lang="en-US" sz="2200" dirty="0" smtClean="0">
              <a:solidFill>
                <a:schemeClr val="tx1"/>
              </a:solidFill>
              <a:latin typeface="Times New Roman" charset="0"/>
              <a:ea typeface="Times New Roman" charset="0"/>
              <a:cs typeface="Times New Roman" charset="0"/>
            </a:rPr>
            <a:t> pos </a:t>
          </a:r>
          <a:r>
            <a:rPr lang="en-US" sz="2200" dirty="0" err="1" smtClean="0">
              <a:solidFill>
                <a:schemeClr val="tx1"/>
              </a:solidFill>
              <a:latin typeface="Times New Roman" charset="0"/>
              <a:ea typeface="Times New Roman" charset="0"/>
              <a:cs typeface="Times New Roman" charset="0"/>
            </a:rPr>
            <a:t>laporan</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keuangan</a:t>
          </a:r>
          <a:endParaRPr lang="en-US" sz="2200" dirty="0">
            <a:solidFill>
              <a:schemeClr val="tx1"/>
            </a:solidFill>
            <a:latin typeface="Times New Roman" charset="0"/>
            <a:ea typeface="Times New Roman" charset="0"/>
            <a:cs typeface="Times New Roman" charset="0"/>
          </a:endParaRPr>
        </a:p>
      </dgm:t>
    </dgm:pt>
    <dgm:pt modelId="{338A0335-69AE-5342-AAC8-71BB093822E6}" type="parTrans" cxnId="{915238E4-DA9B-AA49-A9CC-BB25B8FF9B68}">
      <dgm:prSet/>
      <dgm:spPr/>
      <dgm:t>
        <a:bodyPr/>
        <a:lstStyle/>
        <a:p>
          <a:endParaRPr lang="en-US">
            <a:latin typeface="Times New Roman" charset="0"/>
            <a:ea typeface="Times New Roman" charset="0"/>
            <a:cs typeface="Times New Roman" charset="0"/>
          </a:endParaRPr>
        </a:p>
      </dgm:t>
    </dgm:pt>
    <dgm:pt modelId="{79621247-4987-6A47-9555-1BE04EED13AE}" type="sibTrans" cxnId="{915238E4-DA9B-AA49-A9CC-BB25B8FF9B68}">
      <dgm:prSet/>
      <dgm:spPr/>
      <dgm:t>
        <a:bodyPr/>
        <a:lstStyle/>
        <a:p>
          <a:endParaRPr lang="en-US">
            <a:latin typeface="Times New Roman" charset="0"/>
            <a:ea typeface="Times New Roman" charset="0"/>
            <a:cs typeface="Times New Roman" charset="0"/>
          </a:endParaRPr>
        </a:p>
      </dgm:t>
    </dgm:pt>
    <dgm:pt modelId="{7A6C62B9-F0E8-B44D-A243-15AAB81F889D}" type="pres">
      <dgm:prSet presAssocID="{543D3083-39B5-3F49-8E81-109E5A55EC69}" presName="Name0" presStyleCnt="0">
        <dgm:presLayoutVars>
          <dgm:chMax val="1"/>
          <dgm:dir/>
          <dgm:animLvl val="ctr"/>
          <dgm:resizeHandles val="exact"/>
        </dgm:presLayoutVars>
      </dgm:prSet>
      <dgm:spPr/>
      <dgm:t>
        <a:bodyPr/>
        <a:lstStyle/>
        <a:p>
          <a:endParaRPr lang="en-US"/>
        </a:p>
      </dgm:t>
    </dgm:pt>
    <dgm:pt modelId="{5CD01334-576B-2245-9690-0F3E6F721617}" type="pres">
      <dgm:prSet presAssocID="{99B0135A-7837-6A41-88D5-84E93B614CE4}" presName="centerShape" presStyleLbl="node0" presStyleIdx="0" presStyleCnt="1" custScaleX="160025" custScaleY="109384"/>
      <dgm:spPr/>
      <dgm:t>
        <a:bodyPr/>
        <a:lstStyle/>
        <a:p>
          <a:endParaRPr lang="en-US"/>
        </a:p>
      </dgm:t>
    </dgm:pt>
    <dgm:pt modelId="{FF083727-5FCB-6244-95B0-304B15FB40E8}" type="pres">
      <dgm:prSet presAssocID="{9F3ECA59-BC55-494A-98D6-94EAC4A0C3CA}" presName="parTrans" presStyleLbl="sibTrans2D1" presStyleIdx="0" presStyleCnt="4"/>
      <dgm:spPr/>
      <dgm:t>
        <a:bodyPr/>
        <a:lstStyle/>
        <a:p>
          <a:endParaRPr lang="en-US"/>
        </a:p>
      </dgm:t>
    </dgm:pt>
    <dgm:pt modelId="{C36954E2-748D-2C44-8782-B6AC0A0535BF}" type="pres">
      <dgm:prSet presAssocID="{9F3ECA59-BC55-494A-98D6-94EAC4A0C3CA}" presName="connectorText" presStyleLbl="sibTrans2D1" presStyleIdx="0" presStyleCnt="4"/>
      <dgm:spPr/>
      <dgm:t>
        <a:bodyPr/>
        <a:lstStyle/>
        <a:p>
          <a:endParaRPr lang="en-US"/>
        </a:p>
      </dgm:t>
    </dgm:pt>
    <dgm:pt modelId="{64BFA7C3-8B04-724F-9237-185E06A96BEA}" type="pres">
      <dgm:prSet presAssocID="{320C84CF-3D07-8642-A3A3-3B91C3FCD54C}" presName="node" presStyleLbl="node1" presStyleIdx="0" presStyleCnt="4" custScaleX="208183" custRadScaleRad="103622">
        <dgm:presLayoutVars>
          <dgm:bulletEnabled val="1"/>
        </dgm:presLayoutVars>
      </dgm:prSet>
      <dgm:spPr/>
      <dgm:t>
        <a:bodyPr/>
        <a:lstStyle/>
        <a:p>
          <a:endParaRPr lang="en-US"/>
        </a:p>
      </dgm:t>
    </dgm:pt>
    <dgm:pt modelId="{8AC46989-93B1-D646-AE2A-5E4D00BF3E5B}" type="pres">
      <dgm:prSet presAssocID="{98864CDF-D8EB-9745-8F23-7219821164D9}" presName="parTrans" presStyleLbl="sibTrans2D1" presStyleIdx="1" presStyleCnt="4"/>
      <dgm:spPr/>
      <dgm:t>
        <a:bodyPr/>
        <a:lstStyle/>
        <a:p>
          <a:endParaRPr lang="en-US"/>
        </a:p>
      </dgm:t>
    </dgm:pt>
    <dgm:pt modelId="{6C1934EA-D8DE-1A43-9C79-6BFF15F99972}" type="pres">
      <dgm:prSet presAssocID="{98864CDF-D8EB-9745-8F23-7219821164D9}" presName="connectorText" presStyleLbl="sibTrans2D1" presStyleIdx="1" presStyleCnt="4"/>
      <dgm:spPr/>
      <dgm:t>
        <a:bodyPr/>
        <a:lstStyle/>
        <a:p>
          <a:endParaRPr lang="en-US"/>
        </a:p>
      </dgm:t>
    </dgm:pt>
    <dgm:pt modelId="{D3DFC85B-8B5B-2B4B-9703-5C961F97B631}" type="pres">
      <dgm:prSet presAssocID="{5DF9492F-7254-8844-A832-384FD9780109}" presName="node" presStyleLbl="node1" presStyleIdx="1" presStyleCnt="4" custScaleX="173748" custScaleY="138402" custRadScaleRad="132927">
        <dgm:presLayoutVars>
          <dgm:bulletEnabled val="1"/>
        </dgm:presLayoutVars>
      </dgm:prSet>
      <dgm:spPr/>
      <dgm:t>
        <a:bodyPr/>
        <a:lstStyle/>
        <a:p>
          <a:endParaRPr lang="en-US"/>
        </a:p>
      </dgm:t>
    </dgm:pt>
    <dgm:pt modelId="{89E67246-8309-1E44-BA9F-8908F957531F}" type="pres">
      <dgm:prSet presAssocID="{6317494A-368F-4A44-BE55-6282FE16B125}" presName="parTrans" presStyleLbl="sibTrans2D1" presStyleIdx="2" presStyleCnt="4"/>
      <dgm:spPr/>
      <dgm:t>
        <a:bodyPr/>
        <a:lstStyle/>
        <a:p>
          <a:endParaRPr lang="en-US"/>
        </a:p>
      </dgm:t>
    </dgm:pt>
    <dgm:pt modelId="{292DDF4C-CD26-384F-842E-525DA70FFF01}" type="pres">
      <dgm:prSet presAssocID="{6317494A-368F-4A44-BE55-6282FE16B125}" presName="connectorText" presStyleLbl="sibTrans2D1" presStyleIdx="2" presStyleCnt="4"/>
      <dgm:spPr/>
      <dgm:t>
        <a:bodyPr/>
        <a:lstStyle/>
        <a:p>
          <a:endParaRPr lang="en-US"/>
        </a:p>
      </dgm:t>
    </dgm:pt>
    <dgm:pt modelId="{AFA999BF-27E4-9E4B-AEEB-4AA082215170}" type="pres">
      <dgm:prSet presAssocID="{1E817BF7-08BB-5648-950D-80AA077B3105}" presName="node" presStyleLbl="node1" presStyleIdx="2" presStyleCnt="4" custScaleX="198511" custRadScaleRad="96913" custRadScaleInc="-304">
        <dgm:presLayoutVars>
          <dgm:bulletEnabled val="1"/>
        </dgm:presLayoutVars>
      </dgm:prSet>
      <dgm:spPr/>
      <dgm:t>
        <a:bodyPr/>
        <a:lstStyle/>
        <a:p>
          <a:endParaRPr lang="en-US"/>
        </a:p>
      </dgm:t>
    </dgm:pt>
    <dgm:pt modelId="{37CA7E83-D5F0-8C41-B7B1-07CECF93F1C7}" type="pres">
      <dgm:prSet presAssocID="{338A0335-69AE-5342-AAC8-71BB093822E6}" presName="parTrans" presStyleLbl="sibTrans2D1" presStyleIdx="3" presStyleCnt="4"/>
      <dgm:spPr/>
      <dgm:t>
        <a:bodyPr/>
        <a:lstStyle/>
        <a:p>
          <a:endParaRPr lang="en-US"/>
        </a:p>
      </dgm:t>
    </dgm:pt>
    <dgm:pt modelId="{9C9DCA12-105D-DF44-8B4C-39E9832AAE9A}" type="pres">
      <dgm:prSet presAssocID="{338A0335-69AE-5342-AAC8-71BB093822E6}" presName="connectorText" presStyleLbl="sibTrans2D1" presStyleIdx="3" presStyleCnt="4"/>
      <dgm:spPr/>
      <dgm:t>
        <a:bodyPr/>
        <a:lstStyle/>
        <a:p>
          <a:endParaRPr lang="en-US"/>
        </a:p>
      </dgm:t>
    </dgm:pt>
    <dgm:pt modelId="{021AA94E-8050-7841-B8A6-2B23B73835B6}" type="pres">
      <dgm:prSet presAssocID="{7FD9BB83-B506-1645-95C1-EB505E03CB3E}" presName="node" presStyleLbl="node1" presStyleIdx="3" presStyleCnt="4" custScaleX="163224" custRadScaleRad="130168">
        <dgm:presLayoutVars>
          <dgm:bulletEnabled val="1"/>
        </dgm:presLayoutVars>
      </dgm:prSet>
      <dgm:spPr/>
      <dgm:t>
        <a:bodyPr/>
        <a:lstStyle/>
        <a:p>
          <a:endParaRPr lang="en-US"/>
        </a:p>
      </dgm:t>
    </dgm:pt>
  </dgm:ptLst>
  <dgm:cxnLst>
    <dgm:cxn modelId="{BC9AE444-444D-2C46-A878-6C8869D77C87}" srcId="{99B0135A-7837-6A41-88D5-84E93B614CE4}" destId="{1E817BF7-08BB-5648-950D-80AA077B3105}" srcOrd="2" destOrd="0" parTransId="{6317494A-368F-4A44-BE55-6282FE16B125}" sibTransId="{5DE6D42C-653F-8743-BA5D-C5EBD063A557}"/>
    <dgm:cxn modelId="{BDB13AD6-61AF-3B40-8C62-47FDFFE32F87}" type="presOf" srcId="{7FD9BB83-B506-1645-95C1-EB505E03CB3E}" destId="{021AA94E-8050-7841-B8A6-2B23B73835B6}" srcOrd="0" destOrd="0" presId="urn:microsoft.com/office/officeart/2005/8/layout/radial5"/>
    <dgm:cxn modelId="{36D458C7-F46C-A746-B944-C87290A649D5}" type="presOf" srcId="{6317494A-368F-4A44-BE55-6282FE16B125}" destId="{89E67246-8309-1E44-BA9F-8908F957531F}" srcOrd="0" destOrd="0" presId="urn:microsoft.com/office/officeart/2005/8/layout/radial5"/>
    <dgm:cxn modelId="{F216FE0C-7535-294D-88B2-ACE45670C194}" type="presOf" srcId="{5DF9492F-7254-8844-A832-384FD9780109}" destId="{D3DFC85B-8B5B-2B4B-9703-5C961F97B631}" srcOrd="0" destOrd="0" presId="urn:microsoft.com/office/officeart/2005/8/layout/radial5"/>
    <dgm:cxn modelId="{824C8C2C-973D-9A48-9EC6-63135ECADA71}" type="presOf" srcId="{320C84CF-3D07-8642-A3A3-3B91C3FCD54C}" destId="{64BFA7C3-8B04-724F-9237-185E06A96BEA}" srcOrd="0" destOrd="0" presId="urn:microsoft.com/office/officeart/2005/8/layout/radial5"/>
    <dgm:cxn modelId="{57370F79-204A-784C-AD58-45A49AA04781}" type="presOf" srcId="{543D3083-39B5-3F49-8E81-109E5A55EC69}" destId="{7A6C62B9-F0E8-B44D-A243-15AAB81F889D}" srcOrd="0" destOrd="0" presId="urn:microsoft.com/office/officeart/2005/8/layout/radial5"/>
    <dgm:cxn modelId="{EBB9D8ED-2581-5642-A22E-5FE243B4878C}" type="presOf" srcId="{338A0335-69AE-5342-AAC8-71BB093822E6}" destId="{9C9DCA12-105D-DF44-8B4C-39E9832AAE9A}" srcOrd="1" destOrd="0" presId="urn:microsoft.com/office/officeart/2005/8/layout/radial5"/>
    <dgm:cxn modelId="{DBFCAD5C-77D2-3741-9E0E-30B2A037B655}" type="presOf" srcId="{98864CDF-D8EB-9745-8F23-7219821164D9}" destId="{6C1934EA-D8DE-1A43-9C79-6BFF15F99972}" srcOrd="1" destOrd="0" presId="urn:microsoft.com/office/officeart/2005/8/layout/radial5"/>
    <dgm:cxn modelId="{F2A8BFC2-EE06-7545-83E4-19624DFA53E5}" type="presOf" srcId="{98864CDF-D8EB-9745-8F23-7219821164D9}" destId="{8AC46989-93B1-D646-AE2A-5E4D00BF3E5B}" srcOrd="0" destOrd="0" presId="urn:microsoft.com/office/officeart/2005/8/layout/radial5"/>
    <dgm:cxn modelId="{75ACBAE7-84B0-FC48-B5DC-637FCA850D2A}" type="presOf" srcId="{9F3ECA59-BC55-494A-98D6-94EAC4A0C3CA}" destId="{FF083727-5FCB-6244-95B0-304B15FB40E8}" srcOrd="0" destOrd="0" presId="urn:microsoft.com/office/officeart/2005/8/layout/radial5"/>
    <dgm:cxn modelId="{E923FA49-C35A-D24F-B7DE-3BD65D18DDE7}" srcId="{99B0135A-7837-6A41-88D5-84E93B614CE4}" destId="{320C84CF-3D07-8642-A3A3-3B91C3FCD54C}" srcOrd="0" destOrd="0" parTransId="{9F3ECA59-BC55-494A-98D6-94EAC4A0C3CA}" sibTransId="{946A3D2F-8F24-2344-8874-7656B2DAA0BF}"/>
    <dgm:cxn modelId="{8448B7AB-F51E-F549-822B-ADD51CDF83AC}" type="presOf" srcId="{99B0135A-7837-6A41-88D5-84E93B614CE4}" destId="{5CD01334-576B-2245-9690-0F3E6F721617}" srcOrd="0" destOrd="0" presId="urn:microsoft.com/office/officeart/2005/8/layout/radial5"/>
    <dgm:cxn modelId="{15724D79-5C21-F440-BE3D-BE0E4850152D}" srcId="{99B0135A-7837-6A41-88D5-84E93B614CE4}" destId="{5DF9492F-7254-8844-A832-384FD9780109}" srcOrd="1" destOrd="0" parTransId="{98864CDF-D8EB-9745-8F23-7219821164D9}" sibTransId="{64598FB5-142F-FD4D-A1E3-09BCC2EA1DB6}"/>
    <dgm:cxn modelId="{915238E4-DA9B-AA49-A9CC-BB25B8FF9B68}" srcId="{99B0135A-7837-6A41-88D5-84E93B614CE4}" destId="{7FD9BB83-B506-1645-95C1-EB505E03CB3E}" srcOrd="3" destOrd="0" parTransId="{338A0335-69AE-5342-AAC8-71BB093822E6}" sibTransId="{79621247-4987-6A47-9555-1BE04EED13AE}"/>
    <dgm:cxn modelId="{BA17AC72-7564-A848-B841-826423CC3137}" type="presOf" srcId="{338A0335-69AE-5342-AAC8-71BB093822E6}" destId="{37CA7E83-D5F0-8C41-B7B1-07CECF93F1C7}" srcOrd="0" destOrd="0" presId="urn:microsoft.com/office/officeart/2005/8/layout/radial5"/>
    <dgm:cxn modelId="{4CEB92FD-FE2C-1147-89D7-10B908B1F225}" srcId="{543D3083-39B5-3F49-8E81-109E5A55EC69}" destId="{99B0135A-7837-6A41-88D5-84E93B614CE4}" srcOrd="0" destOrd="0" parTransId="{2325E287-5798-624F-8B5F-05185AE46658}" sibTransId="{E47283E6-12CA-C149-8BCF-AE8C628BD5E6}"/>
    <dgm:cxn modelId="{B24AE110-9DD4-B74E-BF9A-F66E4B3B7F77}" type="presOf" srcId="{1E817BF7-08BB-5648-950D-80AA077B3105}" destId="{AFA999BF-27E4-9E4B-AEEB-4AA082215170}" srcOrd="0" destOrd="0" presId="urn:microsoft.com/office/officeart/2005/8/layout/radial5"/>
    <dgm:cxn modelId="{CD304CDB-AB19-C841-9ACC-C8A6A78F6719}" type="presOf" srcId="{9F3ECA59-BC55-494A-98D6-94EAC4A0C3CA}" destId="{C36954E2-748D-2C44-8782-B6AC0A0535BF}" srcOrd="1" destOrd="0" presId="urn:microsoft.com/office/officeart/2005/8/layout/radial5"/>
    <dgm:cxn modelId="{F4F95496-A0F1-6942-A6D7-C2864D4BE343}" type="presOf" srcId="{6317494A-368F-4A44-BE55-6282FE16B125}" destId="{292DDF4C-CD26-384F-842E-525DA70FFF01}" srcOrd="1" destOrd="0" presId="urn:microsoft.com/office/officeart/2005/8/layout/radial5"/>
    <dgm:cxn modelId="{893219E7-81A5-ED4D-8697-823F92F58198}" type="presParOf" srcId="{7A6C62B9-F0E8-B44D-A243-15AAB81F889D}" destId="{5CD01334-576B-2245-9690-0F3E6F721617}" srcOrd="0" destOrd="0" presId="urn:microsoft.com/office/officeart/2005/8/layout/radial5"/>
    <dgm:cxn modelId="{D447C3CA-23F8-8145-8498-B0BAFEE4F206}" type="presParOf" srcId="{7A6C62B9-F0E8-B44D-A243-15AAB81F889D}" destId="{FF083727-5FCB-6244-95B0-304B15FB40E8}" srcOrd="1" destOrd="0" presId="urn:microsoft.com/office/officeart/2005/8/layout/radial5"/>
    <dgm:cxn modelId="{AE5E053B-3FDE-9A4D-8590-586724A736C7}" type="presParOf" srcId="{FF083727-5FCB-6244-95B0-304B15FB40E8}" destId="{C36954E2-748D-2C44-8782-B6AC0A0535BF}" srcOrd="0" destOrd="0" presId="urn:microsoft.com/office/officeart/2005/8/layout/radial5"/>
    <dgm:cxn modelId="{F49F081B-21E9-B748-B7D4-380E6A642044}" type="presParOf" srcId="{7A6C62B9-F0E8-B44D-A243-15AAB81F889D}" destId="{64BFA7C3-8B04-724F-9237-185E06A96BEA}" srcOrd="2" destOrd="0" presId="urn:microsoft.com/office/officeart/2005/8/layout/radial5"/>
    <dgm:cxn modelId="{FF529B11-0FF5-9140-8655-E3047852A784}" type="presParOf" srcId="{7A6C62B9-F0E8-B44D-A243-15AAB81F889D}" destId="{8AC46989-93B1-D646-AE2A-5E4D00BF3E5B}" srcOrd="3" destOrd="0" presId="urn:microsoft.com/office/officeart/2005/8/layout/radial5"/>
    <dgm:cxn modelId="{EFED23F9-173A-A840-85D6-EE402E69EDC0}" type="presParOf" srcId="{8AC46989-93B1-D646-AE2A-5E4D00BF3E5B}" destId="{6C1934EA-D8DE-1A43-9C79-6BFF15F99972}" srcOrd="0" destOrd="0" presId="urn:microsoft.com/office/officeart/2005/8/layout/radial5"/>
    <dgm:cxn modelId="{CB526131-0B12-804D-AD77-9B2418BDFF30}" type="presParOf" srcId="{7A6C62B9-F0E8-B44D-A243-15AAB81F889D}" destId="{D3DFC85B-8B5B-2B4B-9703-5C961F97B631}" srcOrd="4" destOrd="0" presId="urn:microsoft.com/office/officeart/2005/8/layout/radial5"/>
    <dgm:cxn modelId="{23A31D35-E00D-CF44-8C36-BA1841BE56CC}" type="presParOf" srcId="{7A6C62B9-F0E8-B44D-A243-15AAB81F889D}" destId="{89E67246-8309-1E44-BA9F-8908F957531F}" srcOrd="5" destOrd="0" presId="urn:microsoft.com/office/officeart/2005/8/layout/radial5"/>
    <dgm:cxn modelId="{E6541D9A-5238-5641-BFA1-00132636C865}" type="presParOf" srcId="{89E67246-8309-1E44-BA9F-8908F957531F}" destId="{292DDF4C-CD26-384F-842E-525DA70FFF01}" srcOrd="0" destOrd="0" presId="urn:microsoft.com/office/officeart/2005/8/layout/radial5"/>
    <dgm:cxn modelId="{319638CC-E6D1-F34F-982C-B89CCCA9E760}" type="presParOf" srcId="{7A6C62B9-F0E8-B44D-A243-15AAB81F889D}" destId="{AFA999BF-27E4-9E4B-AEEB-4AA082215170}" srcOrd="6" destOrd="0" presId="urn:microsoft.com/office/officeart/2005/8/layout/radial5"/>
    <dgm:cxn modelId="{472DDA9E-2BF0-8A4A-B3B8-7511034D3188}" type="presParOf" srcId="{7A6C62B9-F0E8-B44D-A243-15AAB81F889D}" destId="{37CA7E83-D5F0-8C41-B7B1-07CECF93F1C7}" srcOrd="7" destOrd="0" presId="urn:microsoft.com/office/officeart/2005/8/layout/radial5"/>
    <dgm:cxn modelId="{D5CD3BF7-1780-7644-BEDF-1BC6CB74DA0B}" type="presParOf" srcId="{37CA7E83-D5F0-8C41-B7B1-07CECF93F1C7}" destId="{9C9DCA12-105D-DF44-8B4C-39E9832AAE9A}" srcOrd="0" destOrd="0" presId="urn:microsoft.com/office/officeart/2005/8/layout/radial5"/>
    <dgm:cxn modelId="{6D218AFC-52E1-5D48-A36C-37F9B8E2F88F}" type="presParOf" srcId="{7A6C62B9-F0E8-B44D-A243-15AAB81F889D}" destId="{021AA94E-8050-7841-B8A6-2B23B73835B6}"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DAF332-594B-E54A-B96E-B1E5CAA24F5F}" type="doc">
      <dgm:prSet loTypeId="urn:microsoft.com/office/officeart/2005/8/layout/hList6" loCatId="" qsTypeId="urn:microsoft.com/office/officeart/2005/8/quickstyle/simple4" qsCatId="simple" csTypeId="urn:microsoft.com/office/officeart/2005/8/colors/colorful2" csCatId="colorful" phldr="1"/>
      <dgm:spPr/>
      <dgm:t>
        <a:bodyPr/>
        <a:lstStyle/>
        <a:p>
          <a:endParaRPr lang="en-US"/>
        </a:p>
      </dgm:t>
    </dgm:pt>
    <dgm:pt modelId="{48404CDD-8FC7-4A4A-A2B3-83305CF7885B}">
      <dgm:prSet phldrT="[Text]" custT="1"/>
      <dgm:spPr>
        <a:solidFill>
          <a:srgbClr val="C00000"/>
        </a:solidFill>
      </dgm:spPr>
      <dgm:t>
        <a:bodyPr/>
        <a:lstStyle/>
        <a:p>
          <a:pPr algn="ctr"/>
          <a:r>
            <a:rPr lang="en-US" sz="2200" b="1" u="sng" dirty="0" err="1" smtClean="0">
              <a:latin typeface="Times New Roman" charset="0"/>
              <a:ea typeface="Times New Roman" charset="0"/>
              <a:cs typeface="Times New Roman" charset="0"/>
            </a:rPr>
            <a:t>Akrual</a:t>
          </a:r>
          <a:endParaRPr lang="en-US" sz="2200" b="1" u="sng" dirty="0" smtClean="0">
            <a:latin typeface="Times New Roman" charset="0"/>
            <a:ea typeface="Times New Roman" charset="0"/>
            <a:cs typeface="Times New Roman" charset="0"/>
          </a:endParaRPr>
        </a:p>
        <a:p>
          <a:pPr algn="l"/>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liabilitas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ekuitas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penghasilan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beban</a:t>
          </a:r>
          <a:r>
            <a:rPr lang="en-US" sz="2200" baseline="0" dirty="0" smtClean="0">
              <a:latin typeface="Times New Roman" charset="0"/>
              <a:ea typeface="Times New Roman" charset="0"/>
              <a:cs typeface="Times New Roman" charset="0"/>
            </a:rPr>
            <a:t> </a:t>
          </a:r>
          <a:r>
            <a:rPr lang="en-US" sz="2200" b="1" baseline="0" dirty="0" err="1" smtClean="0">
              <a:latin typeface="Times New Roman" charset="0"/>
              <a:ea typeface="Times New Roman" charset="0"/>
              <a:cs typeface="Times New Roman" charset="0"/>
            </a:rPr>
            <a:t>diakui</a:t>
          </a:r>
          <a:r>
            <a:rPr lang="en-US" sz="2200" baseline="0" dirty="0" smtClean="0">
              <a:latin typeface="Times New Roman" charset="0"/>
              <a:ea typeface="Times New Roman" charset="0"/>
              <a:cs typeface="Times New Roman" charset="0"/>
            </a:rPr>
            <a:t> </a:t>
          </a:r>
          <a:r>
            <a:rPr lang="en-US" sz="2200" baseline="0" dirty="0" err="1" smtClean="0">
              <a:latin typeface="Times New Roman" charset="0"/>
              <a:ea typeface="Times New Roman" charset="0"/>
              <a:cs typeface="Times New Roman" charset="0"/>
            </a:rPr>
            <a:t>jika</a:t>
          </a:r>
          <a:r>
            <a:rPr lang="en-US" sz="2200" baseline="0" dirty="0" smtClean="0">
              <a:latin typeface="Times New Roman" charset="0"/>
              <a:ea typeface="Times New Roman" charset="0"/>
              <a:cs typeface="Times New Roman" charset="0"/>
            </a:rPr>
            <a:t> </a:t>
          </a:r>
          <a:r>
            <a:rPr lang="en-US" sz="2200" b="1" baseline="0" dirty="0" err="1" smtClean="0">
              <a:latin typeface="Times New Roman" charset="0"/>
              <a:ea typeface="Times New Roman" charset="0"/>
              <a:cs typeface="Times New Roman" charset="0"/>
            </a:rPr>
            <a:t>definisi</a:t>
          </a:r>
          <a:r>
            <a:rPr lang="en-US" sz="2200" b="1" baseline="0" dirty="0" smtClean="0">
              <a:latin typeface="Times New Roman" charset="0"/>
              <a:ea typeface="Times New Roman" charset="0"/>
              <a:cs typeface="Times New Roman" charset="0"/>
            </a:rPr>
            <a:t> </a:t>
          </a:r>
          <a:r>
            <a:rPr lang="en-US" sz="2200" b="1" baseline="0" dirty="0" err="1" smtClean="0">
              <a:latin typeface="Times New Roman" charset="0"/>
              <a:ea typeface="Times New Roman" charset="0"/>
              <a:cs typeface="Times New Roman" charset="0"/>
            </a:rPr>
            <a:t>dan</a:t>
          </a:r>
          <a:r>
            <a:rPr lang="en-US" sz="2200" b="1" baseline="0" dirty="0" smtClean="0">
              <a:latin typeface="Times New Roman" charset="0"/>
              <a:ea typeface="Times New Roman" charset="0"/>
              <a:cs typeface="Times New Roman" charset="0"/>
            </a:rPr>
            <a:t> </a:t>
          </a:r>
          <a:r>
            <a:rPr lang="en-US" sz="2200" b="1" baseline="0" dirty="0" err="1" smtClean="0">
              <a:latin typeface="Times New Roman" charset="0"/>
              <a:ea typeface="Times New Roman" charset="0"/>
              <a:cs typeface="Times New Roman" charset="0"/>
            </a:rPr>
            <a:t>kriteria</a:t>
          </a:r>
          <a:r>
            <a:rPr lang="en-US" sz="2200" b="1" baseline="0" dirty="0" smtClean="0">
              <a:latin typeface="Times New Roman" charset="0"/>
              <a:ea typeface="Times New Roman" charset="0"/>
              <a:cs typeface="Times New Roman" charset="0"/>
            </a:rPr>
            <a:t> </a:t>
          </a:r>
          <a:r>
            <a:rPr lang="en-US" sz="2200" b="1" baseline="0" dirty="0" err="1" smtClean="0">
              <a:latin typeface="Times New Roman" charset="0"/>
              <a:ea typeface="Times New Roman" charset="0"/>
              <a:cs typeface="Times New Roman" charset="0"/>
            </a:rPr>
            <a:t>pengakuan</a:t>
          </a:r>
          <a:r>
            <a:rPr lang="en-US" sz="2200" baseline="0" dirty="0" smtClean="0">
              <a:latin typeface="Times New Roman" charset="0"/>
              <a:ea typeface="Times New Roman" charset="0"/>
              <a:cs typeface="Times New Roman" charset="0"/>
            </a:rPr>
            <a:t> </a:t>
          </a:r>
          <a:r>
            <a:rPr lang="en-US" sz="2200" baseline="0" dirty="0" err="1" smtClean="0">
              <a:latin typeface="Times New Roman" charset="0"/>
              <a:ea typeface="Times New Roman" charset="0"/>
              <a:cs typeface="Times New Roman" charset="0"/>
            </a:rPr>
            <a:t>terpenuhi</a:t>
          </a:r>
          <a:endParaRPr lang="en-US" sz="2200" b="1" dirty="0">
            <a:latin typeface="Times New Roman" charset="0"/>
            <a:ea typeface="Times New Roman" charset="0"/>
            <a:cs typeface="Times New Roman" charset="0"/>
          </a:endParaRPr>
        </a:p>
      </dgm:t>
    </dgm:pt>
    <dgm:pt modelId="{81878A5D-E3FF-D84D-BE97-850B66135B07}" type="parTrans" cxnId="{4869AE01-9EAB-204C-982F-994EAA260C70}">
      <dgm:prSet/>
      <dgm:spPr/>
      <dgm:t>
        <a:bodyPr/>
        <a:lstStyle/>
        <a:p>
          <a:endParaRPr lang="en-US">
            <a:latin typeface="Times New Roman" charset="0"/>
            <a:ea typeface="Times New Roman" charset="0"/>
            <a:cs typeface="Times New Roman" charset="0"/>
          </a:endParaRPr>
        </a:p>
      </dgm:t>
    </dgm:pt>
    <dgm:pt modelId="{65FBA584-1279-3F45-A322-E5E73309B313}" type="sibTrans" cxnId="{4869AE01-9EAB-204C-982F-994EAA260C70}">
      <dgm:prSet/>
      <dgm:spPr/>
      <dgm:t>
        <a:bodyPr/>
        <a:lstStyle/>
        <a:p>
          <a:endParaRPr lang="en-US">
            <a:latin typeface="Times New Roman" charset="0"/>
            <a:ea typeface="Times New Roman" charset="0"/>
            <a:cs typeface="Times New Roman" charset="0"/>
          </a:endParaRPr>
        </a:p>
      </dgm:t>
    </dgm:pt>
    <dgm:pt modelId="{36A74360-B3CB-B94D-B5E5-E279459E09C7}">
      <dgm:prSet phldrT="[Text]" custT="1"/>
      <dgm:spPr>
        <a:solidFill>
          <a:srgbClr val="FF9933"/>
        </a:solidFill>
      </dgm:spPr>
      <dgm:t>
        <a:bodyPr/>
        <a:lstStyle/>
        <a:p>
          <a:pPr algn="ctr"/>
          <a:r>
            <a:rPr lang="en-US" sz="2200" b="1" u="sng" dirty="0" err="1" smtClean="0">
              <a:solidFill>
                <a:schemeClr val="tx1"/>
              </a:solidFill>
              <a:latin typeface="Times New Roman" charset="0"/>
              <a:ea typeface="Times New Roman" charset="0"/>
              <a:cs typeface="Times New Roman" charset="0"/>
            </a:rPr>
            <a:t>Kelangsungan</a:t>
          </a:r>
          <a:r>
            <a:rPr lang="en-US" sz="2200" b="1" u="sng" baseline="0" dirty="0" smtClean="0">
              <a:solidFill>
                <a:schemeClr val="tx1"/>
              </a:solidFill>
              <a:latin typeface="Times New Roman" charset="0"/>
              <a:ea typeface="Times New Roman" charset="0"/>
              <a:cs typeface="Times New Roman" charset="0"/>
            </a:rPr>
            <a:t> Usaha</a:t>
          </a:r>
          <a:endParaRPr lang="en-US" sz="2200" b="1" u="sng" dirty="0">
            <a:solidFill>
              <a:schemeClr val="tx1"/>
            </a:solidFill>
            <a:latin typeface="Times New Roman" charset="0"/>
            <a:ea typeface="Times New Roman" charset="0"/>
            <a:cs typeface="Times New Roman" charset="0"/>
          </a:endParaRPr>
        </a:p>
      </dgm:t>
    </dgm:pt>
    <dgm:pt modelId="{74C3C2D3-31C9-2B45-A3E0-40CE0DE0FD15}" type="parTrans" cxnId="{351EC776-B308-4940-AE23-D72B4DF4ADC7}">
      <dgm:prSet/>
      <dgm:spPr/>
      <dgm:t>
        <a:bodyPr/>
        <a:lstStyle/>
        <a:p>
          <a:endParaRPr lang="en-US">
            <a:latin typeface="Times New Roman" charset="0"/>
            <a:ea typeface="Times New Roman" charset="0"/>
            <a:cs typeface="Times New Roman" charset="0"/>
          </a:endParaRPr>
        </a:p>
      </dgm:t>
    </dgm:pt>
    <dgm:pt modelId="{BA72B4CC-8AE4-EF43-90A2-D2C7BDF66E62}" type="sibTrans" cxnId="{351EC776-B308-4940-AE23-D72B4DF4ADC7}">
      <dgm:prSet/>
      <dgm:spPr/>
      <dgm:t>
        <a:bodyPr/>
        <a:lstStyle/>
        <a:p>
          <a:endParaRPr lang="en-US">
            <a:latin typeface="Times New Roman" charset="0"/>
            <a:ea typeface="Times New Roman" charset="0"/>
            <a:cs typeface="Times New Roman" charset="0"/>
          </a:endParaRPr>
        </a:p>
      </dgm:t>
    </dgm:pt>
    <dgm:pt modelId="{36820E17-AFF6-D249-93EB-53DCC82162B8}">
      <dgm:prSet phldrT="[Text]" custT="1"/>
      <dgm:spPr>
        <a:solidFill>
          <a:srgbClr val="FF9933"/>
        </a:solidFill>
      </dgm:spPr>
      <dgm:t>
        <a:bodyPr/>
        <a:lstStyle/>
        <a:p>
          <a:pPr algn="l"/>
          <a:r>
            <a:rPr lang="en-US" sz="2200" b="1" dirty="0" err="1" smtClean="0">
              <a:solidFill>
                <a:schemeClr val="tx1"/>
              </a:solidFill>
              <a:latin typeface="Times New Roman" charset="0"/>
              <a:ea typeface="Times New Roman" charset="0"/>
              <a:cs typeface="Times New Roman" charset="0"/>
            </a:rPr>
            <a:t>Kemampuan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untuk</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melanjutkan</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usaha</a:t>
          </a:r>
          <a:r>
            <a:rPr lang="en-US" sz="2200" b="1" dirty="0" smtClean="0">
              <a:solidFill>
                <a:schemeClr val="tx1"/>
              </a:solidFill>
              <a:latin typeface="Times New Roman" charset="0"/>
              <a:ea typeface="Times New Roman" charset="0"/>
              <a:cs typeface="Times New Roman" charset="0"/>
            </a:rPr>
            <a:t> </a:t>
          </a:r>
          <a:r>
            <a:rPr lang="en-US" sz="2200" dirty="0" smtClean="0">
              <a:solidFill>
                <a:schemeClr val="tx1"/>
              </a:solidFill>
              <a:latin typeface="Times New Roman" charset="0"/>
              <a:ea typeface="Times New Roman" charset="0"/>
              <a:cs typeface="Times New Roman" charset="0"/>
            </a:rPr>
            <a:t>di </a:t>
          </a:r>
          <a:r>
            <a:rPr lang="en-US" sz="2200" dirty="0" err="1" smtClean="0">
              <a:solidFill>
                <a:schemeClr val="tx1"/>
              </a:solidFill>
              <a:latin typeface="Times New Roman" charset="0"/>
              <a:ea typeface="Times New Roman" charset="0"/>
              <a:cs typeface="Times New Roman" charset="0"/>
            </a:rPr>
            <a:t>masa</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depan</a:t>
          </a:r>
          <a:endParaRPr lang="en-US" sz="2200" dirty="0">
            <a:solidFill>
              <a:schemeClr val="tx1"/>
            </a:solidFill>
            <a:latin typeface="Times New Roman" charset="0"/>
            <a:ea typeface="Times New Roman" charset="0"/>
            <a:cs typeface="Times New Roman" charset="0"/>
          </a:endParaRPr>
        </a:p>
      </dgm:t>
    </dgm:pt>
    <dgm:pt modelId="{56C67F6A-9806-9F4A-BFDD-873127082BBF}" type="parTrans" cxnId="{4C9E28EE-B508-3C47-BDF5-E55946ED24B2}">
      <dgm:prSet/>
      <dgm:spPr/>
      <dgm:t>
        <a:bodyPr/>
        <a:lstStyle/>
        <a:p>
          <a:endParaRPr lang="en-US">
            <a:latin typeface="Times New Roman" charset="0"/>
            <a:ea typeface="Times New Roman" charset="0"/>
            <a:cs typeface="Times New Roman" charset="0"/>
          </a:endParaRPr>
        </a:p>
      </dgm:t>
    </dgm:pt>
    <dgm:pt modelId="{94B1A033-02E1-D344-8EA3-E8BBAE9B4891}" type="sibTrans" cxnId="{4C9E28EE-B508-3C47-BDF5-E55946ED24B2}">
      <dgm:prSet/>
      <dgm:spPr/>
      <dgm:t>
        <a:bodyPr/>
        <a:lstStyle/>
        <a:p>
          <a:endParaRPr lang="en-US">
            <a:latin typeface="Times New Roman" charset="0"/>
            <a:ea typeface="Times New Roman" charset="0"/>
            <a:cs typeface="Times New Roman" charset="0"/>
          </a:endParaRPr>
        </a:p>
      </dgm:t>
    </dgm:pt>
    <dgm:pt modelId="{D9A94449-D084-0642-96C5-BBC77A7329F8}">
      <dgm:prSet phldrT="[Text]" custT="1"/>
      <dgm:spPr>
        <a:solidFill>
          <a:srgbClr val="FF9933"/>
        </a:solidFill>
      </dgm:spPr>
      <dgm:t>
        <a:bodyPr/>
        <a:lstStyle/>
        <a:p>
          <a:pPr algn="l"/>
          <a:r>
            <a:rPr lang="en-US" sz="2200" dirty="0" err="1" smtClean="0">
              <a:solidFill>
                <a:schemeClr val="tx1"/>
              </a:solidFill>
              <a:latin typeface="Times New Roman" charset="0"/>
              <a:ea typeface="Times New Roman" charset="0"/>
              <a:cs typeface="Times New Roman" charset="0"/>
            </a:rPr>
            <a:t>Kecuali</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jika</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entitas</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akan</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dilikuidasi</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berhenti</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beroperasi</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tanpa</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alternatif</a:t>
          </a:r>
          <a:r>
            <a:rPr lang="en-US" sz="2200" dirty="0" smtClean="0">
              <a:solidFill>
                <a:schemeClr val="tx1"/>
              </a:solidFill>
              <a:latin typeface="Times New Roman" charset="0"/>
              <a:ea typeface="Times New Roman" charset="0"/>
              <a:cs typeface="Times New Roman" charset="0"/>
            </a:rPr>
            <a:t> </a:t>
          </a:r>
          <a:r>
            <a:rPr lang="en-US" sz="2200" dirty="0" err="1" smtClean="0">
              <a:solidFill>
                <a:schemeClr val="tx1"/>
              </a:solidFill>
              <a:latin typeface="Times New Roman" charset="0"/>
              <a:ea typeface="Times New Roman" charset="0"/>
              <a:cs typeface="Times New Roman" charset="0"/>
            </a:rPr>
            <a:t>lainnya</a:t>
          </a:r>
          <a:endParaRPr lang="en-US" sz="2200" dirty="0">
            <a:solidFill>
              <a:schemeClr val="tx1"/>
            </a:solidFill>
            <a:latin typeface="Times New Roman" charset="0"/>
            <a:ea typeface="Times New Roman" charset="0"/>
            <a:cs typeface="Times New Roman" charset="0"/>
          </a:endParaRPr>
        </a:p>
      </dgm:t>
    </dgm:pt>
    <dgm:pt modelId="{87607239-D62E-DA4B-91C1-2B852A261BA1}" type="parTrans" cxnId="{B0E92C69-FEAE-9A49-9FDE-AB79477ED7D5}">
      <dgm:prSet/>
      <dgm:spPr/>
      <dgm:t>
        <a:bodyPr/>
        <a:lstStyle/>
        <a:p>
          <a:endParaRPr lang="en-US">
            <a:latin typeface="Times New Roman" charset="0"/>
            <a:ea typeface="Times New Roman" charset="0"/>
            <a:cs typeface="Times New Roman" charset="0"/>
          </a:endParaRPr>
        </a:p>
      </dgm:t>
    </dgm:pt>
    <dgm:pt modelId="{16E82A67-BBF3-8343-B2C4-BECD40252EB7}" type="sibTrans" cxnId="{B0E92C69-FEAE-9A49-9FDE-AB79477ED7D5}">
      <dgm:prSet/>
      <dgm:spPr/>
      <dgm:t>
        <a:bodyPr/>
        <a:lstStyle/>
        <a:p>
          <a:endParaRPr lang="en-US">
            <a:latin typeface="Times New Roman" charset="0"/>
            <a:ea typeface="Times New Roman" charset="0"/>
            <a:cs typeface="Times New Roman" charset="0"/>
          </a:endParaRPr>
        </a:p>
      </dgm:t>
    </dgm:pt>
    <dgm:pt modelId="{48F1B406-FFD0-E747-AC21-C4AB109CFFCD}">
      <dgm:prSet phldrT="[Text]" custT="1"/>
      <dgm:spPr>
        <a:solidFill>
          <a:schemeClr val="tx2">
            <a:lumMod val="20000"/>
            <a:lumOff val="80000"/>
          </a:schemeClr>
        </a:solidFill>
      </dgm:spPr>
      <dgm:t>
        <a:bodyPr/>
        <a:lstStyle/>
        <a:p>
          <a:pPr lvl="0" algn="ctr" defTabSz="933450">
            <a:lnSpc>
              <a:spcPct val="90000"/>
            </a:lnSpc>
            <a:spcBef>
              <a:spcPct val="0"/>
            </a:spcBef>
            <a:spcAft>
              <a:spcPct val="35000"/>
            </a:spcAft>
          </a:pPr>
          <a:r>
            <a:rPr lang="en-US" sz="2200" b="1" u="sng" dirty="0" err="1" smtClean="0">
              <a:solidFill>
                <a:schemeClr val="tx1"/>
              </a:solidFill>
              <a:latin typeface="Times New Roman" charset="0"/>
              <a:ea typeface="Times New Roman" charset="0"/>
              <a:cs typeface="Times New Roman" charset="0"/>
            </a:rPr>
            <a:t>Konsep</a:t>
          </a:r>
          <a:r>
            <a:rPr lang="en-US" sz="2200" b="1" u="sng" baseline="0" dirty="0" smtClean="0">
              <a:solidFill>
                <a:schemeClr val="tx1"/>
              </a:solidFill>
              <a:latin typeface="Times New Roman" charset="0"/>
              <a:ea typeface="Times New Roman" charset="0"/>
              <a:cs typeface="Times New Roman" charset="0"/>
            </a:rPr>
            <a:t> </a:t>
          </a:r>
          <a:r>
            <a:rPr lang="en-US" sz="2200" b="1" u="sng" baseline="0" dirty="0" err="1" smtClean="0">
              <a:solidFill>
                <a:schemeClr val="tx1"/>
              </a:solidFill>
              <a:latin typeface="Times New Roman" charset="0"/>
              <a:ea typeface="Times New Roman" charset="0"/>
              <a:cs typeface="Times New Roman" charset="0"/>
            </a:rPr>
            <a:t>Entitas</a:t>
          </a:r>
          <a:r>
            <a:rPr lang="en-US" sz="2200" b="1" u="sng" baseline="0" dirty="0" smtClean="0">
              <a:solidFill>
                <a:schemeClr val="tx1"/>
              </a:solidFill>
              <a:latin typeface="Times New Roman" charset="0"/>
              <a:ea typeface="Times New Roman" charset="0"/>
              <a:cs typeface="Times New Roman" charset="0"/>
            </a:rPr>
            <a:t> </a:t>
          </a:r>
          <a:r>
            <a:rPr lang="en-US" sz="2200" b="1" u="sng" baseline="0" dirty="0" err="1" smtClean="0">
              <a:solidFill>
                <a:schemeClr val="tx1"/>
              </a:solidFill>
              <a:latin typeface="Times New Roman" charset="0"/>
              <a:ea typeface="Times New Roman" charset="0"/>
              <a:cs typeface="Times New Roman" charset="0"/>
            </a:rPr>
            <a:t>Bisnis</a:t>
          </a:r>
          <a:endParaRPr lang="en-US" sz="2200" b="1" u="sng" baseline="0" dirty="0" smtClean="0">
            <a:solidFill>
              <a:schemeClr val="tx1"/>
            </a:solidFill>
            <a:latin typeface="Times New Roman" charset="0"/>
            <a:ea typeface="Times New Roman" charset="0"/>
            <a:cs typeface="Times New Roman" charset="0"/>
          </a:endParaRPr>
        </a:p>
        <a:p>
          <a:pPr lvl="0" algn="l" defTabSz="933450">
            <a:lnSpc>
              <a:spcPct val="90000"/>
            </a:lnSpc>
            <a:spcBef>
              <a:spcPct val="0"/>
            </a:spcBef>
            <a:spcAft>
              <a:spcPct val="35000"/>
            </a:spcAft>
          </a:pPr>
          <a:r>
            <a:rPr lang="en-US" sz="2200" b="1" dirty="0" err="1" smtClean="0">
              <a:solidFill>
                <a:schemeClr val="tx1"/>
              </a:solidFill>
              <a:latin typeface="Times New Roman" charset="0"/>
              <a:ea typeface="Times New Roman" charset="0"/>
              <a:cs typeface="Times New Roman" charset="0"/>
            </a:rPr>
            <a:t>Pemisahan</a:t>
          </a:r>
          <a:r>
            <a:rPr lang="en-US" sz="2200" b="0" dirty="0" smtClean="0">
              <a:solidFill>
                <a:schemeClr val="tx1"/>
              </a:solidFill>
              <a:latin typeface="Times New Roman" charset="0"/>
              <a:ea typeface="Times New Roman" charset="0"/>
              <a:cs typeface="Times New Roman" charset="0"/>
            </a:rPr>
            <a:t> </a:t>
          </a:r>
          <a:r>
            <a:rPr lang="en-US" sz="2200" b="0" dirty="0" err="1" smtClean="0">
              <a:solidFill>
                <a:schemeClr val="tx1"/>
              </a:solidFill>
              <a:latin typeface="Times New Roman" charset="0"/>
              <a:ea typeface="Times New Roman" charset="0"/>
              <a:cs typeface="Times New Roman" charset="0"/>
            </a:rPr>
            <a:t>antara</a:t>
          </a:r>
          <a:r>
            <a:rPr lang="en-US" sz="2200" b="0" dirty="0" smtClean="0">
              <a:solidFill>
                <a:schemeClr val="tx1"/>
              </a:solidFill>
              <a:latin typeface="Times New Roman" charset="0"/>
              <a:ea typeface="Times New Roman" charset="0"/>
              <a:cs typeface="Times New Roman" charset="0"/>
            </a:rPr>
            <a:t>:</a:t>
          </a:r>
          <a:endParaRPr lang="en-US" sz="2200" b="1" dirty="0">
            <a:solidFill>
              <a:schemeClr val="tx1"/>
            </a:solidFill>
            <a:latin typeface="Times New Roman" charset="0"/>
            <a:ea typeface="Times New Roman" charset="0"/>
            <a:cs typeface="Times New Roman" charset="0"/>
          </a:endParaRPr>
        </a:p>
      </dgm:t>
    </dgm:pt>
    <dgm:pt modelId="{2B2195C7-4D8E-2B4F-B6F5-FEA7CA59B7EE}" type="parTrans" cxnId="{7B08ECCB-9361-514B-9618-65FE12964C4A}">
      <dgm:prSet/>
      <dgm:spPr/>
      <dgm:t>
        <a:bodyPr/>
        <a:lstStyle/>
        <a:p>
          <a:endParaRPr lang="en-US">
            <a:latin typeface="Times New Roman" charset="0"/>
            <a:ea typeface="Times New Roman" charset="0"/>
            <a:cs typeface="Times New Roman" charset="0"/>
          </a:endParaRPr>
        </a:p>
      </dgm:t>
    </dgm:pt>
    <dgm:pt modelId="{03F9EE61-1914-654E-B520-A02DDF07BCA6}" type="sibTrans" cxnId="{7B08ECCB-9361-514B-9618-65FE12964C4A}">
      <dgm:prSet/>
      <dgm:spPr/>
      <dgm:t>
        <a:bodyPr/>
        <a:lstStyle/>
        <a:p>
          <a:endParaRPr lang="en-US">
            <a:latin typeface="Times New Roman" charset="0"/>
            <a:ea typeface="Times New Roman" charset="0"/>
            <a:cs typeface="Times New Roman" charset="0"/>
          </a:endParaRPr>
        </a:p>
      </dgm:t>
    </dgm:pt>
    <dgm:pt modelId="{DB5A9166-3ACE-4396-A958-7126BF5745E2}">
      <dgm:prSet phldrT="[Text]" custT="1"/>
      <dgm:spPr>
        <a:solidFill>
          <a:schemeClr val="tx2">
            <a:lumMod val="20000"/>
            <a:lumOff val="80000"/>
          </a:schemeClr>
        </a:solidFill>
      </dgm:spPr>
      <dgm:t>
        <a:bodyPr/>
        <a:lstStyle/>
        <a:p>
          <a:pPr marL="171450" marR="0" lvl="1" indent="-171450" algn="l" defTabSz="711200" rtl="0" eaLnBrk="1" fontAlgn="auto" latinLnBrk="0" hangingPunct="1">
            <a:lnSpc>
              <a:spcPct val="90000"/>
            </a:lnSpc>
            <a:spcBef>
              <a:spcPct val="0"/>
            </a:spcBef>
            <a:spcAft>
              <a:spcPct val="15000"/>
            </a:spcAft>
            <a:buClrTx/>
            <a:buSzTx/>
            <a:buFontTx/>
            <a:buNone/>
            <a:tabLst/>
            <a:defRPr/>
          </a:pPr>
          <a:r>
            <a:rPr lang="en-US" sz="2200" b="1" dirty="0" err="1" smtClean="0">
              <a:solidFill>
                <a:schemeClr val="tx1"/>
              </a:solidFill>
              <a:latin typeface="Times New Roman" charset="0"/>
              <a:ea typeface="Times New Roman" charset="0"/>
              <a:cs typeface="Times New Roman" charset="0"/>
            </a:rPr>
            <a:t>entitas</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bisnis</a:t>
          </a:r>
          <a:r>
            <a:rPr lang="en-US" sz="2200" b="0" dirty="0" smtClean="0">
              <a:solidFill>
                <a:schemeClr val="tx1"/>
              </a:solidFill>
              <a:latin typeface="Times New Roman" charset="0"/>
              <a:ea typeface="Times New Roman" charset="0"/>
              <a:cs typeface="Times New Roman" charset="0"/>
            </a:rPr>
            <a:t> </a:t>
          </a:r>
          <a:r>
            <a:rPr lang="en-US" sz="2200" b="0" dirty="0" err="1" smtClean="0">
              <a:solidFill>
                <a:schemeClr val="tx1"/>
              </a:solidFill>
              <a:latin typeface="Times New Roman" charset="0"/>
              <a:ea typeface="Times New Roman" charset="0"/>
              <a:cs typeface="Times New Roman" charset="0"/>
            </a:rPr>
            <a:t>dengan</a:t>
          </a:r>
          <a:r>
            <a:rPr lang="en-US" sz="2200" b="0"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pemilik</a:t>
          </a:r>
          <a:r>
            <a:rPr lang="en-US" sz="2200" b="0" dirty="0" smtClean="0">
              <a:solidFill>
                <a:schemeClr val="tx1"/>
              </a:solidFill>
              <a:latin typeface="Times New Roman" charset="0"/>
              <a:ea typeface="Times New Roman" charset="0"/>
              <a:cs typeface="Times New Roman" charset="0"/>
            </a:rPr>
            <a:t> </a:t>
          </a:r>
          <a:r>
            <a:rPr lang="en-US" sz="2200" b="0" dirty="0" err="1" smtClean="0">
              <a:solidFill>
                <a:schemeClr val="tx1"/>
              </a:solidFill>
              <a:latin typeface="Times New Roman" charset="0"/>
              <a:ea typeface="Times New Roman" charset="0"/>
              <a:cs typeface="Times New Roman" charset="0"/>
            </a:rPr>
            <a:t>dan</a:t>
          </a:r>
          <a:r>
            <a:rPr lang="en-US" sz="2200" b="0" dirty="0" smtClean="0">
              <a:solidFill>
                <a:schemeClr val="tx1"/>
              </a:solidFill>
              <a:latin typeface="Times New Roman" charset="0"/>
              <a:ea typeface="Times New Roman" charset="0"/>
              <a:cs typeface="Times New Roman" charset="0"/>
            </a:rPr>
            <a:t> </a:t>
          </a:r>
          <a:r>
            <a:rPr lang="en-US" sz="2200" b="1" baseline="0" dirty="0" err="1" smtClean="0">
              <a:solidFill>
                <a:schemeClr val="tx1"/>
              </a:solidFill>
              <a:latin typeface="Times New Roman" charset="0"/>
              <a:ea typeface="Times New Roman" charset="0"/>
              <a:cs typeface="Times New Roman" charset="0"/>
            </a:rPr>
            <a:t>entitas</a:t>
          </a:r>
          <a:r>
            <a:rPr lang="en-US" sz="2200" b="1" baseline="0" dirty="0" smtClean="0">
              <a:solidFill>
                <a:schemeClr val="tx1"/>
              </a:solidFill>
              <a:latin typeface="Times New Roman" charset="0"/>
              <a:ea typeface="Times New Roman" charset="0"/>
              <a:cs typeface="Times New Roman" charset="0"/>
            </a:rPr>
            <a:t> </a:t>
          </a:r>
          <a:r>
            <a:rPr lang="en-US" sz="2200" b="1" baseline="0" dirty="0" err="1" smtClean="0">
              <a:solidFill>
                <a:schemeClr val="tx1"/>
              </a:solidFill>
              <a:latin typeface="Times New Roman" charset="0"/>
              <a:ea typeface="Times New Roman" charset="0"/>
              <a:cs typeface="Times New Roman" charset="0"/>
            </a:rPr>
            <a:t>lainnya</a:t>
          </a:r>
          <a:endParaRPr lang="en-US" sz="2200" b="1" dirty="0">
            <a:solidFill>
              <a:schemeClr val="tx1"/>
            </a:solidFill>
            <a:latin typeface="Times New Roman" charset="0"/>
            <a:ea typeface="Times New Roman" charset="0"/>
            <a:cs typeface="Times New Roman" charset="0"/>
          </a:endParaRPr>
        </a:p>
      </dgm:t>
    </dgm:pt>
    <dgm:pt modelId="{DF4217E5-0E99-4C45-B781-C1E4D6192B3A}" type="parTrans" cxnId="{F6D46A2A-06A6-4E6D-8E9A-C1DE9AAD1373}">
      <dgm:prSet/>
      <dgm:spPr/>
      <dgm:t>
        <a:bodyPr/>
        <a:lstStyle/>
        <a:p>
          <a:endParaRPr lang="en-US"/>
        </a:p>
      </dgm:t>
    </dgm:pt>
    <dgm:pt modelId="{414EF7AA-3D86-40C6-A87C-E673A80CEA73}" type="sibTrans" cxnId="{F6D46A2A-06A6-4E6D-8E9A-C1DE9AAD1373}">
      <dgm:prSet/>
      <dgm:spPr/>
      <dgm:t>
        <a:bodyPr/>
        <a:lstStyle/>
        <a:p>
          <a:endParaRPr lang="en-US"/>
        </a:p>
      </dgm:t>
    </dgm:pt>
    <dgm:pt modelId="{A0882A93-8441-4CDD-B055-7D5C0C59137F}">
      <dgm:prSet phldrT="[Text]" custT="1"/>
      <dgm:spPr>
        <a:solidFill>
          <a:schemeClr val="tx2">
            <a:lumMod val="20000"/>
            <a:lumOff val="80000"/>
          </a:schemeClr>
        </a:solidFill>
      </dgm:spPr>
      <dgm:t>
        <a:bodyPr/>
        <a:lstStyle/>
        <a:p>
          <a:pPr marL="171450" marR="0" lvl="1" indent="-171450" algn="l" defTabSz="711200" rtl="0" eaLnBrk="1" fontAlgn="auto" latinLnBrk="0" hangingPunct="1">
            <a:lnSpc>
              <a:spcPct val="90000"/>
            </a:lnSpc>
            <a:spcBef>
              <a:spcPct val="0"/>
            </a:spcBef>
            <a:spcAft>
              <a:spcPct val="15000"/>
            </a:spcAft>
            <a:buClrTx/>
            <a:buSzTx/>
            <a:buFontTx/>
            <a:buNone/>
            <a:tabLst/>
            <a:defRPr/>
          </a:pPr>
          <a:r>
            <a:rPr lang="en-US" sz="2200" b="1" dirty="0" err="1" smtClean="0">
              <a:solidFill>
                <a:schemeClr val="tx1"/>
              </a:solidFill>
              <a:latin typeface="Times New Roman" charset="0"/>
              <a:ea typeface="Times New Roman" charset="0"/>
              <a:cs typeface="Times New Roman" charset="0"/>
            </a:rPr>
            <a:t>transaksi</a:t>
          </a:r>
          <a:r>
            <a:rPr lang="en-US" sz="2200" b="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antara</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entitas</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bisnis</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dan</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pemilik</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bisnis</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atau</a:t>
          </a:r>
          <a:r>
            <a:rPr lang="en-US" sz="2200" b="0" baseline="0" dirty="0" smtClean="0">
              <a:solidFill>
                <a:schemeClr val="tx1"/>
              </a:solidFill>
              <a:latin typeface="Times New Roman" charset="0"/>
              <a:ea typeface="Times New Roman" charset="0"/>
              <a:cs typeface="Times New Roman" charset="0"/>
            </a:rPr>
            <a:t> </a:t>
          </a:r>
          <a:r>
            <a:rPr lang="en-US" sz="2200" b="0" baseline="0" dirty="0" err="1" smtClean="0">
              <a:solidFill>
                <a:schemeClr val="tx1"/>
              </a:solidFill>
              <a:latin typeface="Times New Roman" charset="0"/>
              <a:ea typeface="Times New Roman" charset="0"/>
              <a:cs typeface="Times New Roman" charset="0"/>
            </a:rPr>
            <a:t>entitas</a:t>
          </a:r>
          <a:r>
            <a:rPr lang="en-US" sz="2200" b="0" baseline="0" dirty="0" smtClean="0">
              <a:solidFill>
                <a:schemeClr val="tx1"/>
              </a:solidFill>
              <a:latin typeface="Times New Roman" charset="0"/>
              <a:ea typeface="Times New Roman" charset="0"/>
              <a:cs typeface="Times New Roman" charset="0"/>
            </a:rPr>
            <a:t> lain</a:t>
          </a:r>
          <a:endParaRPr lang="en-US" sz="2200" b="0" dirty="0">
            <a:solidFill>
              <a:schemeClr val="tx1"/>
            </a:solidFill>
            <a:latin typeface="Times New Roman" charset="0"/>
            <a:ea typeface="Times New Roman" charset="0"/>
            <a:cs typeface="Times New Roman" charset="0"/>
          </a:endParaRPr>
        </a:p>
      </dgm:t>
    </dgm:pt>
    <dgm:pt modelId="{79300BC9-943A-4C14-9F63-B622AA6D4F43}" type="parTrans" cxnId="{7B63650B-C420-4B66-A2DD-7CAC8022FF3B}">
      <dgm:prSet/>
      <dgm:spPr/>
      <dgm:t>
        <a:bodyPr/>
        <a:lstStyle/>
        <a:p>
          <a:endParaRPr lang="en-US"/>
        </a:p>
      </dgm:t>
    </dgm:pt>
    <dgm:pt modelId="{87CDE0FA-67E7-44D7-BDE5-5D02B65A8851}" type="sibTrans" cxnId="{7B63650B-C420-4B66-A2DD-7CAC8022FF3B}">
      <dgm:prSet/>
      <dgm:spPr/>
      <dgm:t>
        <a:bodyPr/>
        <a:lstStyle/>
        <a:p>
          <a:endParaRPr lang="en-US"/>
        </a:p>
      </dgm:t>
    </dgm:pt>
    <dgm:pt modelId="{0F847754-5C67-3C42-9B19-F9D352DCB180}" type="pres">
      <dgm:prSet presAssocID="{32DAF332-594B-E54A-B96E-B1E5CAA24F5F}" presName="Name0" presStyleCnt="0">
        <dgm:presLayoutVars>
          <dgm:dir/>
          <dgm:resizeHandles val="exact"/>
        </dgm:presLayoutVars>
      </dgm:prSet>
      <dgm:spPr/>
      <dgm:t>
        <a:bodyPr/>
        <a:lstStyle/>
        <a:p>
          <a:endParaRPr lang="en-US"/>
        </a:p>
      </dgm:t>
    </dgm:pt>
    <dgm:pt modelId="{86CBAA68-7BAE-C24B-99C1-996867E474C2}" type="pres">
      <dgm:prSet presAssocID="{48404CDD-8FC7-4A4A-A2B3-83305CF7885B}" presName="node" presStyleLbl="node1" presStyleIdx="0" presStyleCnt="3">
        <dgm:presLayoutVars>
          <dgm:bulletEnabled val="1"/>
        </dgm:presLayoutVars>
      </dgm:prSet>
      <dgm:spPr/>
      <dgm:t>
        <a:bodyPr/>
        <a:lstStyle/>
        <a:p>
          <a:endParaRPr lang="en-US"/>
        </a:p>
      </dgm:t>
    </dgm:pt>
    <dgm:pt modelId="{0FD1DFB9-F5CB-5148-B266-049D372E8EC8}" type="pres">
      <dgm:prSet presAssocID="{65FBA584-1279-3F45-A322-E5E73309B313}" presName="sibTrans" presStyleCnt="0"/>
      <dgm:spPr/>
    </dgm:pt>
    <dgm:pt modelId="{0A08D810-3F80-8C46-82F2-BA5BD8CD23BA}" type="pres">
      <dgm:prSet presAssocID="{36A74360-B3CB-B94D-B5E5-E279459E09C7}" presName="node" presStyleLbl="node1" presStyleIdx="1" presStyleCnt="3" custScaleX="120563">
        <dgm:presLayoutVars>
          <dgm:bulletEnabled val="1"/>
        </dgm:presLayoutVars>
      </dgm:prSet>
      <dgm:spPr/>
      <dgm:t>
        <a:bodyPr/>
        <a:lstStyle/>
        <a:p>
          <a:endParaRPr lang="en-US"/>
        </a:p>
      </dgm:t>
    </dgm:pt>
    <dgm:pt modelId="{334F8C7B-B4BF-9F4C-A071-E5C208F85290}" type="pres">
      <dgm:prSet presAssocID="{BA72B4CC-8AE4-EF43-90A2-D2C7BDF66E62}" presName="sibTrans" presStyleCnt="0"/>
      <dgm:spPr/>
    </dgm:pt>
    <dgm:pt modelId="{1F2FB8C0-3B29-914F-BF6E-BF1A4B464239}" type="pres">
      <dgm:prSet presAssocID="{48F1B406-FFD0-E747-AC21-C4AB109CFFCD}" presName="node" presStyleLbl="node1" presStyleIdx="2" presStyleCnt="3" custScaleX="124873">
        <dgm:presLayoutVars>
          <dgm:bulletEnabled val="1"/>
        </dgm:presLayoutVars>
      </dgm:prSet>
      <dgm:spPr/>
      <dgm:t>
        <a:bodyPr/>
        <a:lstStyle/>
        <a:p>
          <a:endParaRPr lang="en-US"/>
        </a:p>
      </dgm:t>
    </dgm:pt>
  </dgm:ptLst>
  <dgm:cxnLst>
    <dgm:cxn modelId="{F6D46A2A-06A6-4E6D-8E9A-C1DE9AAD1373}" srcId="{48F1B406-FFD0-E747-AC21-C4AB109CFFCD}" destId="{DB5A9166-3ACE-4396-A958-7126BF5745E2}" srcOrd="0" destOrd="0" parTransId="{DF4217E5-0E99-4C45-B781-C1E4D6192B3A}" sibTransId="{414EF7AA-3D86-40C6-A87C-E673A80CEA73}"/>
    <dgm:cxn modelId="{0496C88B-9E64-0546-9C1A-9188A209DC31}" type="presOf" srcId="{48F1B406-FFD0-E747-AC21-C4AB109CFFCD}" destId="{1F2FB8C0-3B29-914F-BF6E-BF1A4B464239}" srcOrd="0" destOrd="0" presId="urn:microsoft.com/office/officeart/2005/8/layout/hList6"/>
    <dgm:cxn modelId="{4C9E28EE-B508-3C47-BDF5-E55946ED24B2}" srcId="{36A74360-B3CB-B94D-B5E5-E279459E09C7}" destId="{36820E17-AFF6-D249-93EB-53DCC82162B8}" srcOrd="0" destOrd="0" parTransId="{56C67F6A-9806-9F4A-BFDD-873127082BBF}" sibTransId="{94B1A033-02E1-D344-8EA3-E8BBAE9B4891}"/>
    <dgm:cxn modelId="{4869AE01-9EAB-204C-982F-994EAA260C70}" srcId="{32DAF332-594B-E54A-B96E-B1E5CAA24F5F}" destId="{48404CDD-8FC7-4A4A-A2B3-83305CF7885B}" srcOrd="0" destOrd="0" parTransId="{81878A5D-E3FF-D84D-BE97-850B66135B07}" sibTransId="{65FBA584-1279-3F45-A322-E5E73309B313}"/>
    <dgm:cxn modelId="{B0E92C69-FEAE-9A49-9FDE-AB79477ED7D5}" srcId="{36A74360-B3CB-B94D-B5E5-E279459E09C7}" destId="{D9A94449-D084-0642-96C5-BBC77A7329F8}" srcOrd="1" destOrd="0" parTransId="{87607239-D62E-DA4B-91C1-2B852A261BA1}" sibTransId="{16E82A67-BBF3-8343-B2C4-BECD40252EB7}"/>
    <dgm:cxn modelId="{83E9117A-C561-074F-8E77-487F565A4161}" type="presOf" srcId="{32DAF332-594B-E54A-B96E-B1E5CAA24F5F}" destId="{0F847754-5C67-3C42-9B19-F9D352DCB180}" srcOrd="0" destOrd="0" presId="urn:microsoft.com/office/officeart/2005/8/layout/hList6"/>
    <dgm:cxn modelId="{351EC776-B308-4940-AE23-D72B4DF4ADC7}" srcId="{32DAF332-594B-E54A-B96E-B1E5CAA24F5F}" destId="{36A74360-B3CB-B94D-B5E5-E279459E09C7}" srcOrd="1" destOrd="0" parTransId="{74C3C2D3-31C9-2B45-A3E0-40CE0DE0FD15}" sibTransId="{BA72B4CC-8AE4-EF43-90A2-D2C7BDF66E62}"/>
    <dgm:cxn modelId="{224B85B1-8786-7A46-B922-E1DAE84F96EA}" type="presOf" srcId="{36820E17-AFF6-D249-93EB-53DCC82162B8}" destId="{0A08D810-3F80-8C46-82F2-BA5BD8CD23BA}" srcOrd="0" destOrd="1" presId="urn:microsoft.com/office/officeart/2005/8/layout/hList6"/>
    <dgm:cxn modelId="{7B08ECCB-9361-514B-9618-65FE12964C4A}" srcId="{32DAF332-594B-E54A-B96E-B1E5CAA24F5F}" destId="{48F1B406-FFD0-E747-AC21-C4AB109CFFCD}" srcOrd="2" destOrd="0" parTransId="{2B2195C7-4D8E-2B4F-B6F5-FEA7CA59B7EE}" sibTransId="{03F9EE61-1914-654E-B520-A02DDF07BCA6}"/>
    <dgm:cxn modelId="{0FB69009-5360-4E2A-A6A5-A73C9957183A}" type="presOf" srcId="{A0882A93-8441-4CDD-B055-7D5C0C59137F}" destId="{1F2FB8C0-3B29-914F-BF6E-BF1A4B464239}" srcOrd="0" destOrd="2" presId="urn:microsoft.com/office/officeart/2005/8/layout/hList6"/>
    <dgm:cxn modelId="{E893C713-9E7F-8C48-86A6-F49F16EF6ED5}" type="presOf" srcId="{D9A94449-D084-0642-96C5-BBC77A7329F8}" destId="{0A08D810-3F80-8C46-82F2-BA5BD8CD23BA}" srcOrd="0" destOrd="2" presId="urn:microsoft.com/office/officeart/2005/8/layout/hList6"/>
    <dgm:cxn modelId="{4F3B1322-7BA1-7B46-ABFF-0192808C5647}" type="presOf" srcId="{36A74360-B3CB-B94D-B5E5-E279459E09C7}" destId="{0A08D810-3F80-8C46-82F2-BA5BD8CD23BA}" srcOrd="0" destOrd="0" presId="urn:microsoft.com/office/officeart/2005/8/layout/hList6"/>
    <dgm:cxn modelId="{7B63650B-C420-4B66-A2DD-7CAC8022FF3B}" srcId="{48F1B406-FFD0-E747-AC21-C4AB109CFFCD}" destId="{A0882A93-8441-4CDD-B055-7D5C0C59137F}" srcOrd="1" destOrd="0" parTransId="{79300BC9-943A-4C14-9F63-B622AA6D4F43}" sibTransId="{87CDE0FA-67E7-44D7-BDE5-5D02B65A8851}"/>
    <dgm:cxn modelId="{AEA65247-C8D8-43C7-B633-3CCD253C4AFE}" type="presOf" srcId="{DB5A9166-3ACE-4396-A958-7126BF5745E2}" destId="{1F2FB8C0-3B29-914F-BF6E-BF1A4B464239}" srcOrd="0" destOrd="1" presId="urn:microsoft.com/office/officeart/2005/8/layout/hList6"/>
    <dgm:cxn modelId="{89DCF944-7B28-F54D-AC0A-2C5E91991721}" type="presOf" srcId="{48404CDD-8FC7-4A4A-A2B3-83305CF7885B}" destId="{86CBAA68-7BAE-C24B-99C1-996867E474C2}" srcOrd="0" destOrd="0" presId="urn:microsoft.com/office/officeart/2005/8/layout/hList6"/>
    <dgm:cxn modelId="{65727EEB-98ED-5241-8893-B70DFB4B0D90}" type="presParOf" srcId="{0F847754-5C67-3C42-9B19-F9D352DCB180}" destId="{86CBAA68-7BAE-C24B-99C1-996867E474C2}" srcOrd="0" destOrd="0" presId="urn:microsoft.com/office/officeart/2005/8/layout/hList6"/>
    <dgm:cxn modelId="{0347F470-DA75-FF4E-9BF7-338D3B76313E}" type="presParOf" srcId="{0F847754-5C67-3C42-9B19-F9D352DCB180}" destId="{0FD1DFB9-F5CB-5148-B266-049D372E8EC8}" srcOrd="1" destOrd="0" presId="urn:microsoft.com/office/officeart/2005/8/layout/hList6"/>
    <dgm:cxn modelId="{6F889DF2-A864-E842-83B0-C0F617C2633E}" type="presParOf" srcId="{0F847754-5C67-3C42-9B19-F9D352DCB180}" destId="{0A08D810-3F80-8C46-82F2-BA5BD8CD23BA}" srcOrd="2" destOrd="0" presId="urn:microsoft.com/office/officeart/2005/8/layout/hList6"/>
    <dgm:cxn modelId="{A8ACCC7A-61AD-C346-9169-40EF58F5E97B}" type="presParOf" srcId="{0F847754-5C67-3C42-9B19-F9D352DCB180}" destId="{334F8C7B-B4BF-9F4C-A071-E5C208F85290}" srcOrd="3" destOrd="0" presId="urn:microsoft.com/office/officeart/2005/8/layout/hList6"/>
    <dgm:cxn modelId="{9C4DC4E9-6333-1A4D-B4C5-A4FC1FB92ED3}" type="presParOf" srcId="{0F847754-5C67-3C42-9B19-F9D352DCB180}" destId="{1F2FB8C0-3B29-914F-BF6E-BF1A4B46423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651A4A-BE71-1A4E-953D-7C0D88CFD025}" type="doc">
      <dgm:prSet loTypeId="urn:microsoft.com/office/officeart/2005/8/layout/balance1" loCatId="" qsTypeId="urn:microsoft.com/office/officeart/2005/8/quickstyle/simple4" qsCatId="simple" csTypeId="urn:microsoft.com/office/officeart/2005/8/colors/accent1_2" csCatId="accent1" phldr="1"/>
      <dgm:spPr/>
      <dgm:t>
        <a:bodyPr/>
        <a:lstStyle/>
        <a:p>
          <a:endParaRPr lang="en-US"/>
        </a:p>
      </dgm:t>
    </dgm:pt>
    <dgm:pt modelId="{16816B60-5542-644D-919D-934FD409FA13}">
      <dgm:prSet phldrT="[Text]"/>
      <dgm:spPr/>
      <dgm:t>
        <a:bodyPr/>
        <a:lstStyle/>
        <a:p>
          <a:r>
            <a:rPr lang="en-US" b="1" dirty="0" err="1" smtClean="0">
              <a:latin typeface="Times New Roman" charset="0"/>
              <a:ea typeface="Times New Roman" charset="0"/>
              <a:cs typeface="Times New Roman" charset="0"/>
            </a:rPr>
            <a:t>Dasar</a:t>
          </a:r>
          <a:r>
            <a:rPr lang="en-US" b="1" dirty="0" smtClean="0">
              <a:latin typeface="Times New Roman" charset="0"/>
              <a:ea typeface="Times New Roman" charset="0"/>
              <a:cs typeface="Times New Roman" charset="0"/>
            </a:rPr>
            <a:t> </a:t>
          </a:r>
          <a:r>
            <a:rPr lang="en-US" b="1" dirty="0" err="1" smtClean="0">
              <a:latin typeface="Times New Roman" charset="0"/>
              <a:ea typeface="Times New Roman" charset="0"/>
              <a:cs typeface="Times New Roman" charset="0"/>
            </a:rPr>
            <a:t>Kas</a:t>
          </a:r>
          <a:endParaRPr lang="en-US" b="1" dirty="0">
            <a:latin typeface="Times New Roman" charset="0"/>
            <a:ea typeface="Times New Roman" charset="0"/>
            <a:cs typeface="Times New Roman" charset="0"/>
          </a:endParaRPr>
        </a:p>
      </dgm:t>
    </dgm:pt>
    <dgm:pt modelId="{93BAA02C-B34B-E746-955C-DB2455AC01E4}" type="parTrans" cxnId="{D6E333B8-1A0A-D64A-94D7-14AFE236E2DD}">
      <dgm:prSet/>
      <dgm:spPr/>
      <dgm:t>
        <a:bodyPr/>
        <a:lstStyle/>
        <a:p>
          <a:endParaRPr lang="en-US">
            <a:latin typeface="Times New Roman" charset="0"/>
            <a:ea typeface="Times New Roman" charset="0"/>
            <a:cs typeface="Times New Roman" charset="0"/>
          </a:endParaRPr>
        </a:p>
      </dgm:t>
    </dgm:pt>
    <dgm:pt modelId="{DA639F44-98B1-F84B-8B41-105EB209A246}" type="sibTrans" cxnId="{D6E333B8-1A0A-D64A-94D7-14AFE236E2DD}">
      <dgm:prSet/>
      <dgm:spPr/>
      <dgm:t>
        <a:bodyPr/>
        <a:lstStyle/>
        <a:p>
          <a:endParaRPr lang="en-US">
            <a:latin typeface="Times New Roman" charset="0"/>
            <a:ea typeface="Times New Roman" charset="0"/>
            <a:cs typeface="Times New Roman" charset="0"/>
          </a:endParaRPr>
        </a:p>
      </dgm:t>
    </dgm:pt>
    <dgm:pt modelId="{1353BC81-6D30-854B-93D9-D3E2BB4F029A}">
      <dgm:prSet phldrT="[Text]" custT="1"/>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en-US" sz="2100" b="1" dirty="0" err="1" smtClean="0">
              <a:solidFill>
                <a:schemeClr val="tx1"/>
              </a:solidFill>
              <a:latin typeface="Times New Roman" charset="0"/>
              <a:ea typeface="Times New Roman" charset="0"/>
              <a:cs typeface="Times New Roman" charset="0"/>
            </a:rPr>
            <a:t>Gambaran</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profitabilitas</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jangka</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panjang</a:t>
          </a:r>
          <a:r>
            <a:rPr lang="en-US" sz="2100" b="1" dirty="0" smtClean="0">
              <a:solidFill>
                <a:schemeClr val="tx1"/>
              </a:solidFill>
              <a:latin typeface="Times New Roman" charset="0"/>
              <a:ea typeface="Times New Roman" charset="0"/>
              <a:cs typeface="Times New Roman" charset="0"/>
            </a:rPr>
            <a:t> yang </a:t>
          </a:r>
          <a:r>
            <a:rPr lang="en-US" sz="2100" b="1" dirty="0" err="1" smtClean="0">
              <a:solidFill>
                <a:schemeClr val="tx1"/>
              </a:solidFill>
              <a:latin typeface="Times New Roman" charset="0"/>
              <a:ea typeface="Times New Roman" charset="0"/>
              <a:cs typeface="Times New Roman" charset="0"/>
            </a:rPr>
            <a:t>menyesatkan</a:t>
          </a:r>
          <a:r>
            <a:rPr lang="en-US" sz="2100" b="1" dirty="0" smtClean="0">
              <a:solidFill>
                <a:schemeClr val="tx1"/>
              </a:solidFill>
              <a:latin typeface="Times New Roman" charset="0"/>
              <a:ea typeface="Times New Roman" charset="0"/>
              <a:cs typeface="Times New Roman" charset="0"/>
            </a:rPr>
            <a:t> (</a:t>
          </a:r>
          <a:r>
            <a:rPr lang="en-US" sz="2100" b="1" i="1" dirty="0" smtClean="0">
              <a:solidFill>
                <a:schemeClr val="tx1"/>
              </a:solidFill>
              <a:latin typeface="Times New Roman" charset="0"/>
              <a:ea typeface="Times New Roman" charset="0"/>
              <a:cs typeface="Times New Roman" charset="0"/>
            </a:rPr>
            <a:t>misleading)</a:t>
          </a:r>
          <a:endParaRPr lang="en-US" sz="2100" b="1" i="1" dirty="0">
            <a:solidFill>
              <a:schemeClr val="tx1"/>
            </a:solidFill>
            <a:latin typeface="Times New Roman" charset="0"/>
            <a:ea typeface="Times New Roman" charset="0"/>
            <a:cs typeface="Times New Roman" charset="0"/>
          </a:endParaRPr>
        </a:p>
      </dgm:t>
    </dgm:pt>
    <dgm:pt modelId="{88369B11-9C47-3C4B-A75E-8D7B67B82845}" type="parTrans" cxnId="{B059F6EB-C7D6-4D44-BBEB-7FC069112063}">
      <dgm:prSet/>
      <dgm:spPr/>
      <dgm:t>
        <a:bodyPr/>
        <a:lstStyle/>
        <a:p>
          <a:endParaRPr lang="en-US">
            <a:latin typeface="Times New Roman" charset="0"/>
            <a:ea typeface="Times New Roman" charset="0"/>
            <a:cs typeface="Times New Roman" charset="0"/>
          </a:endParaRPr>
        </a:p>
      </dgm:t>
    </dgm:pt>
    <dgm:pt modelId="{52EFDA1B-83A0-5944-B08E-CC8E93EEFCE0}" type="sibTrans" cxnId="{B059F6EB-C7D6-4D44-BBEB-7FC069112063}">
      <dgm:prSet/>
      <dgm:spPr/>
      <dgm:t>
        <a:bodyPr/>
        <a:lstStyle/>
        <a:p>
          <a:endParaRPr lang="en-US">
            <a:latin typeface="Times New Roman" charset="0"/>
            <a:ea typeface="Times New Roman" charset="0"/>
            <a:cs typeface="Times New Roman" charset="0"/>
          </a:endParaRPr>
        </a:p>
      </dgm:t>
    </dgm:pt>
    <dgm:pt modelId="{8C7A4F04-B787-1D47-8476-6BE7D5ED9CB7}">
      <dgm:prSet phldrT="[Text]" custT="1"/>
      <dgm:spPr/>
      <dgm:t>
        <a:bodyPr/>
        <a:lstStyle/>
        <a:p>
          <a:r>
            <a:rPr lang="en-US" sz="2400" b="1" dirty="0" err="1" smtClean="0">
              <a:latin typeface="Times New Roman" charset="0"/>
              <a:ea typeface="Times New Roman" charset="0"/>
              <a:cs typeface="Times New Roman" charset="0"/>
            </a:rPr>
            <a:t>Mencerminkan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aktivitas</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aktual</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entitas</a:t>
          </a:r>
          <a:endParaRPr lang="en-US" sz="2400" b="1" dirty="0">
            <a:latin typeface="Times New Roman" charset="0"/>
            <a:ea typeface="Times New Roman" charset="0"/>
            <a:cs typeface="Times New Roman" charset="0"/>
          </a:endParaRPr>
        </a:p>
      </dgm:t>
    </dgm:pt>
    <dgm:pt modelId="{7745A80C-4B0B-A840-B0F0-9395255DA3E9}" type="parTrans" cxnId="{0D7291F9-7841-844B-AFD1-53BEFA504A3F}">
      <dgm:prSet/>
      <dgm:spPr/>
      <dgm:t>
        <a:bodyPr/>
        <a:lstStyle/>
        <a:p>
          <a:endParaRPr lang="en-US">
            <a:latin typeface="Times New Roman" charset="0"/>
            <a:ea typeface="Times New Roman" charset="0"/>
            <a:cs typeface="Times New Roman" charset="0"/>
          </a:endParaRPr>
        </a:p>
      </dgm:t>
    </dgm:pt>
    <dgm:pt modelId="{DED2E838-2CEC-4143-B02A-09FCF649CEB9}" type="sibTrans" cxnId="{0D7291F9-7841-844B-AFD1-53BEFA504A3F}">
      <dgm:prSet/>
      <dgm:spPr/>
      <dgm:t>
        <a:bodyPr/>
        <a:lstStyle/>
        <a:p>
          <a:endParaRPr lang="en-US">
            <a:latin typeface="Times New Roman" charset="0"/>
            <a:ea typeface="Times New Roman" charset="0"/>
            <a:cs typeface="Times New Roman" charset="0"/>
          </a:endParaRPr>
        </a:p>
      </dgm:t>
    </dgm:pt>
    <dgm:pt modelId="{833942D4-A55A-0842-8081-42D7188E9444}">
      <dgm:prSet phldrT="[Text]" custT="1"/>
      <dgm:spPr/>
      <dgm:t>
        <a:bodyPr/>
        <a:lstStyle/>
        <a:p>
          <a:r>
            <a:rPr lang="en-US" sz="2400" b="1" i="1" dirty="0" smtClean="0">
              <a:solidFill>
                <a:schemeClr val="bg1"/>
              </a:solidFill>
              <a:latin typeface="Times New Roman" charset="0"/>
              <a:ea typeface="Times New Roman" charset="0"/>
              <a:cs typeface="Times New Roman" charset="0"/>
            </a:rPr>
            <a:t>Matching revenue vs expense</a:t>
          </a:r>
          <a:endParaRPr lang="en-US" sz="2400" b="1" dirty="0">
            <a:solidFill>
              <a:schemeClr val="bg1"/>
            </a:solidFill>
            <a:latin typeface="Times New Roman" charset="0"/>
            <a:ea typeface="Times New Roman" charset="0"/>
            <a:cs typeface="Times New Roman" charset="0"/>
          </a:endParaRPr>
        </a:p>
      </dgm:t>
    </dgm:pt>
    <dgm:pt modelId="{51422EBC-B7D8-8F4D-AFE8-1B3FFDC110C4}" type="parTrans" cxnId="{40376A0E-5E1C-F047-A509-545CD5B00D37}">
      <dgm:prSet/>
      <dgm:spPr/>
      <dgm:t>
        <a:bodyPr/>
        <a:lstStyle/>
        <a:p>
          <a:endParaRPr lang="en-US">
            <a:latin typeface="Times New Roman" charset="0"/>
            <a:ea typeface="Times New Roman" charset="0"/>
            <a:cs typeface="Times New Roman" charset="0"/>
          </a:endParaRPr>
        </a:p>
      </dgm:t>
    </dgm:pt>
    <dgm:pt modelId="{99171F2D-CD2F-3445-AFD8-DFA9322E6B7B}" type="sibTrans" cxnId="{40376A0E-5E1C-F047-A509-545CD5B00D37}">
      <dgm:prSet/>
      <dgm:spPr/>
      <dgm:t>
        <a:bodyPr/>
        <a:lstStyle/>
        <a:p>
          <a:endParaRPr lang="en-US">
            <a:latin typeface="Times New Roman" charset="0"/>
            <a:ea typeface="Times New Roman" charset="0"/>
            <a:cs typeface="Times New Roman" charset="0"/>
          </a:endParaRPr>
        </a:p>
      </dgm:t>
    </dgm:pt>
    <dgm:pt modelId="{22F99F47-C9D5-C54B-9363-1C68DB684BAF}">
      <dgm:prSet phldrT="[Text]"/>
      <dgm:spPr/>
      <dgm:t>
        <a:bodyPr/>
        <a:lstStyle/>
        <a:p>
          <a:r>
            <a:rPr lang="en-US" b="1" dirty="0" err="1" smtClean="0">
              <a:latin typeface="Times New Roman" charset="0"/>
              <a:ea typeface="Times New Roman" charset="0"/>
              <a:cs typeface="Times New Roman" charset="0"/>
            </a:rPr>
            <a:t>Dasar</a:t>
          </a:r>
          <a:r>
            <a:rPr lang="en-US" b="1" baseline="0" dirty="0" smtClean="0">
              <a:latin typeface="Times New Roman" charset="0"/>
              <a:ea typeface="Times New Roman" charset="0"/>
              <a:cs typeface="Times New Roman" charset="0"/>
            </a:rPr>
            <a:t> </a:t>
          </a:r>
          <a:r>
            <a:rPr lang="en-US" b="1" baseline="0" dirty="0" err="1" smtClean="0">
              <a:latin typeface="Times New Roman" charset="0"/>
              <a:ea typeface="Times New Roman" charset="0"/>
              <a:cs typeface="Times New Roman" charset="0"/>
            </a:rPr>
            <a:t>Akrual</a:t>
          </a:r>
          <a:endParaRPr lang="en-US" b="1" dirty="0">
            <a:latin typeface="Times New Roman" charset="0"/>
            <a:ea typeface="Times New Roman" charset="0"/>
            <a:cs typeface="Times New Roman" charset="0"/>
          </a:endParaRPr>
        </a:p>
      </dgm:t>
    </dgm:pt>
    <dgm:pt modelId="{34D0B7FB-1223-2740-B0E1-5B4B9FD92259}" type="sibTrans" cxnId="{28865061-BAB1-E44C-A7A5-CFAB039DD112}">
      <dgm:prSet/>
      <dgm:spPr/>
      <dgm:t>
        <a:bodyPr/>
        <a:lstStyle/>
        <a:p>
          <a:endParaRPr lang="en-US">
            <a:latin typeface="Times New Roman" charset="0"/>
            <a:ea typeface="Times New Roman" charset="0"/>
            <a:cs typeface="Times New Roman" charset="0"/>
          </a:endParaRPr>
        </a:p>
      </dgm:t>
    </dgm:pt>
    <dgm:pt modelId="{92AC3AB1-40B0-D048-B507-A4879388C77C}" type="parTrans" cxnId="{28865061-BAB1-E44C-A7A5-CFAB039DD112}">
      <dgm:prSet/>
      <dgm:spPr/>
      <dgm:t>
        <a:bodyPr/>
        <a:lstStyle/>
        <a:p>
          <a:endParaRPr lang="en-US">
            <a:latin typeface="Times New Roman" charset="0"/>
            <a:ea typeface="Times New Roman" charset="0"/>
            <a:cs typeface="Times New Roman" charset="0"/>
          </a:endParaRPr>
        </a:p>
      </dgm:t>
    </dgm:pt>
    <dgm:pt modelId="{A2360EE9-A553-F94B-8F6B-ECA8EBDF2FEC}">
      <dgm:prSet phldrT="[Text]" custT="1"/>
      <dgm:spPr/>
      <dgm:t>
        <a:bodyPr/>
        <a:lstStyle/>
        <a:p>
          <a:r>
            <a:rPr lang="en-US" sz="2400" b="1" dirty="0" err="1" smtClean="0">
              <a:latin typeface="Times New Roman" charset="0"/>
              <a:ea typeface="Times New Roman" charset="0"/>
              <a:cs typeface="Times New Roman" charset="0"/>
            </a:rPr>
            <a:t>Gambaran</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kas</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aktual</a:t>
          </a:r>
          <a:r>
            <a:rPr lang="en-US" sz="2400" b="1" dirty="0" smtClean="0">
              <a:latin typeface="Times New Roman" charset="0"/>
              <a:ea typeface="Times New Roman" charset="0"/>
              <a:cs typeface="Times New Roman" charset="0"/>
            </a:rPr>
            <a:t> yang </a:t>
          </a:r>
          <a:r>
            <a:rPr lang="en-US" sz="2400" b="1" dirty="0" err="1" smtClean="0">
              <a:latin typeface="Times New Roman" charset="0"/>
              <a:ea typeface="Times New Roman" charset="0"/>
              <a:cs typeface="Times New Roman" charset="0"/>
            </a:rPr>
            <a:t>lebih</a:t>
          </a:r>
          <a:r>
            <a:rPr lang="en-US" sz="2400" b="1" dirty="0" smtClean="0">
              <a:latin typeface="Times New Roman" charset="0"/>
              <a:ea typeface="Times New Roman" charset="0"/>
              <a:cs typeface="Times New Roman" charset="0"/>
            </a:rPr>
            <a:t> </a:t>
          </a:r>
          <a:r>
            <a:rPr lang="en-US" sz="2400" b="1" dirty="0" err="1" smtClean="0">
              <a:latin typeface="Times New Roman" charset="0"/>
              <a:ea typeface="Times New Roman" charset="0"/>
              <a:cs typeface="Times New Roman" charset="0"/>
            </a:rPr>
            <a:t>akurat</a:t>
          </a:r>
          <a:endParaRPr lang="en-US" sz="2400" b="1" dirty="0">
            <a:latin typeface="Times New Roman" charset="0"/>
            <a:ea typeface="Times New Roman" charset="0"/>
            <a:cs typeface="Times New Roman" charset="0"/>
          </a:endParaRPr>
        </a:p>
      </dgm:t>
    </dgm:pt>
    <dgm:pt modelId="{EAAE3938-D955-A94C-BA03-E33A9E056ECF}" type="sibTrans" cxnId="{29A2B3EA-F412-EA4C-9E4B-7A20155935D1}">
      <dgm:prSet/>
      <dgm:spPr/>
      <dgm:t>
        <a:bodyPr/>
        <a:lstStyle/>
        <a:p>
          <a:endParaRPr lang="en-US">
            <a:latin typeface="Times New Roman" charset="0"/>
            <a:ea typeface="Times New Roman" charset="0"/>
            <a:cs typeface="Times New Roman" charset="0"/>
          </a:endParaRPr>
        </a:p>
      </dgm:t>
    </dgm:pt>
    <dgm:pt modelId="{D81B7123-196B-0C42-853E-D4A7B363F68D}" type="parTrans" cxnId="{29A2B3EA-F412-EA4C-9E4B-7A20155935D1}">
      <dgm:prSet/>
      <dgm:spPr/>
      <dgm:t>
        <a:bodyPr/>
        <a:lstStyle/>
        <a:p>
          <a:endParaRPr lang="en-US">
            <a:latin typeface="Times New Roman" charset="0"/>
            <a:ea typeface="Times New Roman" charset="0"/>
            <a:cs typeface="Times New Roman" charset="0"/>
          </a:endParaRPr>
        </a:p>
      </dgm:t>
    </dgm:pt>
    <dgm:pt modelId="{8E060371-6FD2-47B7-B288-03D612D23302}">
      <dgm:prSet phldrT="[Text]" custT="1"/>
      <dgm:spPr/>
      <dgm:t>
        <a:bodyPr/>
        <a:lstStyle/>
        <a:p>
          <a:r>
            <a:rPr lang="id-ID" sz="2400" b="1" i="0" smtClean="0">
              <a:solidFill>
                <a:schemeClr val="bg1"/>
              </a:solidFill>
              <a:latin typeface="Times New Roman" charset="0"/>
              <a:ea typeface="Times New Roman" charset="0"/>
              <a:cs typeface="Times New Roman" charset="0"/>
            </a:rPr>
            <a:t>Dapat menunjukkan saldo kas pada akhir periode</a:t>
          </a:r>
          <a:endParaRPr lang="en-US" sz="2400" b="1" i="0" dirty="0">
            <a:solidFill>
              <a:schemeClr val="bg1"/>
            </a:solidFill>
            <a:latin typeface="Times New Roman" charset="0"/>
            <a:ea typeface="Times New Roman" charset="0"/>
            <a:cs typeface="Times New Roman" charset="0"/>
          </a:endParaRPr>
        </a:p>
      </dgm:t>
    </dgm:pt>
    <dgm:pt modelId="{B230F8A1-6255-4383-9B26-F1DF7853BC68}" type="parTrans" cxnId="{8F4C95E6-F247-4E9D-AF7D-07C8A9F0399D}">
      <dgm:prSet/>
      <dgm:spPr/>
      <dgm:t>
        <a:bodyPr/>
        <a:lstStyle/>
        <a:p>
          <a:endParaRPr lang="en-US"/>
        </a:p>
      </dgm:t>
    </dgm:pt>
    <dgm:pt modelId="{32885D86-A76C-449B-B12D-DB56196D1FCF}" type="sibTrans" cxnId="{8F4C95E6-F247-4E9D-AF7D-07C8A9F0399D}">
      <dgm:prSet/>
      <dgm:spPr/>
      <dgm:t>
        <a:bodyPr/>
        <a:lstStyle/>
        <a:p>
          <a:endParaRPr lang="en-US"/>
        </a:p>
      </dgm:t>
    </dgm:pt>
    <dgm:pt modelId="{84392258-1D1A-6241-A638-72FDB2B7803C}" type="pres">
      <dgm:prSet presAssocID="{A7651A4A-BE71-1A4E-953D-7C0D88CFD025}" presName="outerComposite" presStyleCnt="0">
        <dgm:presLayoutVars>
          <dgm:chMax val="2"/>
          <dgm:animLvl val="lvl"/>
          <dgm:resizeHandles val="exact"/>
        </dgm:presLayoutVars>
      </dgm:prSet>
      <dgm:spPr/>
      <dgm:t>
        <a:bodyPr/>
        <a:lstStyle/>
        <a:p>
          <a:endParaRPr lang="en-US"/>
        </a:p>
      </dgm:t>
    </dgm:pt>
    <dgm:pt modelId="{246A7182-69CA-E24C-92C8-746478A62A6F}" type="pres">
      <dgm:prSet presAssocID="{A7651A4A-BE71-1A4E-953D-7C0D88CFD025}" presName="dummyMaxCanvas" presStyleCnt="0"/>
      <dgm:spPr/>
    </dgm:pt>
    <dgm:pt modelId="{DF41690C-DB67-2A44-B312-D54B1DA786A8}" type="pres">
      <dgm:prSet presAssocID="{A7651A4A-BE71-1A4E-953D-7C0D88CFD025}" presName="parentComposite" presStyleCnt="0"/>
      <dgm:spPr/>
    </dgm:pt>
    <dgm:pt modelId="{BE00AFCF-C98F-BC41-B859-E56B5D0BE08D}" type="pres">
      <dgm:prSet presAssocID="{A7651A4A-BE71-1A4E-953D-7C0D88CFD025}" presName="parent1" presStyleLbl="alignAccFollowNode1" presStyleIdx="0" presStyleCnt="4" custAng="20694806" custLinFactNeighborX="-56371" custLinFactNeighborY="51449">
        <dgm:presLayoutVars>
          <dgm:chMax val="4"/>
        </dgm:presLayoutVars>
      </dgm:prSet>
      <dgm:spPr/>
      <dgm:t>
        <a:bodyPr/>
        <a:lstStyle/>
        <a:p>
          <a:endParaRPr lang="en-US"/>
        </a:p>
      </dgm:t>
    </dgm:pt>
    <dgm:pt modelId="{0479F162-A8AC-7B40-AFFA-43133A58C8DC}" type="pres">
      <dgm:prSet presAssocID="{A7651A4A-BE71-1A4E-953D-7C0D88CFD025}" presName="parent2" presStyleLbl="alignAccFollowNode1" presStyleIdx="1" presStyleCnt="4" custScaleX="133681" custLinFactNeighborX="20922" custLinFactNeighborY="24246">
        <dgm:presLayoutVars>
          <dgm:chMax val="4"/>
        </dgm:presLayoutVars>
      </dgm:prSet>
      <dgm:spPr/>
      <dgm:t>
        <a:bodyPr/>
        <a:lstStyle/>
        <a:p>
          <a:endParaRPr lang="en-US"/>
        </a:p>
      </dgm:t>
    </dgm:pt>
    <dgm:pt modelId="{10BB1FD6-01AE-1A4F-94CA-90D8FD26B5BF}" type="pres">
      <dgm:prSet presAssocID="{A7651A4A-BE71-1A4E-953D-7C0D88CFD025}" presName="childrenComposite" presStyleCnt="0"/>
      <dgm:spPr/>
    </dgm:pt>
    <dgm:pt modelId="{ED2D6846-C69E-B242-9885-D9E620FC7AEB}" type="pres">
      <dgm:prSet presAssocID="{A7651A4A-BE71-1A4E-953D-7C0D88CFD025}" presName="dummyMaxCanvas_ChildArea" presStyleCnt="0"/>
      <dgm:spPr/>
    </dgm:pt>
    <dgm:pt modelId="{5FE385D5-36AD-F947-A46F-B907A908BE99}" type="pres">
      <dgm:prSet presAssocID="{A7651A4A-BE71-1A4E-953D-7C0D88CFD025}" presName="fulcrum" presStyleLbl="alignAccFollowNode1" presStyleIdx="2" presStyleCnt="4"/>
      <dgm:spPr/>
    </dgm:pt>
    <dgm:pt modelId="{0724C6E1-444C-46AE-AFEB-CA4C02095F91}" type="pres">
      <dgm:prSet presAssocID="{A7651A4A-BE71-1A4E-953D-7C0D88CFD025}" presName="balance_23" presStyleLbl="alignAccFollowNode1" presStyleIdx="3" presStyleCnt="4">
        <dgm:presLayoutVars>
          <dgm:bulletEnabled val="1"/>
        </dgm:presLayoutVars>
      </dgm:prSet>
      <dgm:spPr/>
    </dgm:pt>
    <dgm:pt modelId="{B1BCF0C7-87CC-4591-B916-8FABA46DAC3D}" type="pres">
      <dgm:prSet presAssocID="{A7651A4A-BE71-1A4E-953D-7C0D88CFD025}" presName="right_23_1" presStyleLbl="node1" presStyleIdx="0" presStyleCnt="5" custScaleX="206346" custLinFactNeighborX="14820" custLinFactNeighborY="6964">
        <dgm:presLayoutVars>
          <dgm:bulletEnabled val="1"/>
        </dgm:presLayoutVars>
      </dgm:prSet>
      <dgm:spPr/>
      <dgm:t>
        <a:bodyPr/>
        <a:lstStyle/>
        <a:p>
          <a:endParaRPr lang="en-US"/>
        </a:p>
      </dgm:t>
    </dgm:pt>
    <dgm:pt modelId="{CBE16BD9-10C7-4EED-A945-36C1CF6BEDF0}" type="pres">
      <dgm:prSet presAssocID="{A7651A4A-BE71-1A4E-953D-7C0D88CFD025}" presName="right_23_2" presStyleLbl="node1" presStyleIdx="1" presStyleCnt="5" custAng="21529059" custScaleX="186816" custLinFactNeighborX="6256" custLinFactNeighborY="17144">
        <dgm:presLayoutVars>
          <dgm:bulletEnabled val="1"/>
        </dgm:presLayoutVars>
      </dgm:prSet>
      <dgm:spPr/>
      <dgm:t>
        <a:bodyPr/>
        <a:lstStyle/>
        <a:p>
          <a:endParaRPr lang="en-US"/>
        </a:p>
      </dgm:t>
    </dgm:pt>
    <dgm:pt modelId="{5B5ECDB9-9C76-43E6-AEBC-1F3AE70400B4}" type="pres">
      <dgm:prSet presAssocID="{A7651A4A-BE71-1A4E-953D-7C0D88CFD025}" presName="right_23_3" presStyleLbl="node1" presStyleIdx="2" presStyleCnt="5" custScaleX="159820" custLinFactNeighborY="30394">
        <dgm:presLayoutVars>
          <dgm:bulletEnabled val="1"/>
        </dgm:presLayoutVars>
      </dgm:prSet>
      <dgm:spPr/>
      <dgm:t>
        <a:bodyPr/>
        <a:lstStyle/>
        <a:p>
          <a:endParaRPr lang="en-US"/>
        </a:p>
      </dgm:t>
    </dgm:pt>
    <dgm:pt modelId="{4E4F396D-6FB9-4186-8982-2A370FEE9928}" type="pres">
      <dgm:prSet presAssocID="{A7651A4A-BE71-1A4E-953D-7C0D88CFD025}" presName="left_23_1" presStyleLbl="node1" presStyleIdx="3" presStyleCnt="5" custScaleX="226381" custLinFactNeighborX="-48605">
        <dgm:presLayoutVars>
          <dgm:bulletEnabled val="1"/>
        </dgm:presLayoutVars>
      </dgm:prSet>
      <dgm:spPr/>
      <dgm:t>
        <a:bodyPr/>
        <a:lstStyle/>
        <a:p>
          <a:endParaRPr lang="en-US"/>
        </a:p>
      </dgm:t>
    </dgm:pt>
    <dgm:pt modelId="{2FF61E77-935F-419B-910B-5A28A6F27DDC}" type="pres">
      <dgm:prSet presAssocID="{A7651A4A-BE71-1A4E-953D-7C0D88CFD025}" presName="left_23_2" presStyleLbl="node1" presStyleIdx="4" presStyleCnt="5" custAng="21360000" custScaleX="170751" custLinFactNeighborX="-42372" custLinFactNeighborY="10303">
        <dgm:presLayoutVars>
          <dgm:bulletEnabled val="1"/>
        </dgm:presLayoutVars>
      </dgm:prSet>
      <dgm:spPr/>
      <dgm:t>
        <a:bodyPr/>
        <a:lstStyle/>
        <a:p>
          <a:endParaRPr lang="en-US"/>
        </a:p>
      </dgm:t>
    </dgm:pt>
  </dgm:ptLst>
  <dgm:cxnLst>
    <dgm:cxn modelId="{F095D6F7-96B4-4419-BD45-C29B9E0C23C7}" type="presOf" srcId="{A2360EE9-A553-F94B-8F6B-ECA8EBDF2FEC}" destId="{2FF61E77-935F-419B-910B-5A28A6F27DDC}" srcOrd="0" destOrd="0" presId="urn:microsoft.com/office/officeart/2005/8/layout/balance1"/>
    <dgm:cxn modelId="{6FBEF23E-2947-FC41-B0C7-EED847A8F845}" type="presOf" srcId="{A7651A4A-BE71-1A4E-953D-7C0D88CFD025}" destId="{84392258-1D1A-6241-A638-72FDB2B7803C}" srcOrd="0" destOrd="0" presId="urn:microsoft.com/office/officeart/2005/8/layout/balance1"/>
    <dgm:cxn modelId="{D6E333B8-1A0A-D64A-94D7-14AFE236E2DD}" srcId="{A7651A4A-BE71-1A4E-953D-7C0D88CFD025}" destId="{16816B60-5542-644D-919D-934FD409FA13}" srcOrd="0" destOrd="0" parTransId="{93BAA02C-B34B-E746-955C-DB2455AC01E4}" sibTransId="{DA639F44-98B1-F84B-8B41-105EB209A246}"/>
    <dgm:cxn modelId="{0D7291F9-7841-844B-AFD1-53BEFA504A3F}" srcId="{22F99F47-C9D5-C54B-9363-1C68DB684BAF}" destId="{8C7A4F04-B787-1D47-8476-6BE7D5ED9CB7}" srcOrd="0" destOrd="0" parTransId="{7745A80C-4B0B-A840-B0F0-9395255DA3E9}" sibTransId="{DED2E838-2CEC-4143-B02A-09FCF649CEB9}"/>
    <dgm:cxn modelId="{8FDD4FAA-3484-40E4-A65F-D1ED5F12B61F}" type="presOf" srcId="{8C7A4F04-B787-1D47-8476-6BE7D5ED9CB7}" destId="{B1BCF0C7-87CC-4591-B916-8FABA46DAC3D}" srcOrd="0" destOrd="0" presId="urn:microsoft.com/office/officeart/2005/8/layout/balance1"/>
    <dgm:cxn modelId="{478501B6-859D-4321-811B-900CD2327343}" type="presOf" srcId="{1353BC81-6D30-854B-93D9-D3E2BB4F029A}" destId="{4E4F396D-6FB9-4186-8982-2A370FEE9928}" srcOrd="0" destOrd="0" presId="urn:microsoft.com/office/officeart/2005/8/layout/balance1"/>
    <dgm:cxn modelId="{295060AF-3498-BF46-A9CD-0087C16FAD9B}" type="presOf" srcId="{16816B60-5542-644D-919D-934FD409FA13}" destId="{BE00AFCF-C98F-BC41-B859-E56B5D0BE08D}" srcOrd="0" destOrd="0" presId="urn:microsoft.com/office/officeart/2005/8/layout/balance1"/>
    <dgm:cxn modelId="{29A2B3EA-F412-EA4C-9E4B-7A20155935D1}" srcId="{16816B60-5542-644D-919D-934FD409FA13}" destId="{A2360EE9-A553-F94B-8F6B-ECA8EBDF2FEC}" srcOrd="1" destOrd="0" parTransId="{D81B7123-196B-0C42-853E-D4A7B363F68D}" sibTransId="{EAAE3938-D955-A94C-BA03-E33A9E056ECF}"/>
    <dgm:cxn modelId="{28865061-BAB1-E44C-A7A5-CFAB039DD112}" srcId="{A7651A4A-BE71-1A4E-953D-7C0D88CFD025}" destId="{22F99F47-C9D5-C54B-9363-1C68DB684BAF}" srcOrd="1" destOrd="0" parTransId="{92AC3AB1-40B0-D048-B507-A4879388C77C}" sibTransId="{34D0B7FB-1223-2740-B0E1-5B4B9FD92259}"/>
    <dgm:cxn modelId="{B059F6EB-C7D6-4D44-BBEB-7FC069112063}" srcId="{16816B60-5542-644D-919D-934FD409FA13}" destId="{1353BC81-6D30-854B-93D9-D3E2BB4F029A}" srcOrd="0" destOrd="0" parTransId="{88369B11-9C47-3C4B-A75E-8D7B67B82845}" sibTransId="{52EFDA1B-83A0-5944-B08E-CC8E93EEFCE0}"/>
    <dgm:cxn modelId="{A7D5E290-6C32-4466-8979-07968815BEED}" type="presOf" srcId="{8E060371-6FD2-47B7-B288-03D612D23302}" destId="{CBE16BD9-10C7-4EED-A945-36C1CF6BEDF0}" srcOrd="0" destOrd="0" presId="urn:microsoft.com/office/officeart/2005/8/layout/balance1"/>
    <dgm:cxn modelId="{40376A0E-5E1C-F047-A509-545CD5B00D37}" srcId="{22F99F47-C9D5-C54B-9363-1C68DB684BAF}" destId="{833942D4-A55A-0842-8081-42D7188E9444}" srcOrd="2" destOrd="0" parTransId="{51422EBC-B7D8-8F4D-AFE8-1B3FFDC110C4}" sibTransId="{99171F2D-CD2F-3445-AFD8-DFA9322E6B7B}"/>
    <dgm:cxn modelId="{91C7137F-8971-4F5D-B80F-98E26752BCEB}" type="presOf" srcId="{833942D4-A55A-0842-8081-42D7188E9444}" destId="{5B5ECDB9-9C76-43E6-AEBC-1F3AE70400B4}" srcOrd="0" destOrd="0" presId="urn:microsoft.com/office/officeart/2005/8/layout/balance1"/>
    <dgm:cxn modelId="{BE4CD37B-73CC-1C4A-8FB9-CBE07E303B64}" type="presOf" srcId="{22F99F47-C9D5-C54B-9363-1C68DB684BAF}" destId="{0479F162-A8AC-7B40-AFFA-43133A58C8DC}" srcOrd="0" destOrd="0" presId="urn:microsoft.com/office/officeart/2005/8/layout/balance1"/>
    <dgm:cxn modelId="{8F4C95E6-F247-4E9D-AF7D-07C8A9F0399D}" srcId="{22F99F47-C9D5-C54B-9363-1C68DB684BAF}" destId="{8E060371-6FD2-47B7-B288-03D612D23302}" srcOrd="1" destOrd="0" parTransId="{B230F8A1-6255-4383-9B26-F1DF7853BC68}" sibTransId="{32885D86-A76C-449B-B12D-DB56196D1FCF}"/>
    <dgm:cxn modelId="{01E4F789-965B-2A4F-A7EB-7CC6DF2D42AE}" type="presParOf" srcId="{84392258-1D1A-6241-A638-72FDB2B7803C}" destId="{246A7182-69CA-E24C-92C8-746478A62A6F}" srcOrd="0" destOrd="0" presId="urn:microsoft.com/office/officeart/2005/8/layout/balance1"/>
    <dgm:cxn modelId="{2B6E1ABF-97F7-F844-8E81-7958A2526F81}" type="presParOf" srcId="{84392258-1D1A-6241-A638-72FDB2B7803C}" destId="{DF41690C-DB67-2A44-B312-D54B1DA786A8}" srcOrd="1" destOrd="0" presId="urn:microsoft.com/office/officeart/2005/8/layout/balance1"/>
    <dgm:cxn modelId="{F94C6FD8-5535-2F4C-AF00-08703818BCD9}" type="presParOf" srcId="{DF41690C-DB67-2A44-B312-D54B1DA786A8}" destId="{BE00AFCF-C98F-BC41-B859-E56B5D0BE08D}" srcOrd="0" destOrd="0" presId="urn:microsoft.com/office/officeart/2005/8/layout/balance1"/>
    <dgm:cxn modelId="{2BB8C914-4AA6-C74C-BE12-AB840CF05D79}" type="presParOf" srcId="{DF41690C-DB67-2A44-B312-D54B1DA786A8}" destId="{0479F162-A8AC-7B40-AFFA-43133A58C8DC}" srcOrd="1" destOrd="0" presId="urn:microsoft.com/office/officeart/2005/8/layout/balance1"/>
    <dgm:cxn modelId="{3D0AF193-C45E-7541-BB06-010E8200476A}" type="presParOf" srcId="{84392258-1D1A-6241-A638-72FDB2B7803C}" destId="{10BB1FD6-01AE-1A4F-94CA-90D8FD26B5BF}" srcOrd="2" destOrd="0" presId="urn:microsoft.com/office/officeart/2005/8/layout/balance1"/>
    <dgm:cxn modelId="{446D1D44-EFBE-694D-9A96-6743DD7270FB}" type="presParOf" srcId="{10BB1FD6-01AE-1A4F-94CA-90D8FD26B5BF}" destId="{ED2D6846-C69E-B242-9885-D9E620FC7AEB}" srcOrd="0" destOrd="0" presId="urn:microsoft.com/office/officeart/2005/8/layout/balance1"/>
    <dgm:cxn modelId="{D04328AA-0882-4345-B450-DA7A0176E1B2}" type="presParOf" srcId="{10BB1FD6-01AE-1A4F-94CA-90D8FD26B5BF}" destId="{5FE385D5-36AD-F947-A46F-B907A908BE99}" srcOrd="1" destOrd="0" presId="urn:microsoft.com/office/officeart/2005/8/layout/balance1"/>
    <dgm:cxn modelId="{81A20EF8-F602-4F2F-A696-812146821C3F}" type="presParOf" srcId="{10BB1FD6-01AE-1A4F-94CA-90D8FD26B5BF}" destId="{0724C6E1-444C-46AE-AFEB-CA4C02095F91}" srcOrd="2" destOrd="0" presId="urn:microsoft.com/office/officeart/2005/8/layout/balance1"/>
    <dgm:cxn modelId="{3DF51DAE-1840-4C44-BA37-9004EBAFEC68}" type="presParOf" srcId="{10BB1FD6-01AE-1A4F-94CA-90D8FD26B5BF}" destId="{B1BCF0C7-87CC-4591-B916-8FABA46DAC3D}" srcOrd="3" destOrd="0" presId="urn:microsoft.com/office/officeart/2005/8/layout/balance1"/>
    <dgm:cxn modelId="{DEF59A63-560C-4B77-A0CD-68AC8E24F392}" type="presParOf" srcId="{10BB1FD6-01AE-1A4F-94CA-90D8FD26B5BF}" destId="{CBE16BD9-10C7-4EED-A945-36C1CF6BEDF0}" srcOrd="4" destOrd="0" presId="urn:microsoft.com/office/officeart/2005/8/layout/balance1"/>
    <dgm:cxn modelId="{152FD5DA-5DD9-4929-B8A4-C3748C94E4AD}" type="presParOf" srcId="{10BB1FD6-01AE-1A4F-94CA-90D8FD26B5BF}" destId="{5B5ECDB9-9C76-43E6-AEBC-1F3AE70400B4}" srcOrd="5" destOrd="0" presId="urn:microsoft.com/office/officeart/2005/8/layout/balance1"/>
    <dgm:cxn modelId="{C4E93538-246E-45C1-9904-73CBB81F8EBC}" type="presParOf" srcId="{10BB1FD6-01AE-1A4F-94CA-90D8FD26B5BF}" destId="{4E4F396D-6FB9-4186-8982-2A370FEE9928}" srcOrd="6" destOrd="0" presId="urn:microsoft.com/office/officeart/2005/8/layout/balance1"/>
    <dgm:cxn modelId="{8C3C1A38-40EB-4341-9D9D-8662E7F0C90B}" type="presParOf" srcId="{10BB1FD6-01AE-1A4F-94CA-90D8FD26B5BF}" destId="{2FF61E77-935F-419B-910B-5A28A6F27DDC}"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C931C-4779-4C4A-80C2-013484E22C6C}">
      <dsp:nvSpPr>
        <dsp:cNvPr id="0" name=""/>
        <dsp:cNvSpPr/>
      </dsp:nvSpPr>
      <dsp:spPr>
        <a:xfrm>
          <a:off x="3566159" y="0"/>
          <a:ext cx="5349240" cy="1023070"/>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latin typeface="Times New Roman" charset="0"/>
              <a:ea typeface="Times New Roman" charset="0"/>
              <a:cs typeface="Times New Roman" charset="0"/>
            </a:rPr>
            <a:t>57.895.721 </a:t>
          </a:r>
          <a:r>
            <a:rPr lang="en-US" sz="2400" kern="1200" dirty="0" smtClean="0">
              <a:latin typeface="Times New Roman" charset="0"/>
              <a:ea typeface="Times New Roman" charset="0"/>
              <a:cs typeface="Times New Roman" charset="0"/>
            </a:rPr>
            <a:t>(</a:t>
          </a:r>
          <a:r>
            <a:rPr lang="en-US" sz="2400" i="1" kern="1200" dirty="0" err="1" smtClean="0">
              <a:latin typeface="Times New Roman" charset="0"/>
              <a:ea typeface="Times New Roman" charset="0"/>
              <a:cs typeface="Times New Roman" charset="0"/>
            </a:rPr>
            <a:t>sumber</a:t>
          </a:r>
          <a:r>
            <a:rPr lang="en-US" sz="2400" i="1" kern="1200" dirty="0" smtClean="0">
              <a:latin typeface="Times New Roman" charset="0"/>
              <a:ea typeface="Times New Roman" charset="0"/>
              <a:cs typeface="Times New Roman" charset="0"/>
            </a:rPr>
            <a:t>: </a:t>
          </a:r>
          <a:r>
            <a:rPr lang="en-US" sz="2400" i="1" kern="1200" dirty="0" err="1" smtClean="0">
              <a:latin typeface="Times New Roman" charset="0"/>
              <a:ea typeface="Times New Roman" charset="0"/>
              <a:cs typeface="Times New Roman" charset="0"/>
            </a:rPr>
            <a:t>Kementerian</a:t>
          </a:r>
          <a:r>
            <a:rPr lang="en-US" sz="2400" i="1" kern="1200" dirty="0" smtClean="0">
              <a:latin typeface="Times New Roman" charset="0"/>
              <a:ea typeface="Times New Roman" charset="0"/>
              <a:cs typeface="Times New Roman" charset="0"/>
            </a:rPr>
            <a:t> </a:t>
          </a:r>
          <a:r>
            <a:rPr lang="en-US" sz="2400" i="1" kern="1200" dirty="0" err="1" smtClean="0">
              <a:latin typeface="Times New Roman" charset="0"/>
              <a:ea typeface="Times New Roman" charset="0"/>
              <a:cs typeface="Times New Roman" charset="0"/>
            </a:rPr>
            <a:t>Koperasi</a:t>
          </a:r>
          <a:r>
            <a:rPr lang="en-US" sz="2400" i="1" kern="1200" dirty="0" smtClean="0">
              <a:latin typeface="Times New Roman" charset="0"/>
              <a:ea typeface="Times New Roman" charset="0"/>
              <a:cs typeface="Times New Roman" charset="0"/>
            </a:rPr>
            <a:t> &amp; UKM,</a:t>
          </a:r>
          <a:r>
            <a:rPr lang="en-US" sz="2400" i="1" kern="1200" baseline="0" dirty="0" smtClean="0">
              <a:latin typeface="Times New Roman" charset="0"/>
              <a:ea typeface="Times New Roman" charset="0"/>
              <a:cs typeface="Times New Roman" charset="0"/>
            </a:rPr>
            <a:t> 2013</a:t>
          </a:r>
          <a:r>
            <a:rPr lang="en-US" sz="2400" kern="1200" baseline="0" dirty="0" smtClean="0">
              <a:latin typeface="Times New Roman" charset="0"/>
              <a:ea typeface="Times New Roman" charset="0"/>
              <a:cs typeface="Times New Roman" charset="0"/>
            </a:rPr>
            <a:t>)</a:t>
          </a:r>
          <a:endParaRPr lang="en-US" sz="2400" kern="1200" dirty="0">
            <a:latin typeface="Times New Roman" charset="0"/>
            <a:ea typeface="Times New Roman" charset="0"/>
            <a:cs typeface="Times New Roman" charset="0"/>
          </a:endParaRPr>
        </a:p>
      </dsp:txBody>
      <dsp:txXfrm>
        <a:off x="3566159" y="127884"/>
        <a:ext cx="4965589" cy="767302"/>
      </dsp:txXfrm>
    </dsp:sp>
    <dsp:sp modelId="{C464FF6F-DCA6-AF46-B77E-2B7B564E7DB5}">
      <dsp:nvSpPr>
        <dsp:cNvPr id="0" name=""/>
        <dsp:cNvSpPr/>
      </dsp:nvSpPr>
      <dsp:spPr>
        <a:xfrm>
          <a:off x="0" y="200"/>
          <a:ext cx="3566160" cy="1023070"/>
        </a:xfrm>
        <a:prstGeom prst="round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charset="0"/>
              <a:ea typeface="Times New Roman" charset="0"/>
              <a:cs typeface="Times New Roman" charset="0"/>
            </a:rPr>
            <a:t>Jumlah</a:t>
          </a:r>
          <a:r>
            <a:rPr lang="en-US" sz="3000" b="1" kern="1200" dirty="0" smtClean="0">
              <a:latin typeface="Times New Roman" charset="0"/>
              <a:ea typeface="Times New Roman" charset="0"/>
              <a:cs typeface="Times New Roman" charset="0"/>
            </a:rPr>
            <a:t> UMKM di Indonesia</a:t>
          </a:r>
          <a:endParaRPr lang="en-US" sz="3000" b="1" kern="1200" dirty="0">
            <a:latin typeface="Times New Roman" charset="0"/>
            <a:ea typeface="Times New Roman" charset="0"/>
            <a:cs typeface="Times New Roman" charset="0"/>
          </a:endParaRPr>
        </a:p>
      </dsp:txBody>
      <dsp:txXfrm>
        <a:off x="49942" y="50142"/>
        <a:ext cx="3466276" cy="923186"/>
      </dsp:txXfrm>
    </dsp:sp>
    <dsp:sp modelId="{B950B552-1615-5547-923F-A9C6134527B4}">
      <dsp:nvSpPr>
        <dsp:cNvPr id="0" name=""/>
        <dsp:cNvSpPr/>
      </dsp:nvSpPr>
      <dsp:spPr>
        <a:xfrm>
          <a:off x="3563550" y="1125578"/>
          <a:ext cx="5347494" cy="3593250"/>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err="1" smtClean="0">
              <a:solidFill>
                <a:schemeClr val="tx2"/>
              </a:solidFill>
              <a:latin typeface="Times New Roman" charset="0"/>
              <a:ea typeface="Times New Roman" charset="0"/>
              <a:cs typeface="Times New Roman" charset="0"/>
            </a:rPr>
            <a:t>Amanah</a:t>
          </a:r>
          <a:r>
            <a:rPr lang="en-US" sz="2000" b="1" kern="1200" dirty="0" smtClean="0">
              <a:solidFill>
                <a:schemeClr val="tx2"/>
              </a:solidFill>
              <a:latin typeface="Times New Roman" charset="0"/>
              <a:ea typeface="Times New Roman" charset="0"/>
              <a:cs typeface="Times New Roman" charset="0"/>
            </a:rPr>
            <a:t> UU No 1/2013 </a:t>
          </a:r>
          <a:r>
            <a:rPr lang="en-US" sz="2000" kern="1200" dirty="0" err="1" smtClean="0">
              <a:solidFill>
                <a:schemeClr val="tx1"/>
              </a:solidFill>
              <a:latin typeface="Times New Roman" charset="0"/>
              <a:ea typeface="Times New Roman" charset="0"/>
              <a:cs typeface="Times New Roman" charset="0"/>
            </a:rPr>
            <a:t>tentang</a:t>
          </a:r>
          <a:r>
            <a:rPr lang="en-US" sz="2000" kern="1200" dirty="0" smtClean="0">
              <a:solidFill>
                <a:schemeClr val="tx1"/>
              </a:solidFill>
              <a:latin typeface="Times New Roman" charset="0"/>
              <a:ea typeface="Times New Roman" charset="0"/>
              <a:cs typeface="Times New Roman" charset="0"/>
            </a:rPr>
            <a:t> LKM</a:t>
          </a:r>
          <a:endParaRPr lang="en-US" sz="2000" kern="1200" dirty="0">
            <a:solidFill>
              <a:schemeClr val="tx1"/>
            </a:solidFill>
            <a:latin typeface="Times New Roman" charset="0"/>
            <a:ea typeface="Times New Roman" charset="0"/>
            <a:cs typeface="Times New Roman" charset="0"/>
          </a:endParaRPr>
        </a:p>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Memfasilitasi</a:t>
          </a:r>
          <a:r>
            <a:rPr lang="en-US" sz="2000" kern="1200" dirty="0" smtClean="0">
              <a:latin typeface="Times New Roman" charset="0"/>
              <a:ea typeface="Times New Roman" charset="0"/>
              <a:cs typeface="Times New Roman" charset="0"/>
            </a:rPr>
            <a:t> </a:t>
          </a:r>
          <a:r>
            <a:rPr lang="en-US" sz="2000" kern="1200" dirty="0" smtClean="0">
              <a:solidFill>
                <a:schemeClr val="tx1"/>
              </a:solidFill>
              <a:latin typeface="Times New Roman" charset="0"/>
              <a:ea typeface="Times New Roman" charset="0"/>
              <a:cs typeface="Times New Roman" charset="0"/>
            </a:rPr>
            <a:t>UMKM </a:t>
          </a:r>
          <a:r>
            <a:rPr lang="en-US" sz="2000" kern="1200" dirty="0" err="1" smtClean="0">
              <a:solidFill>
                <a:schemeClr val="tx1"/>
              </a:solidFill>
              <a:latin typeface="Times New Roman" charset="0"/>
              <a:ea typeface="Times New Roman" charset="0"/>
              <a:cs typeface="Times New Roman" charset="0"/>
            </a:rPr>
            <a:t>dalam</a:t>
          </a:r>
          <a:r>
            <a:rPr lang="en-US" sz="2000" kern="1200" dirty="0" smtClean="0">
              <a:solidFill>
                <a:schemeClr val="tx1"/>
              </a:solidFill>
              <a:latin typeface="Times New Roman" charset="0"/>
              <a:ea typeface="Times New Roman" charset="0"/>
              <a:cs typeface="Times New Roman" charset="0"/>
            </a:rPr>
            <a:t> </a:t>
          </a:r>
          <a:r>
            <a:rPr lang="en-US" sz="2000" b="1" kern="1200" dirty="0" err="1" smtClean="0">
              <a:solidFill>
                <a:schemeClr val="tx2"/>
              </a:solidFill>
              <a:latin typeface="Times New Roman" charset="0"/>
              <a:ea typeface="Times New Roman" charset="0"/>
              <a:cs typeface="Times New Roman" charset="0"/>
            </a:rPr>
            <a:t>transisi</a:t>
          </a:r>
          <a:r>
            <a:rPr lang="en-US" sz="2000" b="1" kern="1200" dirty="0" smtClean="0">
              <a:solidFill>
                <a:schemeClr val="tx2"/>
              </a:solidFill>
              <a:latin typeface="Times New Roman" charset="0"/>
              <a:ea typeface="Times New Roman" charset="0"/>
              <a:cs typeface="Times New Roman" charset="0"/>
            </a:rPr>
            <a:t> </a:t>
          </a:r>
          <a:r>
            <a:rPr lang="en-US" sz="2000" b="1" kern="1200" dirty="0" err="1" smtClean="0">
              <a:solidFill>
                <a:schemeClr val="tx2"/>
              </a:solidFill>
              <a:latin typeface="Times New Roman" charset="0"/>
              <a:ea typeface="Times New Roman" charset="0"/>
              <a:cs typeface="Times New Roman" charset="0"/>
            </a:rPr>
            <a:t>dari</a:t>
          </a:r>
          <a:r>
            <a:rPr lang="en-US" sz="2000" b="1" kern="1200" dirty="0" smtClean="0">
              <a:solidFill>
                <a:schemeClr val="tx2"/>
              </a:solidFill>
              <a:latin typeface="Times New Roman" charset="0"/>
              <a:ea typeface="Times New Roman" charset="0"/>
              <a:cs typeface="Times New Roman" charset="0"/>
            </a:rPr>
            <a:t> </a:t>
          </a:r>
          <a:r>
            <a:rPr lang="en-US" sz="2000" b="1" kern="1200" dirty="0" err="1" smtClean="0">
              <a:solidFill>
                <a:schemeClr val="tx2"/>
              </a:solidFill>
              <a:latin typeface="Times New Roman" charset="0"/>
              <a:ea typeface="Times New Roman" charset="0"/>
              <a:cs typeface="Times New Roman" charset="0"/>
            </a:rPr>
            <a:t>pelaporan</a:t>
          </a:r>
          <a:r>
            <a:rPr lang="en-US" sz="2000" b="1" kern="120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berdasar</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kas</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ke</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berdasar</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akrual</a:t>
          </a:r>
          <a:endParaRPr lang="en-US" sz="2000" b="1" kern="1200" dirty="0">
            <a:solidFill>
              <a:schemeClr val="tx2"/>
            </a:solidFill>
            <a:latin typeface="Times New Roman" charset="0"/>
            <a:ea typeface="Times New Roman" charset="0"/>
            <a:cs typeface="Times New Roman" charset="0"/>
          </a:endParaRPr>
        </a:p>
        <a:p>
          <a:pPr marL="228600" lvl="1" indent="-228600" algn="l" defTabSz="889000">
            <a:lnSpc>
              <a:spcPct val="90000"/>
            </a:lnSpc>
            <a:spcBef>
              <a:spcPct val="0"/>
            </a:spcBef>
            <a:spcAft>
              <a:spcPct val="15000"/>
            </a:spcAft>
            <a:buChar char="••"/>
          </a:pPr>
          <a:r>
            <a:rPr lang="en-US" sz="2000" kern="1200" baseline="0" dirty="0" err="1" smtClean="0">
              <a:solidFill>
                <a:schemeClr val="tx1"/>
              </a:solidFill>
              <a:latin typeface="Times New Roman" charset="0"/>
              <a:ea typeface="Times New Roman" charset="0"/>
              <a:cs typeface="Times New Roman" charset="0"/>
            </a:rPr>
            <a:t>Membantu</a:t>
          </a:r>
          <a:r>
            <a:rPr lang="en-US" sz="2000" kern="1200" baseline="0" dirty="0" smtClean="0">
              <a:solidFill>
                <a:schemeClr val="tx1"/>
              </a:solidFill>
              <a:latin typeface="Times New Roman" charset="0"/>
              <a:ea typeface="Times New Roman" charset="0"/>
              <a:cs typeface="Times New Roman" charset="0"/>
            </a:rPr>
            <a:t> UMKM </a:t>
          </a:r>
          <a:r>
            <a:rPr lang="en-US" sz="2000" b="1" kern="1200" baseline="0" dirty="0" err="1" smtClean="0">
              <a:solidFill>
                <a:schemeClr val="tx2"/>
              </a:solidFill>
              <a:latin typeface="Times New Roman" charset="0"/>
              <a:ea typeface="Times New Roman" charset="0"/>
              <a:cs typeface="Times New Roman" charset="0"/>
            </a:rPr>
            <a:t>menerapkan</a:t>
          </a:r>
          <a:r>
            <a:rPr lang="en-US" sz="2000" b="1" kern="1200" baseline="0" dirty="0" smtClean="0">
              <a:solidFill>
                <a:schemeClr val="tx2"/>
              </a:solidFill>
              <a:latin typeface="Times New Roman" charset="0"/>
              <a:ea typeface="Times New Roman" charset="0"/>
              <a:cs typeface="Times New Roman" charset="0"/>
            </a:rPr>
            <a:t> SAK lain yang </a:t>
          </a:r>
          <a:r>
            <a:rPr lang="en-US" sz="2000" b="1" kern="1200" baseline="0" dirty="0" err="1" smtClean="0">
              <a:solidFill>
                <a:schemeClr val="tx2"/>
              </a:solidFill>
              <a:latin typeface="Times New Roman" charset="0"/>
              <a:ea typeface="Times New Roman" charset="0"/>
              <a:cs typeface="Times New Roman" charset="0"/>
            </a:rPr>
            <a:t>lebih</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komprehensif</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seiring</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dengan</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perkembangan</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ukuran</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dan</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kompleksitas</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transaksi</a:t>
          </a:r>
          <a:r>
            <a:rPr lang="en-US" sz="2000" kern="1200" baseline="0" dirty="0" smtClean="0">
              <a:solidFill>
                <a:schemeClr val="tx1"/>
              </a:solidFill>
              <a:latin typeface="Times New Roman" charset="0"/>
              <a:ea typeface="Times New Roman" charset="0"/>
              <a:cs typeface="Times New Roman" charset="0"/>
            </a:rPr>
            <a:t> </a:t>
          </a:r>
          <a:r>
            <a:rPr lang="en-US" sz="2000" kern="1200" baseline="0" dirty="0" err="1" smtClean="0">
              <a:solidFill>
                <a:schemeClr val="tx1"/>
              </a:solidFill>
              <a:latin typeface="Times New Roman" charset="0"/>
              <a:ea typeface="Times New Roman" charset="0"/>
              <a:cs typeface="Times New Roman" charset="0"/>
            </a:rPr>
            <a:t>bisnisnya</a:t>
          </a:r>
          <a:r>
            <a:rPr lang="en-US" sz="2000" kern="1200" baseline="0" dirty="0" smtClean="0">
              <a:solidFill>
                <a:schemeClr val="tx1"/>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di</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masa</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depan</a:t>
          </a:r>
          <a:endParaRPr lang="en-US" sz="2000" b="1" kern="1200" baseline="0" dirty="0" smtClean="0">
            <a:solidFill>
              <a:schemeClr val="tx2"/>
            </a:solidFill>
            <a:latin typeface="Times New Roman" charset="0"/>
            <a:ea typeface="Times New Roman" charset="0"/>
            <a:cs typeface="Times New Roman" charset="0"/>
          </a:endParaRPr>
        </a:p>
      </dsp:txBody>
      <dsp:txXfrm>
        <a:off x="3563550" y="1574734"/>
        <a:ext cx="4000025" cy="2694938"/>
      </dsp:txXfrm>
    </dsp:sp>
    <dsp:sp modelId="{32582794-19A6-1241-AB5F-8ED74E41745C}">
      <dsp:nvSpPr>
        <dsp:cNvPr id="0" name=""/>
        <dsp:cNvSpPr/>
      </dsp:nvSpPr>
      <dsp:spPr>
        <a:xfrm>
          <a:off x="4355" y="2410668"/>
          <a:ext cx="3559194" cy="1023070"/>
        </a:xfrm>
        <a:prstGeom prst="roundRect">
          <a:avLst/>
        </a:prstGeom>
        <a:solidFill>
          <a:schemeClr val="tx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charset="0"/>
              <a:ea typeface="Times New Roman" charset="0"/>
              <a:cs typeface="Times New Roman" charset="0"/>
            </a:rPr>
            <a:t>Tujuan</a:t>
          </a:r>
          <a:r>
            <a:rPr lang="en-US" sz="3000" b="1" kern="1200" dirty="0" smtClean="0">
              <a:latin typeface="Times New Roman" charset="0"/>
              <a:ea typeface="Times New Roman" charset="0"/>
              <a:cs typeface="Times New Roman" charset="0"/>
            </a:rPr>
            <a:t> ED SAK EMKM</a:t>
          </a:r>
          <a:endParaRPr lang="en-US" sz="3000" b="1" kern="1200" dirty="0">
            <a:latin typeface="Times New Roman" charset="0"/>
            <a:ea typeface="Times New Roman" charset="0"/>
            <a:cs typeface="Times New Roman" charset="0"/>
          </a:endParaRPr>
        </a:p>
      </dsp:txBody>
      <dsp:txXfrm>
        <a:off x="54297" y="2460610"/>
        <a:ext cx="3459310" cy="9231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9AFAB-FD5E-7A45-9D3E-BFCEA74B55BC}">
      <dsp:nvSpPr>
        <dsp:cNvPr id="0" name=""/>
        <dsp:cNvSpPr/>
      </dsp:nvSpPr>
      <dsp:spPr>
        <a:xfrm>
          <a:off x="0" y="473868"/>
          <a:ext cx="2571749" cy="1543050"/>
        </a:xfrm>
        <a:prstGeom prst="rect">
          <a:avLst/>
        </a:prstGeom>
        <a:solidFill>
          <a:srgbClr val="C0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Penyajian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wajar</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dan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kepatuhan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terhadap</a:t>
          </a:r>
          <a:r>
            <a:rPr lang="en-US" sz="2400" b="1" kern="1200" dirty="0" smtClean="0">
              <a:latin typeface="Times New Roman" charset="0"/>
              <a:ea typeface="Times New Roman" charset="0"/>
              <a:cs typeface="Times New Roman" charset="0"/>
            </a:rPr>
            <a:t> ED SAK EMKM</a:t>
          </a:r>
          <a:endParaRPr lang="en-US" sz="2400" b="1" kern="1200" dirty="0">
            <a:latin typeface="Times New Roman" charset="0"/>
            <a:ea typeface="Times New Roman" charset="0"/>
            <a:cs typeface="Times New Roman" charset="0"/>
          </a:endParaRPr>
        </a:p>
      </dsp:txBody>
      <dsp:txXfrm>
        <a:off x="0" y="473868"/>
        <a:ext cx="2571749" cy="1543050"/>
      </dsp:txXfrm>
    </dsp:sp>
    <dsp:sp modelId="{791B581A-A867-6140-964F-23393008416F}">
      <dsp:nvSpPr>
        <dsp:cNvPr id="0" name=""/>
        <dsp:cNvSpPr/>
      </dsp:nvSpPr>
      <dsp:spPr>
        <a:xfrm>
          <a:off x="2828925" y="473868"/>
          <a:ext cx="2571749" cy="1543050"/>
        </a:xfrm>
        <a:prstGeom prst="rect">
          <a:avLst/>
        </a:prstGeom>
        <a:solidFill>
          <a:srgbClr val="92D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err="1" smtClean="0">
              <a:solidFill>
                <a:schemeClr val="tx1"/>
              </a:solidFill>
              <a:latin typeface="Times New Roman" charset="0"/>
              <a:ea typeface="Times New Roman" charset="0"/>
              <a:cs typeface="Times New Roman" charset="0"/>
            </a:rPr>
            <a:t>Laporan</a:t>
          </a:r>
          <a:r>
            <a:rPr lang="en-US" sz="3600" b="1" kern="1200" dirty="0" smtClean="0">
              <a:solidFill>
                <a:schemeClr val="tx1"/>
              </a:solidFill>
              <a:latin typeface="Times New Roman" charset="0"/>
              <a:ea typeface="Times New Roman" charset="0"/>
              <a:cs typeface="Times New Roman" charset="0"/>
            </a:rPr>
            <a:t> </a:t>
          </a:r>
          <a:r>
            <a:rPr lang="en-US" sz="3600" b="1" kern="1200" dirty="0" err="1" smtClean="0">
              <a:solidFill>
                <a:schemeClr val="tx1"/>
              </a:solidFill>
              <a:latin typeface="Times New Roman" charset="0"/>
              <a:ea typeface="Times New Roman" charset="0"/>
              <a:cs typeface="Times New Roman" charset="0"/>
            </a:rPr>
            <a:t>Keuangan</a:t>
          </a:r>
          <a:endParaRPr lang="en-US" sz="3600" b="1" kern="1200" dirty="0">
            <a:solidFill>
              <a:schemeClr val="tx1"/>
            </a:solidFill>
            <a:latin typeface="Times New Roman" charset="0"/>
            <a:ea typeface="Times New Roman" charset="0"/>
            <a:cs typeface="Times New Roman" charset="0"/>
          </a:endParaRPr>
        </a:p>
      </dsp:txBody>
      <dsp:txXfrm>
        <a:off x="2828925" y="473868"/>
        <a:ext cx="2571749" cy="1543050"/>
      </dsp:txXfrm>
    </dsp:sp>
    <dsp:sp modelId="{9DB1C143-CB6A-5D41-9333-672637A6A914}">
      <dsp:nvSpPr>
        <dsp:cNvPr id="0" name=""/>
        <dsp:cNvSpPr/>
      </dsp:nvSpPr>
      <dsp:spPr>
        <a:xfrm>
          <a:off x="5657849" y="473868"/>
          <a:ext cx="2571749" cy="1543050"/>
        </a:xfrm>
        <a:prstGeom prst="rect">
          <a:avLst/>
        </a:prstGeom>
        <a:solidFill>
          <a:srgbClr val="7030A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solidFill>
                <a:schemeClr val="bg1"/>
              </a:solidFill>
              <a:latin typeface="Times New Roman" charset="0"/>
              <a:ea typeface="Times New Roman" charset="0"/>
              <a:cs typeface="Times New Roman" charset="0"/>
            </a:rPr>
            <a:t>Frekuensi</a:t>
          </a:r>
          <a:r>
            <a:rPr lang="en-US" sz="3200" b="1" kern="1200" dirty="0" smtClean="0">
              <a:solidFill>
                <a:schemeClr val="bg1"/>
              </a:solidFill>
              <a:latin typeface="Times New Roman" charset="0"/>
              <a:ea typeface="Times New Roman" charset="0"/>
              <a:cs typeface="Times New Roman" charset="0"/>
            </a:rPr>
            <a:t> </a:t>
          </a:r>
          <a:r>
            <a:rPr lang="en-US" sz="3200" b="1" kern="1200" dirty="0" err="1" smtClean="0">
              <a:solidFill>
                <a:schemeClr val="bg1"/>
              </a:solidFill>
              <a:latin typeface="Times New Roman" charset="0"/>
              <a:ea typeface="Times New Roman" charset="0"/>
              <a:cs typeface="Times New Roman" charset="0"/>
            </a:rPr>
            <a:t>pelaporan</a:t>
          </a:r>
          <a:r>
            <a:rPr lang="en-US" sz="3200" b="1" kern="1200" dirty="0" smtClean="0">
              <a:solidFill>
                <a:schemeClr val="bg1"/>
              </a:solidFill>
              <a:latin typeface="Times New Roman" charset="0"/>
              <a:ea typeface="Times New Roman" charset="0"/>
              <a:cs typeface="Times New Roman" charset="0"/>
            </a:rPr>
            <a:t> </a:t>
          </a:r>
          <a:endParaRPr lang="en-US" sz="3200" b="1" kern="1200" dirty="0">
            <a:solidFill>
              <a:schemeClr val="bg1"/>
            </a:solidFill>
            <a:latin typeface="Times New Roman" charset="0"/>
            <a:ea typeface="Times New Roman" charset="0"/>
            <a:cs typeface="Times New Roman" charset="0"/>
          </a:endParaRPr>
        </a:p>
      </dsp:txBody>
      <dsp:txXfrm>
        <a:off x="5657849" y="473868"/>
        <a:ext cx="2571749" cy="1543050"/>
      </dsp:txXfrm>
    </dsp:sp>
    <dsp:sp modelId="{FFCB5219-45C1-F543-B84A-446B613E53FC}">
      <dsp:nvSpPr>
        <dsp:cNvPr id="0" name=""/>
        <dsp:cNvSpPr/>
      </dsp:nvSpPr>
      <dsp:spPr>
        <a:xfrm>
          <a:off x="1414462" y="2274093"/>
          <a:ext cx="2571749" cy="1543050"/>
        </a:xfrm>
        <a:prstGeom prst="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latin typeface="Times New Roman" charset="0"/>
              <a:ea typeface="Times New Roman" charset="0"/>
              <a:cs typeface="Times New Roman" charset="0"/>
            </a:rPr>
            <a:t>Informasi</a:t>
          </a:r>
          <a:r>
            <a:rPr lang="en-US" sz="3200" b="1" kern="1200" dirty="0" smtClean="0">
              <a:latin typeface="Times New Roman" charset="0"/>
              <a:ea typeface="Times New Roman" charset="0"/>
              <a:cs typeface="Times New Roman" charset="0"/>
            </a:rPr>
            <a:t> </a:t>
          </a:r>
          <a:r>
            <a:rPr lang="en-US" sz="3200" b="1" kern="1200" dirty="0" err="1" smtClean="0">
              <a:latin typeface="Times New Roman" charset="0"/>
              <a:ea typeface="Times New Roman" charset="0"/>
              <a:cs typeface="Times New Roman" charset="0"/>
            </a:rPr>
            <a:t>komparatif</a:t>
          </a:r>
          <a:endParaRPr lang="en-US" sz="3200" b="1" kern="1200" dirty="0">
            <a:latin typeface="Times New Roman" charset="0"/>
            <a:ea typeface="Times New Roman" charset="0"/>
            <a:cs typeface="Times New Roman" charset="0"/>
          </a:endParaRPr>
        </a:p>
      </dsp:txBody>
      <dsp:txXfrm>
        <a:off x="1414462" y="2274093"/>
        <a:ext cx="2571749" cy="1543050"/>
      </dsp:txXfrm>
    </dsp:sp>
    <dsp:sp modelId="{8AC340BE-50B3-DF48-8257-9D12F84A863B}">
      <dsp:nvSpPr>
        <dsp:cNvPr id="0" name=""/>
        <dsp:cNvSpPr/>
      </dsp:nvSpPr>
      <dsp:spPr>
        <a:xfrm>
          <a:off x="4243387" y="2274093"/>
          <a:ext cx="2571749" cy="1543050"/>
        </a:xfrm>
        <a:prstGeom prst="rect">
          <a:avLst/>
        </a:prstGeom>
        <a:solidFill>
          <a:srgbClr val="FFC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solidFill>
                <a:schemeClr val="tx1"/>
              </a:solidFill>
              <a:latin typeface="Times New Roman" charset="0"/>
              <a:ea typeface="Times New Roman" charset="0"/>
              <a:cs typeface="Times New Roman" charset="0"/>
            </a:rPr>
            <a:t>Identifikasi</a:t>
          </a:r>
          <a:r>
            <a:rPr lang="en-US" sz="3200" b="1" kern="1200" dirty="0" smtClean="0">
              <a:solidFill>
                <a:schemeClr val="tx1"/>
              </a:solidFill>
              <a:latin typeface="Times New Roman" charset="0"/>
              <a:ea typeface="Times New Roman" charset="0"/>
              <a:cs typeface="Times New Roman" charset="0"/>
            </a:rPr>
            <a:t> </a:t>
          </a:r>
          <a:r>
            <a:rPr lang="en-US" sz="3200" b="1" kern="1200" dirty="0" err="1" smtClean="0">
              <a:solidFill>
                <a:schemeClr val="tx1"/>
              </a:solidFill>
              <a:latin typeface="Times New Roman" charset="0"/>
              <a:ea typeface="Times New Roman" charset="0"/>
              <a:cs typeface="Times New Roman" charset="0"/>
            </a:rPr>
            <a:t>laporan</a:t>
          </a:r>
          <a:r>
            <a:rPr lang="en-US" sz="3200" b="1" kern="1200" dirty="0" smtClean="0">
              <a:solidFill>
                <a:schemeClr val="tx1"/>
              </a:solidFill>
              <a:latin typeface="Times New Roman" charset="0"/>
              <a:ea typeface="Times New Roman" charset="0"/>
              <a:cs typeface="Times New Roman" charset="0"/>
            </a:rPr>
            <a:t> </a:t>
          </a:r>
          <a:r>
            <a:rPr lang="en-US" sz="3200" b="1" kern="1200" dirty="0" err="1" smtClean="0">
              <a:solidFill>
                <a:schemeClr val="tx1"/>
              </a:solidFill>
              <a:latin typeface="Times New Roman" charset="0"/>
              <a:ea typeface="Times New Roman" charset="0"/>
              <a:cs typeface="Times New Roman" charset="0"/>
            </a:rPr>
            <a:t>keuangan</a:t>
          </a:r>
          <a:endParaRPr lang="en-US" sz="3200" b="1" kern="1200" dirty="0">
            <a:solidFill>
              <a:schemeClr val="tx1"/>
            </a:solidFill>
            <a:latin typeface="Times New Roman" charset="0"/>
            <a:ea typeface="Times New Roman" charset="0"/>
            <a:cs typeface="Times New Roman" charset="0"/>
          </a:endParaRPr>
        </a:p>
      </dsp:txBody>
      <dsp:txXfrm>
        <a:off x="4243387" y="2274093"/>
        <a:ext cx="2571749" cy="15430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2E888-BA13-6E44-BFCB-A96C2FC73B77}">
      <dsp:nvSpPr>
        <dsp:cNvPr id="0" name=""/>
        <dsp:cNvSpPr/>
      </dsp:nvSpPr>
      <dsp:spPr>
        <a:xfrm>
          <a:off x="2571" y="3109"/>
          <a:ext cx="2507456" cy="79199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err="1" smtClean="0">
              <a:latin typeface="Times New Roman" charset="0"/>
              <a:ea typeface="Times New Roman" charset="0"/>
              <a:cs typeface="Times New Roman" charset="0"/>
            </a:rPr>
            <a:t>Laporan</a:t>
          </a:r>
          <a:r>
            <a:rPr lang="en-US" sz="2000" b="1" kern="1200" dirty="0" smtClean="0">
              <a:latin typeface="Times New Roman" charset="0"/>
              <a:ea typeface="Times New Roman" charset="0"/>
              <a:cs typeface="Times New Roman" charset="0"/>
            </a:rPr>
            <a:t> </a:t>
          </a:r>
          <a:r>
            <a:rPr lang="en-US" sz="2000" b="1" kern="1200" dirty="0" err="1" smtClean="0">
              <a:latin typeface="Times New Roman" charset="0"/>
              <a:ea typeface="Times New Roman" charset="0"/>
              <a:cs typeface="Times New Roman" charset="0"/>
            </a:rPr>
            <a:t>Posisi</a:t>
          </a:r>
          <a:r>
            <a:rPr lang="en-US" sz="2000" b="1" kern="1200" dirty="0" smtClean="0">
              <a:latin typeface="Times New Roman" charset="0"/>
              <a:ea typeface="Times New Roman" charset="0"/>
              <a:cs typeface="Times New Roman" charset="0"/>
            </a:rPr>
            <a:t> </a:t>
          </a:r>
          <a:r>
            <a:rPr lang="en-US" sz="2000" b="1" kern="1200" dirty="0" err="1" smtClean="0">
              <a:latin typeface="Times New Roman" charset="0"/>
              <a:ea typeface="Times New Roman" charset="0"/>
              <a:cs typeface="Times New Roman" charset="0"/>
            </a:rPr>
            <a:t>Keuangan</a:t>
          </a:r>
          <a:endParaRPr lang="en-US" sz="2000" b="1" kern="1200" dirty="0">
            <a:latin typeface="Times New Roman" charset="0"/>
            <a:ea typeface="Times New Roman" charset="0"/>
            <a:cs typeface="Times New Roman" charset="0"/>
          </a:endParaRPr>
        </a:p>
      </dsp:txBody>
      <dsp:txXfrm>
        <a:off x="2571" y="3109"/>
        <a:ext cx="2507456" cy="791993"/>
      </dsp:txXfrm>
    </dsp:sp>
    <dsp:sp modelId="{BB00CD71-5AFC-0B4A-B6CF-69907A437895}">
      <dsp:nvSpPr>
        <dsp:cNvPr id="0" name=""/>
        <dsp:cNvSpPr/>
      </dsp:nvSpPr>
      <dsp:spPr>
        <a:xfrm>
          <a:off x="2571" y="841636"/>
          <a:ext cx="2507456" cy="396309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Mencakup</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akun-akun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dalam</a:t>
          </a:r>
          <a:r>
            <a:rPr lang="en-US" sz="2000" kern="1200" baseline="0" dirty="0" smtClean="0">
              <a:latin typeface="Times New Roman" charset="0"/>
              <a:ea typeface="Times New Roman" charset="0"/>
              <a:cs typeface="Times New Roman" charset="0"/>
            </a:rPr>
            <a:t> par 4.2.</a:t>
          </a:r>
          <a:endParaRPr lang="en-US" sz="2000" kern="1200" dirty="0">
            <a:latin typeface="Times New Roman" charset="0"/>
            <a:ea typeface="Times New Roman" charset="0"/>
            <a:cs typeface="Times New Roman" charset="0"/>
          </a:endParaRPr>
        </a:p>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Tidak</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ada</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ketentuan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tentang</a:t>
          </a:r>
          <a:r>
            <a:rPr lang="en-US" sz="2000" kern="1200" dirty="0" smtClean="0">
              <a:latin typeface="Times New Roman" charset="0"/>
              <a:ea typeface="Times New Roman" charset="0"/>
              <a:cs typeface="Times New Roman" charset="0"/>
            </a:rPr>
            <a:t> format </a:t>
          </a:r>
          <a:r>
            <a:rPr lang="en-US" sz="2000" kern="1200" dirty="0" err="1" smtClean="0">
              <a:latin typeface="Times New Roman" charset="0"/>
              <a:ea typeface="Times New Roman" charset="0"/>
              <a:cs typeface="Times New Roman" charset="0"/>
            </a:rPr>
            <a:t>atau</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urutan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penyajian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akun</a:t>
          </a:r>
          <a:r>
            <a:rPr lang="en-US" sz="2000" kern="1200" baseline="0" dirty="0" smtClean="0">
              <a:latin typeface="Times New Roman" charset="0"/>
              <a:ea typeface="Times New Roman" charset="0"/>
              <a:cs typeface="Times New Roman" charset="0"/>
            </a:rPr>
            <a:t>.</a:t>
          </a:r>
        </a:p>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Dapat</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menyajikan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aset</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lancar</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dan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aset</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tidak</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lancar</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serta</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liabilitas</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jangka</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pendek</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dan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liabilitas</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jangka</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panjang</a:t>
          </a:r>
          <a:r>
            <a:rPr lang="en-US" sz="2000" kern="1200" dirty="0" smtClean="0">
              <a:latin typeface="Times New Roman" charset="0"/>
              <a:ea typeface="Times New Roman" charset="0"/>
              <a:cs typeface="Times New Roman" charset="0"/>
            </a:rPr>
            <a:t>.</a:t>
          </a:r>
          <a:endParaRPr lang="en-US" sz="2000" kern="1200" dirty="0">
            <a:latin typeface="Times New Roman" charset="0"/>
            <a:ea typeface="Times New Roman" charset="0"/>
            <a:cs typeface="Times New Roman" charset="0"/>
          </a:endParaRPr>
        </a:p>
      </dsp:txBody>
      <dsp:txXfrm>
        <a:off x="2571" y="841636"/>
        <a:ext cx="2507456" cy="3963093"/>
      </dsp:txXfrm>
    </dsp:sp>
    <dsp:sp modelId="{6B3728D9-4549-0045-A347-60B00E2DAF8B}">
      <dsp:nvSpPr>
        <dsp:cNvPr id="0" name=""/>
        <dsp:cNvSpPr/>
      </dsp:nvSpPr>
      <dsp:spPr>
        <a:xfrm>
          <a:off x="2861071" y="34662"/>
          <a:ext cx="2507456" cy="79199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err="1" smtClean="0">
              <a:latin typeface="Times New Roman" charset="0"/>
              <a:ea typeface="Times New Roman" charset="0"/>
              <a:cs typeface="Times New Roman" charset="0"/>
            </a:rPr>
            <a:t>Laporan</a:t>
          </a:r>
          <a:r>
            <a:rPr lang="en-US" sz="2000" b="1" kern="1200" dirty="0" smtClean="0">
              <a:latin typeface="Times New Roman" charset="0"/>
              <a:ea typeface="Times New Roman" charset="0"/>
              <a:cs typeface="Times New Roman" charset="0"/>
            </a:rPr>
            <a:t> </a:t>
          </a:r>
        </a:p>
        <a:p>
          <a:pPr lvl="0" algn="ctr" defTabSz="889000">
            <a:lnSpc>
              <a:spcPct val="90000"/>
            </a:lnSpc>
            <a:spcBef>
              <a:spcPct val="0"/>
            </a:spcBef>
            <a:spcAft>
              <a:spcPct val="35000"/>
            </a:spcAft>
          </a:pPr>
          <a:r>
            <a:rPr lang="en-US" sz="2000" b="1" kern="1200" dirty="0" err="1" smtClean="0">
              <a:latin typeface="Times New Roman" charset="0"/>
              <a:ea typeface="Times New Roman" charset="0"/>
              <a:cs typeface="Times New Roman" charset="0"/>
            </a:rPr>
            <a:t>Laba</a:t>
          </a:r>
          <a:r>
            <a:rPr lang="en-US" sz="2000" b="1" kern="1200" dirty="0" smtClean="0">
              <a:latin typeface="Times New Roman" charset="0"/>
              <a:ea typeface="Times New Roman" charset="0"/>
              <a:cs typeface="Times New Roman" charset="0"/>
            </a:rPr>
            <a:t> </a:t>
          </a:r>
          <a:r>
            <a:rPr lang="en-US" sz="2000" b="1" kern="1200" dirty="0" err="1" smtClean="0">
              <a:latin typeface="Times New Roman" charset="0"/>
              <a:ea typeface="Times New Roman" charset="0"/>
              <a:cs typeface="Times New Roman" charset="0"/>
            </a:rPr>
            <a:t>Rugi</a:t>
          </a:r>
          <a:endParaRPr lang="en-US" sz="2000" b="1" kern="1200" dirty="0">
            <a:latin typeface="Times New Roman" charset="0"/>
            <a:ea typeface="Times New Roman" charset="0"/>
            <a:cs typeface="Times New Roman" charset="0"/>
          </a:endParaRPr>
        </a:p>
      </dsp:txBody>
      <dsp:txXfrm>
        <a:off x="2861071" y="34662"/>
        <a:ext cx="2507456" cy="791993"/>
      </dsp:txXfrm>
    </dsp:sp>
    <dsp:sp modelId="{EF51C6FE-48E4-2641-B5E7-7869D5954CF0}">
      <dsp:nvSpPr>
        <dsp:cNvPr id="0" name=""/>
        <dsp:cNvSpPr/>
      </dsp:nvSpPr>
      <dsp:spPr>
        <a:xfrm>
          <a:off x="2861071" y="841636"/>
          <a:ext cx="2507456" cy="396309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Mencakup</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akun-akun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pendapatan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beban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keuangan</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beban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pajak</a:t>
          </a:r>
          <a:r>
            <a:rPr lang="en-US" sz="2000" kern="1200" baseline="0" dirty="0" smtClean="0">
              <a:latin typeface="Times New Roman" charset="0"/>
              <a:ea typeface="Times New Roman" charset="0"/>
              <a:cs typeface="Times New Roman" charset="0"/>
            </a:rPr>
            <a:t>. </a:t>
          </a:r>
          <a:endParaRPr lang="en-US" sz="2000" kern="1200" dirty="0">
            <a:latin typeface="Times New Roman" charset="0"/>
            <a:ea typeface="Times New Roman" charset="0"/>
            <a:cs typeface="Times New Roman" charset="0"/>
          </a:endParaRPr>
        </a:p>
      </dsp:txBody>
      <dsp:txXfrm>
        <a:off x="2861071" y="841636"/>
        <a:ext cx="2507456" cy="3963093"/>
      </dsp:txXfrm>
    </dsp:sp>
    <dsp:sp modelId="{7A42758D-9D2F-D149-9A75-DD2BA11F1CFF}">
      <dsp:nvSpPr>
        <dsp:cNvPr id="0" name=""/>
        <dsp:cNvSpPr/>
      </dsp:nvSpPr>
      <dsp:spPr>
        <a:xfrm>
          <a:off x="5719572" y="34662"/>
          <a:ext cx="2507456" cy="79199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err="1" smtClean="0">
              <a:latin typeface="Times New Roman" charset="0"/>
              <a:ea typeface="Times New Roman" charset="0"/>
              <a:cs typeface="Times New Roman" charset="0"/>
            </a:rPr>
            <a:t>Catatan</a:t>
          </a:r>
          <a:r>
            <a:rPr lang="en-US" sz="2000" b="1" kern="1200" baseline="0" dirty="0" smtClean="0">
              <a:latin typeface="Times New Roman" charset="0"/>
              <a:ea typeface="Times New Roman" charset="0"/>
              <a:cs typeface="Times New Roman" charset="0"/>
            </a:rPr>
            <a:t> </a:t>
          </a:r>
          <a:r>
            <a:rPr lang="en-US" sz="2000" b="1" kern="1200" baseline="0" dirty="0" err="1" smtClean="0">
              <a:latin typeface="Times New Roman" charset="0"/>
              <a:ea typeface="Times New Roman" charset="0"/>
              <a:cs typeface="Times New Roman" charset="0"/>
            </a:rPr>
            <a:t>atas</a:t>
          </a:r>
          <a:r>
            <a:rPr lang="en-US" sz="2000" b="1" kern="1200" baseline="0" dirty="0" smtClean="0">
              <a:latin typeface="Times New Roman" charset="0"/>
              <a:ea typeface="Times New Roman" charset="0"/>
              <a:cs typeface="Times New Roman" charset="0"/>
            </a:rPr>
            <a:t> </a:t>
          </a:r>
          <a:r>
            <a:rPr lang="en-US" sz="2000" b="1" kern="1200" baseline="0" dirty="0" err="1" smtClean="0">
              <a:latin typeface="Times New Roman" charset="0"/>
              <a:ea typeface="Times New Roman" charset="0"/>
              <a:cs typeface="Times New Roman" charset="0"/>
            </a:rPr>
            <a:t>Laporan</a:t>
          </a:r>
          <a:r>
            <a:rPr lang="en-US" sz="2000" b="1" kern="1200" baseline="0" dirty="0" smtClean="0">
              <a:latin typeface="Times New Roman" charset="0"/>
              <a:ea typeface="Times New Roman" charset="0"/>
              <a:cs typeface="Times New Roman" charset="0"/>
            </a:rPr>
            <a:t> </a:t>
          </a:r>
          <a:r>
            <a:rPr lang="en-US" sz="2000" b="1" kern="1200" baseline="0" dirty="0" err="1" smtClean="0">
              <a:latin typeface="Times New Roman" charset="0"/>
              <a:ea typeface="Times New Roman" charset="0"/>
              <a:cs typeface="Times New Roman" charset="0"/>
            </a:rPr>
            <a:t>Keuangan</a:t>
          </a:r>
          <a:endParaRPr lang="en-US" sz="2000" b="1" kern="1200" dirty="0">
            <a:latin typeface="Times New Roman" charset="0"/>
            <a:ea typeface="Times New Roman" charset="0"/>
            <a:cs typeface="Times New Roman" charset="0"/>
          </a:endParaRPr>
        </a:p>
      </dsp:txBody>
      <dsp:txXfrm>
        <a:off x="5719572" y="34662"/>
        <a:ext cx="2507456" cy="791993"/>
      </dsp:txXfrm>
    </dsp:sp>
    <dsp:sp modelId="{4E2E0821-40A8-164E-B014-8E26FCF2395F}">
      <dsp:nvSpPr>
        <dsp:cNvPr id="0" name=""/>
        <dsp:cNvSpPr/>
      </dsp:nvSpPr>
      <dsp:spPr>
        <a:xfrm>
          <a:off x="5719572" y="841636"/>
          <a:ext cx="2507456" cy="396309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smtClean="0">
              <a:latin typeface="Times New Roman" charset="0"/>
              <a:ea typeface="Times New Roman" charset="0"/>
              <a:cs typeface="Times New Roman" charset="0"/>
            </a:rPr>
            <a:t>Memuat</a:t>
          </a:r>
          <a:r>
            <a:rPr lang="en-US" sz="2000" kern="1200" smtClean="0">
              <a:latin typeface="Times New Roman" charset="0"/>
              <a:ea typeface="Times New Roman" charset="0"/>
              <a:cs typeface="Times New Roman" charset="0"/>
            </a:rPr>
            <a:t>:</a:t>
          </a:r>
          <a:r>
            <a:rPr lang="en-US" sz="2000" kern="1200" baseline="0" smtClean="0">
              <a:latin typeface="Times New Roman" charset="0"/>
              <a:ea typeface="Times New Roman" charset="0"/>
              <a:cs typeface="Times New Roman" charset="0"/>
            </a:rPr>
            <a:t> </a:t>
          </a:r>
          <a:r>
            <a:rPr lang="id-ID" sz="2000" kern="1200" baseline="0" smtClean="0">
              <a:latin typeface="Times New Roman" charset="0"/>
              <a:ea typeface="Times New Roman" charset="0"/>
              <a:cs typeface="Times New Roman" charset="0"/>
            </a:rPr>
            <a:t>(1) </a:t>
          </a:r>
          <a:r>
            <a:rPr lang="en-US" sz="2000" kern="1200" baseline="0" smtClean="0">
              <a:latin typeface="Times New Roman" charset="0"/>
              <a:ea typeface="Times New Roman" charset="0"/>
              <a:cs typeface="Times New Roman" charset="0"/>
            </a:rPr>
            <a:t>pernyataan </a:t>
          </a:r>
          <a:r>
            <a:rPr lang="en-US" sz="2000" kern="1200" baseline="0" dirty="0" err="1" smtClean="0">
              <a:latin typeface="Times New Roman" charset="0"/>
              <a:ea typeface="Times New Roman" charset="0"/>
              <a:cs typeface="Times New Roman" charset="0"/>
            </a:rPr>
            <a:t>bahwa</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laporan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keuangan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telah</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disusun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sesuai</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dengan</a:t>
          </a:r>
          <a:r>
            <a:rPr lang="en-US" sz="2000" kern="1200" baseline="0" dirty="0" smtClean="0">
              <a:latin typeface="Times New Roman" charset="0"/>
              <a:ea typeface="Times New Roman" charset="0"/>
              <a:cs typeface="Times New Roman" charset="0"/>
            </a:rPr>
            <a:t> ED SAK </a:t>
          </a:r>
          <a:r>
            <a:rPr lang="en-US" sz="2000" kern="1200" baseline="0" smtClean="0">
              <a:latin typeface="Times New Roman" charset="0"/>
              <a:ea typeface="Times New Roman" charset="0"/>
              <a:cs typeface="Times New Roman" charset="0"/>
            </a:rPr>
            <a:t>EMKM,</a:t>
          </a:r>
          <a:r>
            <a:rPr lang="id-ID" sz="2000" kern="1200" baseline="0" smtClean="0">
              <a:latin typeface="Times New Roman" charset="0"/>
              <a:ea typeface="Times New Roman" charset="0"/>
              <a:cs typeface="Times New Roman" charset="0"/>
            </a:rPr>
            <a:t> (2)</a:t>
          </a:r>
          <a:r>
            <a:rPr lang="en-US" sz="2000" kern="1200" baseline="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ikhtisar</a:t>
          </a:r>
          <a:r>
            <a:rPr lang="en-US" sz="2000" kern="1200" baseline="0" dirty="0" smtClean="0">
              <a:latin typeface="Times New Roman" charset="0"/>
              <a:ea typeface="Times New Roman" charset="0"/>
              <a:cs typeface="Times New Roman" charset="0"/>
            </a:rPr>
            <a:t> </a:t>
          </a:r>
          <a:r>
            <a:rPr lang="en-US" sz="2000" kern="1200" baseline="0" err="1" smtClean="0">
              <a:latin typeface="Times New Roman" charset="0"/>
              <a:ea typeface="Times New Roman" charset="0"/>
              <a:cs typeface="Times New Roman" charset="0"/>
            </a:rPr>
            <a:t>kebijakan</a:t>
          </a:r>
          <a:r>
            <a:rPr lang="en-US" sz="2000" kern="1200" baseline="0" smtClean="0">
              <a:latin typeface="Times New Roman" charset="0"/>
              <a:ea typeface="Times New Roman" charset="0"/>
              <a:cs typeface="Times New Roman" charset="0"/>
            </a:rPr>
            <a:t> akuntansi</a:t>
          </a:r>
          <a:r>
            <a:rPr lang="id-ID" sz="2000" kern="1200" baseline="0" smtClean="0">
              <a:latin typeface="Times New Roman" charset="0"/>
              <a:ea typeface="Times New Roman" charset="0"/>
              <a:cs typeface="Times New Roman" charset="0"/>
            </a:rPr>
            <a:t>, dan (3) </a:t>
          </a:r>
          <a:r>
            <a:rPr lang="en-US" sz="2000" kern="1200" baseline="0" smtClean="0">
              <a:latin typeface="Times New Roman" charset="0"/>
              <a:ea typeface="Times New Roman" charset="0"/>
              <a:cs typeface="Times New Roman" charset="0"/>
            </a:rPr>
            <a:t>informasi </a:t>
          </a:r>
          <a:r>
            <a:rPr lang="en-US" sz="2000" kern="1200" baseline="0" dirty="0" err="1" smtClean="0">
              <a:latin typeface="Times New Roman" charset="0"/>
              <a:ea typeface="Times New Roman" charset="0"/>
              <a:cs typeface="Times New Roman" charset="0"/>
            </a:rPr>
            <a:t>tambahan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rincian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akun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tertentu</a:t>
          </a:r>
          <a:r>
            <a:rPr lang="en-US" sz="2000" kern="1200" baseline="0" dirty="0" smtClean="0">
              <a:latin typeface="Times New Roman" charset="0"/>
              <a:ea typeface="Times New Roman" charset="0"/>
              <a:cs typeface="Times New Roman" charset="0"/>
            </a:rPr>
            <a:t> yang </a:t>
          </a:r>
          <a:r>
            <a:rPr lang="en-US" sz="2000" kern="1200" baseline="0" dirty="0" err="1" smtClean="0">
              <a:latin typeface="Times New Roman" charset="0"/>
              <a:ea typeface="Times New Roman" charset="0"/>
              <a:cs typeface="Times New Roman" charset="0"/>
            </a:rPr>
            <a:t>menjelaskan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transaksi</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penting</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dan</a:t>
          </a:r>
          <a:r>
            <a:rPr lang="en-US" sz="2000" kern="1200" baseline="0" dirty="0" smtClean="0">
              <a:latin typeface="Times New Roman" charset="0"/>
              <a:ea typeface="Times New Roman" charset="0"/>
              <a:cs typeface="Times New Roman" charset="0"/>
            </a:rPr>
            <a:t> material.</a:t>
          </a:r>
          <a:endParaRPr lang="en-US" sz="2000" kern="1200" dirty="0">
            <a:latin typeface="Times New Roman" charset="0"/>
            <a:ea typeface="Times New Roman" charset="0"/>
            <a:cs typeface="Times New Roman" charset="0"/>
          </a:endParaRPr>
        </a:p>
      </dsp:txBody>
      <dsp:txXfrm>
        <a:off x="5719572" y="841636"/>
        <a:ext cx="2507456" cy="39630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E966D-7B54-4A4D-8DE9-168CE76C71AB}">
      <dsp:nvSpPr>
        <dsp:cNvPr id="0" name=""/>
        <dsp:cNvSpPr/>
      </dsp:nvSpPr>
      <dsp:spPr>
        <a:xfrm>
          <a:off x="1360185" y="0"/>
          <a:ext cx="4291012" cy="4291012"/>
        </a:xfrm>
        <a:prstGeom prst="triangl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6F0C47-55C5-8945-B373-5B37BA5A5539}">
      <dsp:nvSpPr>
        <dsp:cNvPr id="0" name=""/>
        <dsp:cNvSpPr/>
      </dsp:nvSpPr>
      <dsp:spPr>
        <a:xfrm>
          <a:off x="3482039" y="410467"/>
          <a:ext cx="4712505" cy="58247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2"/>
              </a:solidFill>
              <a:latin typeface="Times New Roman" charset="0"/>
              <a:ea typeface="Times New Roman" charset="0"/>
              <a:cs typeface="Times New Roman" charset="0"/>
            </a:rPr>
            <a:t>Ruang</a:t>
          </a:r>
          <a:r>
            <a:rPr lang="en-US" sz="2400" b="1" kern="1200" dirty="0" smtClean="0">
              <a:solidFill>
                <a:schemeClr val="tx2"/>
              </a:solidFill>
              <a:latin typeface="Times New Roman" charset="0"/>
              <a:ea typeface="Times New Roman" charset="0"/>
              <a:cs typeface="Times New Roman" charset="0"/>
            </a:rPr>
            <a:t> </a:t>
          </a:r>
          <a:r>
            <a:rPr lang="en-US" sz="2400" b="1" kern="1200" dirty="0" err="1" smtClean="0">
              <a:solidFill>
                <a:schemeClr val="tx2"/>
              </a:solidFill>
              <a:latin typeface="Times New Roman" charset="0"/>
              <a:ea typeface="Times New Roman" charset="0"/>
              <a:cs typeface="Times New Roman" charset="0"/>
            </a:rPr>
            <a:t>Lingkup</a:t>
          </a:r>
          <a:endParaRPr lang="en-US" sz="2400" b="1" kern="1200" dirty="0">
            <a:solidFill>
              <a:schemeClr val="tx2"/>
            </a:solidFill>
            <a:latin typeface="Times New Roman" charset="0"/>
            <a:ea typeface="Times New Roman" charset="0"/>
            <a:cs typeface="Times New Roman" charset="0"/>
          </a:endParaRPr>
        </a:p>
      </dsp:txBody>
      <dsp:txXfrm>
        <a:off x="3510473" y="438901"/>
        <a:ext cx="4655637" cy="525603"/>
      </dsp:txXfrm>
    </dsp:sp>
    <dsp:sp modelId="{47782D4C-EE3B-E949-9C7D-4519A37AE9F4}">
      <dsp:nvSpPr>
        <dsp:cNvPr id="0" name=""/>
        <dsp:cNvSpPr/>
      </dsp:nvSpPr>
      <dsp:spPr>
        <a:xfrm>
          <a:off x="3481969" y="1065748"/>
          <a:ext cx="4759781" cy="58247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2"/>
              </a:solidFill>
              <a:latin typeface="Times New Roman" charset="0"/>
              <a:ea typeface="Times New Roman" charset="0"/>
              <a:cs typeface="Times New Roman" charset="0"/>
            </a:rPr>
            <a:t>Pengakuan</a:t>
          </a:r>
          <a:r>
            <a:rPr lang="en-US" sz="2400" kern="1200" dirty="0" smtClean="0">
              <a:latin typeface="Times New Roman" charset="0"/>
              <a:ea typeface="Times New Roman" charset="0"/>
              <a:cs typeface="Times New Roman" charset="0"/>
            </a:rPr>
            <a:t>: </a:t>
          </a:r>
          <a:r>
            <a:rPr lang="en-US" sz="2400" kern="1200" dirty="0" err="1" smtClean="0">
              <a:latin typeface="Times New Roman" charset="0"/>
              <a:ea typeface="Times New Roman" charset="0"/>
              <a:cs typeface="Times New Roman" charset="0"/>
            </a:rPr>
            <a:t>ketika</a:t>
          </a:r>
          <a:r>
            <a:rPr lang="en-US" sz="2400" kern="1200" dirty="0" smtClean="0">
              <a:latin typeface="Times New Roman" charset="0"/>
              <a:ea typeface="Times New Roman" charset="0"/>
              <a:cs typeface="Times New Roman" charset="0"/>
            </a:rPr>
            <a:t> </a:t>
          </a:r>
          <a:r>
            <a:rPr lang="en-US" sz="2400" kern="1200" dirty="0" err="1" smtClean="0">
              <a:latin typeface="Times New Roman" charset="0"/>
              <a:ea typeface="Times New Roman" charset="0"/>
              <a:cs typeface="Times New Roman" charset="0"/>
            </a:rPr>
            <a:t>persediaan</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diperoleh</a:t>
          </a:r>
          <a:endParaRPr lang="en-US" sz="2400" kern="1200" dirty="0">
            <a:latin typeface="Times New Roman" charset="0"/>
            <a:ea typeface="Times New Roman" charset="0"/>
            <a:cs typeface="Times New Roman" charset="0"/>
          </a:endParaRPr>
        </a:p>
      </dsp:txBody>
      <dsp:txXfrm>
        <a:off x="3510403" y="1094182"/>
        <a:ext cx="4702913" cy="525603"/>
      </dsp:txXfrm>
    </dsp:sp>
    <dsp:sp modelId="{DA5A288F-7400-724B-945D-3A47A099DAC5}">
      <dsp:nvSpPr>
        <dsp:cNvPr id="0" name=""/>
        <dsp:cNvSpPr/>
      </dsp:nvSpPr>
      <dsp:spPr>
        <a:xfrm>
          <a:off x="3453115" y="1739899"/>
          <a:ext cx="4852688" cy="1057558"/>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2"/>
              </a:solidFill>
              <a:latin typeface="Times New Roman" charset="0"/>
              <a:ea typeface="Times New Roman" charset="0"/>
              <a:cs typeface="Times New Roman" charset="0"/>
            </a:rPr>
            <a:t>Teknik</a:t>
          </a:r>
          <a:r>
            <a:rPr lang="en-US" sz="2400" b="1" kern="1200" baseline="0" dirty="0" smtClean="0">
              <a:solidFill>
                <a:schemeClr val="tx2"/>
              </a:solidFill>
              <a:latin typeface="Times New Roman" charset="0"/>
              <a:ea typeface="Times New Roman" charset="0"/>
              <a:cs typeface="Times New Roman" charset="0"/>
            </a:rPr>
            <a:t> </a:t>
          </a:r>
          <a:r>
            <a:rPr lang="en-US" sz="2400" b="1" kern="1200" baseline="0" dirty="0" err="1" smtClean="0">
              <a:solidFill>
                <a:schemeClr val="tx2"/>
              </a:solidFill>
              <a:latin typeface="Times New Roman" charset="0"/>
              <a:ea typeface="Times New Roman" charset="0"/>
              <a:cs typeface="Times New Roman" charset="0"/>
            </a:rPr>
            <a:t>pengukuran</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biaya</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persediaan</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biaya</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standar</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atau</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metode</a:t>
          </a:r>
          <a:r>
            <a:rPr lang="en-US" sz="2400" kern="1200" baseline="0" dirty="0" smtClean="0">
              <a:latin typeface="Times New Roman" charset="0"/>
              <a:ea typeface="Times New Roman" charset="0"/>
              <a:cs typeface="Times New Roman" charset="0"/>
            </a:rPr>
            <a:t> </a:t>
          </a:r>
          <a:r>
            <a:rPr lang="en-US" sz="2400" kern="1200" baseline="0" dirty="0" err="1" smtClean="0">
              <a:latin typeface="Times New Roman" charset="0"/>
              <a:ea typeface="Times New Roman" charset="0"/>
              <a:cs typeface="Times New Roman" charset="0"/>
            </a:rPr>
            <a:t>eceran</a:t>
          </a:r>
          <a:endParaRPr lang="en-US" sz="2400" kern="1200" dirty="0">
            <a:latin typeface="Times New Roman" charset="0"/>
            <a:ea typeface="Times New Roman" charset="0"/>
            <a:cs typeface="Times New Roman" charset="0"/>
          </a:endParaRPr>
        </a:p>
      </dsp:txBody>
      <dsp:txXfrm>
        <a:off x="3504741" y="1791525"/>
        <a:ext cx="4749436" cy="954306"/>
      </dsp:txXfrm>
    </dsp:sp>
    <dsp:sp modelId="{1B290D2E-6E36-6341-A882-D0FD5515B52E}">
      <dsp:nvSpPr>
        <dsp:cNvPr id="0" name=""/>
        <dsp:cNvSpPr/>
      </dsp:nvSpPr>
      <dsp:spPr>
        <a:xfrm>
          <a:off x="3475889" y="2870266"/>
          <a:ext cx="4829900" cy="918598"/>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2"/>
              </a:solidFill>
              <a:latin typeface="Times New Roman" charset="0"/>
              <a:ea typeface="Times New Roman" charset="0"/>
              <a:cs typeface="Times New Roman" charset="0"/>
            </a:rPr>
            <a:t>Biaya</a:t>
          </a:r>
          <a:r>
            <a:rPr lang="en-US" sz="2400" b="1" kern="1200" dirty="0" smtClean="0">
              <a:solidFill>
                <a:schemeClr val="tx2"/>
              </a:solidFill>
              <a:latin typeface="Times New Roman" charset="0"/>
              <a:ea typeface="Times New Roman" charset="0"/>
              <a:cs typeface="Times New Roman" charset="0"/>
            </a:rPr>
            <a:t> </a:t>
          </a:r>
          <a:r>
            <a:rPr lang="en-US" sz="2400" b="1" kern="1200" dirty="0" err="1" smtClean="0">
              <a:solidFill>
                <a:schemeClr val="tx2"/>
              </a:solidFill>
              <a:latin typeface="Times New Roman" charset="0"/>
              <a:ea typeface="Times New Roman" charset="0"/>
              <a:cs typeface="Times New Roman" charset="0"/>
            </a:rPr>
            <a:t>perolehan</a:t>
          </a:r>
          <a:r>
            <a:rPr lang="en-US" sz="2400" kern="1200" dirty="0" smtClean="0">
              <a:latin typeface="Times New Roman" charset="0"/>
              <a:ea typeface="Times New Roman" charset="0"/>
              <a:cs typeface="Times New Roman" charset="0"/>
            </a:rPr>
            <a:t> </a:t>
          </a:r>
          <a:r>
            <a:rPr lang="en-US" sz="2400" kern="1200" dirty="0" err="1" smtClean="0">
              <a:latin typeface="Times New Roman" charset="0"/>
              <a:ea typeface="Times New Roman" charset="0"/>
              <a:cs typeface="Times New Roman" charset="0"/>
            </a:rPr>
            <a:t>persediaan</a:t>
          </a:r>
          <a:r>
            <a:rPr lang="en-US" sz="2400" kern="1200" dirty="0" smtClean="0">
              <a:latin typeface="Times New Roman" charset="0"/>
              <a:ea typeface="Times New Roman" charset="0"/>
              <a:cs typeface="Times New Roman" charset="0"/>
            </a:rPr>
            <a:t>: </a:t>
          </a:r>
          <a:r>
            <a:rPr lang="en-US" sz="2400" kern="1200" dirty="0" err="1" smtClean="0">
              <a:latin typeface="Times New Roman" charset="0"/>
              <a:ea typeface="Times New Roman" charset="0"/>
              <a:cs typeface="Times New Roman" charset="0"/>
            </a:rPr>
            <a:t>rumus</a:t>
          </a:r>
          <a:r>
            <a:rPr lang="en-US" sz="2400" kern="1200" dirty="0" smtClean="0">
              <a:latin typeface="Times New Roman" charset="0"/>
              <a:ea typeface="Times New Roman" charset="0"/>
              <a:cs typeface="Times New Roman" charset="0"/>
            </a:rPr>
            <a:t> </a:t>
          </a:r>
          <a:r>
            <a:rPr lang="en-US" sz="2400" kern="1200" dirty="0" err="1" smtClean="0">
              <a:latin typeface="Times New Roman" charset="0"/>
              <a:ea typeface="Times New Roman" charset="0"/>
              <a:cs typeface="Times New Roman" charset="0"/>
            </a:rPr>
            <a:t>biaya</a:t>
          </a:r>
          <a:r>
            <a:rPr lang="en-US" sz="2400" kern="1200" dirty="0" smtClean="0">
              <a:latin typeface="Times New Roman" charset="0"/>
              <a:ea typeface="Times New Roman" charset="0"/>
              <a:cs typeface="Times New Roman" charset="0"/>
            </a:rPr>
            <a:t> </a:t>
          </a:r>
          <a:r>
            <a:rPr lang="en-US" sz="2400" kern="1200" err="1" smtClean="0">
              <a:latin typeface="Times New Roman" charset="0"/>
              <a:ea typeface="Times New Roman" charset="0"/>
              <a:cs typeface="Times New Roman" charset="0"/>
            </a:rPr>
            <a:t>masuk-pertama</a:t>
          </a:r>
          <a:r>
            <a:rPr lang="en-US" sz="2400" kern="1200" smtClean="0">
              <a:latin typeface="Times New Roman" charset="0"/>
              <a:ea typeface="Times New Roman" charset="0"/>
              <a:cs typeface="Times New Roman" charset="0"/>
            </a:rPr>
            <a:t> keluar</a:t>
          </a:r>
          <a:r>
            <a:rPr lang="id-ID" sz="2400" kern="1200" smtClean="0">
              <a:latin typeface="Times New Roman" charset="0"/>
              <a:ea typeface="Times New Roman" charset="0"/>
              <a:cs typeface="Times New Roman" charset="0"/>
            </a:rPr>
            <a:t>-</a:t>
          </a:r>
          <a:r>
            <a:rPr lang="en-US" sz="2400" kern="1200" smtClean="0">
              <a:latin typeface="Times New Roman" charset="0"/>
              <a:ea typeface="Times New Roman" charset="0"/>
              <a:cs typeface="Times New Roman" charset="0"/>
            </a:rPr>
            <a:t>pertama </a:t>
          </a:r>
          <a:r>
            <a:rPr lang="en-US" sz="2400" b="1" kern="1200" dirty="0" smtClean="0">
              <a:solidFill>
                <a:schemeClr val="tx2"/>
              </a:solidFill>
              <a:latin typeface="Times New Roman" charset="0"/>
              <a:ea typeface="Times New Roman" charset="0"/>
              <a:cs typeface="Times New Roman" charset="0"/>
            </a:rPr>
            <a:t>(FIFO) </a:t>
          </a:r>
          <a:r>
            <a:rPr lang="en-US" sz="2400" b="1" kern="1200" dirty="0" err="1" smtClean="0">
              <a:solidFill>
                <a:schemeClr val="tx2"/>
              </a:solidFill>
              <a:latin typeface="Times New Roman" charset="0"/>
              <a:ea typeface="Times New Roman" charset="0"/>
              <a:cs typeface="Times New Roman" charset="0"/>
            </a:rPr>
            <a:t>atau</a:t>
          </a:r>
          <a:r>
            <a:rPr lang="en-US" sz="2400" b="1" kern="1200" dirty="0" smtClean="0">
              <a:solidFill>
                <a:schemeClr val="tx2"/>
              </a:solidFill>
              <a:latin typeface="Times New Roman" charset="0"/>
              <a:ea typeface="Times New Roman" charset="0"/>
              <a:cs typeface="Times New Roman" charset="0"/>
            </a:rPr>
            <a:t> rata-rata </a:t>
          </a:r>
          <a:r>
            <a:rPr lang="en-US" sz="2400" b="1" kern="1200" dirty="0" err="1" smtClean="0">
              <a:solidFill>
                <a:schemeClr val="tx2"/>
              </a:solidFill>
              <a:latin typeface="Times New Roman" charset="0"/>
              <a:ea typeface="Times New Roman" charset="0"/>
              <a:cs typeface="Times New Roman" charset="0"/>
            </a:rPr>
            <a:t>tertimbang</a:t>
          </a:r>
          <a:endParaRPr lang="en-US" sz="2400" b="1" kern="1200" dirty="0">
            <a:solidFill>
              <a:schemeClr val="tx2"/>
            </a:solidFill>
            <a:latin typeface="Times New Roman" charset="0"/>
            <a:ea typeface="Times New Roman" charset="0"/>
            <a:cs typeface="Times New Roman" charset="0"/>
          </a:endParaRPr>
        </a:p>
      </dsp:txBody>
      <dsp:txXfrm>
        <a:off x="3520731" y="2915108"/>
        <a:ext cx="4740216" cy="8289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5BB07-7F1A-2544-B2C1-2006A177F47B}">
      <dsp:nvSpPr>
        <dsp:cNvPr id="0" name=""/>
        <dsp:cNvSpPr/>
      </dsp:nvSpPr>
      <dsp:spPr>
        <a:xfrm>
          <a:off x="681989" y="0"/>
          <a:ext cx="6865620" cy="4291013"/>
        </a:xfrm>
        <a:prstGeom prst="swooshArrow">
          <a:avLst>
            <a:gd name="adj1" fmla="val 25000"/>
            <a:gd name="adj2" fmla="val 25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872719-34AF-3445-8291-ED3171D72ABB}">
      <dsp:nvSpPr>
        <dsp:cNvPr id="0" name=""/>
        <dsp:cNvSpPr/>
      </dsp:nvSpPr>
      <dsp:spPr>
        <a:xfrm>
          <a:off x="1553923" y="2961657"/>
          <a:ext cx="178506" cy="17850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2F4BDF0-DDD0-AD41-8006-AF08A4D8F162}">
      <dsp:nvSpPr>
        <dsp:cNvPr id="0" name=""/>
        <dsp:cNvSpPr/>
      </dsp:nvSpPr>
      <dsp:spPr>
        <a:xfrm>
          <a:off x="1643176" y="3050910"/>
          <a:ext cx="1599689" cy="124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587" tIns="0" rIns="0" bIns="0" numCol="1" spcCol="1270" anchor="t" anchorCtr="0">
          <a:noAutofit/>
        </a:bodyPr>
        <a:lstStyle/>
        <a:p>
          <a:pPr lvl="0" algn="l" defTabSz="889000">
            <a:lnSpc>
              <a:spcPct val="90000"/>
            </a:lnSpc>
            <a:spcBef>
              <a:spcPct val="0"/>
            </a:spcBef>
            <a:spcAft>
              <a:spcPct val="35000"/>
            </a:spcAft>
          </a:pPr>
          <a:r>
            <a:rPr lang="en-US" sz="2000" b="1" kern="1200" dirty="0" err="1" smtClean="0">
              <a:solidFill>
                <a:schemeClr val="tx2"/>
              </a:solidFill>
              <a:latin typeface="Times New Roman" charset="0"/>
              <a:ea typeface="Times New Roman" charset="0"/>
              <a:cs typeface="Times New Roman" charset="0"/>
            </a:rPr>
            <a:t>Latar</a:t>
          </a:r>
          <a:r>
            <a:rPr lang="en-US" sz="2000" b="1" kern="1200" dirty="0" smtClean="0">
              <a:solidFill>
                <a:schemeClr val="tx2"/>
              </a:solidFill>
              <a:latin typeface="Times New Roman" charset="0"/>
              <a:ea typeface="Times New Roman" charset="0"/>
              <a:cs typeface="Times New Roman" charset="0"/>
            </a:rPr>
            <a:t> </a:t>
          </a:r>
          <a:r>
            <a:rPr lang="en-US" sz="2000" b="1" kern="1200" dirty="0" err="1" smtClean="0">
              <a:solidFill>
                <a:schemeClr val="tx2"/>
              </a:solidFill>
              <a:latin typeface="Times New Roman" charset="0"/>
              <a:ea typeface="Times New Roman" charset="0"/>
              <a:cs typeface="Times New Roman" charset="0"/>
            </a:rPr>
            <a:t>belakang</a:t>
          </a:r>
          <a:r>
            <a:rPr lang="en-US" sz="2000" kern="1200" dirty="0" smtClean="0">
              <a:latin typeface="Times New Roman" charset="0"/>
              <a:ea typeface="Times New Roman" charset="0"/>
              <a:cs typeface="Times New Roman" charset="0"/>
            </a:rPr>
            <a:t>: </a:t>
          </a:r>
          <a:r>
            <a:rPr lang="en-US" sz="2000" kern="1200" dirty="0" err="1" smtClean="0">
              <a:latin typeface="Times New Roman" charset="0"/>
              <a:ea typeface="Times New Roman" charset="0"/>
              <a:cs typeface="Times New Roman" charset="0"/>
            </a:rPr>
            <a:t>Pasal</a:t>
          </a:r>
          <a:r>
            <a:rPr lang="en-US" sz="2000" kern="1200" dirty="0" smtClean="0">
              <a:latin typeface="Times New Roman" charset="0"/>
              <a:ea typeface="Times New Roman" charset="0"/>
              <a:cs typeface="Times New Roman" charset="0"/>
            </a:rPr>
            <a:t> 32 UU UMKM</a:t>
          </a:r>
          <a:endParaRPr lang="en-US" sz="2000" kern="1200" dirty="0">
            <a:latin typeface="Times New Roman" charset="0"/>
            <a:ea typeface="Times New Roman" charset="0"/>
            <a:cs typeface="Times New Roman" charset="0"/>
          </a:endParaRPr>
        </a:p>
      </dsp:txBody>
      <dsp:txXfrm>
        <a:off x="1643176" y="3050910"/>
        <a:ext cx="1599689" cy="1240102"/>
      </dsp:txXfrm>
    </dsp:sp>
    <dsp:sp modelId="{D8EE7BB0-E31E-2349-B2C8-491831CF5574}">
      <dsp:nvSpPr>
        <dsp:cNvPr id="0" name=""/>
        <dsp:cNvSpPr/>
      </dsp:nvSpPr>
      <dsp:spPr>
        <a:xfrm>
          <a:off x="3129583" y="1795359"/>
          <a:ext cx="322684" cy="32268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B9D698-A693-C548-BC4D-ECE6EEE5CF0F}">
      <dsp:nvSpPr>
        <dsp:cNvPr id="0" name=""/>
        <dsp:cNvSpPr/>
      </dsp:nvSpPr>
      <dsp:spPr>
        <a:xfrm>
          <a:off x="3276590" y="1956701"/>
          <a:ext cx="2133604" cy="233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984" tIns="0" rIns="0" bIns="0" numCol="1" spcCol="1270" anchor="t" anchorCtr="0">
          <a:noAutofit/>
        </a:bodyPr>
        <a:lstStyle/>
        <a:p>
          <a:pPr lvl="0" algn="l" defTabSz="889000">
            <a:lnSpc>
              <a:spcPct val="90000"/>
            </a:lnSpc>
            <a:spcBef>
              <a:spcPct val="0"/>
            </a:spcBef>
            <a:spcAft>
              <a:spcPct val="35000"/>
            </a:spcAft>
          </a:pPr>
          <a:r>
            <a:rPr lang="en-US" sz="2000" b="1" kern="1200" dirty="0" err="1" smtClean="0">
              <a:solidFill>
                <a:schemeClr val="tx2"/>
              </a:solidFill>
              <a:latin typeface="Times New Roman" charset="0"/>
              <a:ea typeface="Times New Roman" charset="0"/>
              <a:cs typeface="Times New Roman" charset="0"/>
            </a:rPr>
            <a:t>Definisi</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ventura</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bersama</a:t>
          </a:r>
          <a:r>
            <a:rPr lang="en-US" sz="2000" kern="1200" baseline="0" dirty="0" smtClean="0">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pengendalian</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bersama</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memiliki</a:t>
          </a:r>
          <a:r>
            <a:rPr lang="en-US" sz="2000" kern="1200" baseline="0" dirty="0" smtClean="0">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hak</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atas</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aset</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neto</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pengaturan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bersama</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tersebut</a:t>
          </a:r>
          <a:endParaRPr lang="en-US" sz="2000" kern="1200" dirty="0">
            <a:latin typeface="Times New Roman" charset="0"/>
            <a:ea typeface="Times New Roman" charset="0"/>
            <a:cs typeface="Times New Roman" charset="0"/>
          </a:endParaRPr>
        </a:p>
      </dsp:txBody>
      <dsp:txXfrm>
        <a:off x="3276590" y="1956701"/>
        <a:ext cx="2133604" cy="2334311"/>
      </dsp:txXfrm>
    </dsp:sp>
    <dsp:sp modelId="{1543DA25-1896-3D44-B69A-988F04E28D4C}">
      <dsp:nvSpPr>
        <dsp:cNvPr id="0" name=""/>
        <dsp:cNvSpPr/>
      </dsp:nvSpPr>
      <dsp:spPr>
        <a:xfrm>
          <a:off x="5024494" y="1085626"/>
          <a:ext cx="446265" cy="44626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E864A36-F3AA-4A43-A57B-477794B1F723}">
      <dsp:nvSpPr>
        <dsp:cNvPr id="0" name=""/>
        <dsp:cNvSpPr/>
      </dsp:nvSpPr>
      <dsp:spPr>
        <a:xfrm>
          <a:off x="5247627" y="1308758"/>
          <a:ext cx="1647748" cy="2982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467" tIns="0" rIns="0" bIns="0" numCol="1" spcCol="1270" anchor="t" anchorCtr="0">
          <a:noAutofit/>
        </a:bodyPr>
        <a:lstStyle/>
        <a:p>
          <a:pPr lvl="0" algn="l" defTabSz="889000">
            <a:lnSpc>
              <a:spcPct val="90000"/>
            </a:lnSpc>
            <a:spcBef>
              <a:spcPct val="0"/>
            </a:spcBef>
            <a:spcAft>
              <a:spcPct val="35000"/>
            </a:spcAft>
          </a:pPr>
          <a:r>
            <a:rPr lang="en-US" sz="2000" b="1" kern="1200" dirty="0" err="1" smtClean="0">
              <a:solidFill>
                <a:schemeClr val="tx2"/>
              </a:solidFill>
              <a:latin typeface="Times New Roman" charset="0"/>
              <a:ea typeface="Times New Roman" charset="0"/>
              <a:cs typeface="Times New Roman" charset="0"/>
            </a:rPr>
            <a:t>Pengukuran</a:t>
          </a:r>
          <a:r>
            <a:rPr lang="en-US" sz="2000" kern="1200" dirty="0" smtClean="0">
              <a:latin typeface="Times New Roman" charset="0"/>
              <a:ea typeface="Times New Roman" charset="0"/>
              <a:cs typeface="Times New Roman" charset="0"/>
            </a:rPr>
            <a:t>: </a:t>
          </a:r>
          <a:r>
            <a:rPr lang="en-US" sz="2000" b="1" kern="1200" dirty="0" err="1" smtClean="0">
              <a:solidFill>
                <a:schemeClr val="tx2"/>
              </a:solidFill>
              <a:latin typeface="Times New Roman" charset="0"/>
              <a:ea typeface="Times New Roman" charset="0"/>
              <a:cs typeface="Times New Roman" charset="0"/>
            </a:rPr>
            <a:t>biaya</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accent1">
                  <a:lumMod val="50000"/>
                </a:schemeClr>
              </a:solidFill>
              <a:latin typeface="Times New Roman" charset="0"/>
              <a:ea typeface="Times New Roman" charset="0"/>
              <a:cs typeface="Times New Roman" charset="0"/>
            </a:rPr>
            <a:t>perolehan</a:t>
          </a:r>
          <a:r>
            <a:rPr lang="en-US" sz="2000" kern="1200" baseline="0" dirty="0" smtClean="0">
              <a:latin typeface="Times New Roman" charset="0"/>
              <a:ea typeface="Times New Roman" charset="0"/>
              <a:cs typeface="Times New Roman" charset="0"/>
            </a:rPr>
            <a:t> </a:t>
          </a:r>
          <a:r>
            <a:rPr lang="en-US" sz="2000" kern="1200" baseline="0" dirty="0" err="1" smtClean="0">
              <a:latin typeface="Times New Roman" charset="0"/>
              <a:ea typeface="Times New Roman" charset="0"/>
              <a:cs typeface="Times New Roman" charset="0"/>
            </a:rPr>
            <a:t>dan</a:t>
          </a:r>
          <a:r>
            <a:rPr lang="en-US" sz="2000" kern="1200" baseline="0" dirty="0" smtClean="0">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tidak</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mengakui</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tx2"/>
              </a:solidFill>
              <a:latin typeface="Times New Roman" charset="0"/>
              <a:ea typeface="Times New Roman" charset="0"/>
              <a:cs typeface="Times New Roman" charset="0"/>
            </a:rPr>
            <a:t>penurunan</a:t>
          </a:r>
          <a:r>
            <a:rPr lang="en-US" sz="2000" b="1" kern="1200" baseline="0" dirty="0" smtClean="0">
              <a:solidFill>
                <a:schemeClr val="tx2"/>
              </a:solidFill>
              <a:latin typeface="Times New Roman" charset="0"/>
              <a:ea typeface="Times New Roman" charset="0"/>
              <a:cs typeface="Times New Roman" charset="0"/>
            </a:rPr>
            <a:t> </a:t>
          </a:r>
          <a:r>
            <a:rPr lang="en-US" sz="2000" b="1" kern="1200" baseline="0" dirty="0" err="1" smtClean="0">
              <a:solidFill>
                <a:schemeClr val="accent1">
                  <a:lumMod val="50000"/>
                </a:schemeClr>
              </a:solidFill>
              <a:latin typeface="Times New Roman" charset="0"/>
              <a:ea typeface="Times New Roman" charset="0"/>
              <a:cs typeface="Times New Roman" charset="0"/>
            </a:rPr>
            <a:t>nilai</a:t>
          </a:r>
          <a:endParaRPr lang="en-US" sz="2000" b="1" kern="1200" dirty="0">
            <a:solidFill>
              <a:schemeClr val="accent1">
                <a:lumMod val="50000"/>
              </a:schemeClr>
            </a:solidFill>
            <a:latin typeface="Times New Roman" charset="0"/>
            <a:ea typeface="Times New Roman" charset="0"/>
            <a:cs typeface="Times New Roman" charset="0"/>
          </a:endParaRPr>
        </a:p>
      </dsp:txBody>
      <dsp:txXfrm>
        <a:off x="5247627" y="1308758"/>
        <a:ext cx="1647748" cy="29822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999DE-5DE7-E649-B795-4304324FCC12}">
      <dsp:nvSpPr>
        <dsp:cNvPr id="0" name=""/>
        <dsp:cNvSpPr/>
      </dsp:nvSpPr>
      <dsp:spPr>
        <a:xfrm>
          <a:off x="836287" y="0"/>
          <a:ext cx="6557025" cy="1828800"/>
        </a:xfrm>
        <a:prstGeom prst="leftRightRibbon">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7C64CB8-0701-974D-9B17-E14BC1911C15}">
      <dsp:nvSpPr>
        <dsp:cNvPr id="0" name=""/>
        <dsp:cNvSpPr/>
      </dsp:nvSpPr>
      <dsp:spPr>
        <a:xfrm>
          <a:off x="1654751" y="320039"/>
          <a:ext cx="2132194" cy="896112"/>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74676" rIns="0" bIns="80010" numCol="1" spcCol="1270" anchor="ctr" anchorCtr="0">
          <a:noAutofit/>
        </a:bodyPr>
        <a:lstStyle/>
        <a:p>
          <a:pPr lvl="0" algn="ctr" defTabSz="933450">
            <a:lnSpc>
              <a:spcPct val="90000"/>
            </a:lnSpc>
            <a:spcBef>
              <a:spcPct val="0"/>
            </a:spcBef>
            <a:spcAft>
              <a:spcPct val="35000"/>
            </a:spcAft>
          </a:pPr>
          <a:r>
            <a:rPr lang="en-US" sz="2100" b="1" kern="1200" dirty="0" err="1" smtClean="0">
              <a:latin typeface="Times New Roman" charset="0"/>
              <a:ea typeface="Times New Roman" charset="0"/>
              <a:cs typeface="Times New Roman" charset="0"/>
            </a:rPr>
            <a:t>Susun</a:t>
          </a:r>
          <a:r>
            <a:rPr lang="en-US" sz="2100" b="1" kern="1200" dirty="0" smtClean="0">
              <a:latin typeface="Times New Roman" charset="0"/>
              <a:ea typeface="Times New Roman" charset="0"/>
              <a:cs typeface="Times New Roman" charset="0"/>
            </a:rPr>
            <a:t> </a:t>
          </a:r>
          <a:r>
            <a:rPr lang="en-US" sz="2100" b="1" kern="1200" dirty="0" err="1" smtClean="0">
              <a:latin typeface="Times New Roman" charset="0"/>
              <a:ea typeface="Times New Roman" charset="0"/>
              <a:cs typeface="Times New Roman" charset="0"/>
            </a:rPr>
            <a:t>sesuai</a:t>
          </a:r>
          <a:r>
            <a:rPr lang="en-US" sz="2100" b="1" kern="1200" dirty="0" smtClean="0">
              <a:latin typeface="Times New Roman" charset="0"/>
              <a:ea typeface="Times New Roman" charset="0"/>
              <a:cs typeface="Times New Roman" charset="0"/>
            </a:rPr>
            <a:t> </a:t>
          </a:r>
          <a:r>
            <a:rPr lang="en-US" sz="2100" b="1" kern="1200" dirty="0" err="1" smtClean="0">
              <a:latin typeface="Times New Roman" charset="0"/>
              <a:ea typeface="Times New Roman" charset="0"/>
              <a:cs typeface="Times New Roman" charset="0"/>
            </a:rPr>
            <a:t>dengan</a:t>
          </a:r>
          <a:r>
            <a:rPr lang="en-US" sz="2100" b="1" kern="1200" dirty="0" smtClean="0">
              <a:latin typeface="Times New Roman" charset="0"/>
              <a:ea typeface="Times New Roman" charset="0"/>
              <a:cs typeface="Times New Roman" charset="0"/>
            </a:rPr>
            <a:t> ED SAK EMKM</a:t>
          </a:r>
          <a:endParaRPr lang="en-US" sz="2100" b="1" kern="1200" dirty="0">
            <a:latin typeface="Times New Roman" charset="0"/>
            <a:ea typeface="Times New Roman" charset="0"/>
            <a:cs typeface="Times New Roman" charset="0"/>
          </a:endParaRPr>
        </a:p>
      </dsp:txBody>
      <dsp:txXfrm>
        <a:off x="1654751" y="320039"/>
        <a:ext cx="2132194" cy="896112"/>
      </dsp:txXfrm>
    </dsp:sp>
    <dsp:sp modelId="{BDCF72B9-EF8E-2244-854B-8306B0ABE231}">
      <dsp:nvSpPr>
        <dsp:cNvPr id="0" name=""/>
        <dsp:cNvSpPr/>
      </dsp:nvSpPr>
      <dsp:spPr>
        <a:xfrm>
          <a:off x="4340511" y="612648"/>
          <a:ext cx="2478998" cy="896112"/>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74676" rIns="0" bIns="80010" numCol="1" spcCol="1270" anchor="ctr" anchorCtr="0">
          <a:noAutofit/>
        </a:bodyPr>
        <a:lstStyle/>
        <a:p>
          <a:pPr lvl="0" algn="ctr" defTabSz="933450">
            <a:lnSpc>
              <a:spcPct val="90000"/>
            </a:lnSpc>
            <a:spcBef>
              <a:spcPct val="0"/>
            </a:spcBef>
            <a:spcAft>
              <a:spcPct val="35000"/>
            </a:spcAft>
          </a:pPr>
          <a:r>
            <a:rPr lang="en-US" sz="2100" b="1" kern="1200" dirty="0" err="1" smtClean="0">
              <a:latin typeface="Times New Roman" charset="0"/>
              <a:ea typeface="Times New Roman" charset="0"/>
              <a:cs typeface="Times New Roman" charset="0"/>
            </a:rPr>
            <a:t>Susun</a:t>
          </a:r>
          <a:r>
            <a:rPr lang="en-US" sz="2100" b="1" kern="1200" dirty="0" smtClean="0">
              <a:latin typeface="Times New Roman" charset="0"/>
              <a:ea typeface="Times New Roman" charset="0"/>
              <a:cs typeface="Times New Roman" charset="0"/>
            </a:rPr>
            <a:t> </a:t>
          </a:r>
          <a:r>
            <a:rPr lang="en-US" sz="2100" b="1" kern="1200" dirty="0" err="1" smtClean="0">
              <a:latin typeface="Times New Roman" charset="0"/>
              <a:ea typeface="Times New Roman" charset="0"/>
              <a:cs typeface="Times New Roman" charset="0"/>
            </a:rPr>
            <a:t>menggunakan</a:t>
          </a:r>
          <a:r>
            <a:rPr lang="en-US" sz="2100" b="1" kern="1200" baseline="0" dirty="0" smtClean="0">
              <a:latin typeface="Times New Roman" charset="0"/>
              <a:ea typeface="Times New Roman" charset="0"/>
              <a:cs typeface="Times New Roman" charset="0"/>
            </a:rPr>
            <a:t> </a:t>
          </a:r>
        </a:p>
        <a:p>
          <a:pPr lvl="0" algn="ctr" defTabSz="933450">
            <a:lnSpc>
              <a:spcPct val="90000"/>
            </a:lnSpc>
            <a:spcBef>
              <a:spcPct val="0"/>
            </a:spcBef>
            <a:spcAft>
              <a:spcPct val="35000"/>
            </a:spcAft>
          </a:pPr>
          <a:r>
            <a:rPr lang="en-US" sz="2100" b="1" kern="1200" baseline="0" dirty="0" smtClean="0">
              <a:latin typeface="Times New Roman" charset="0"/>
              <a:ea typeface="Times New Roman" charset="0"/>
              <a:cs typeface="Times New Roman" charset="0"/>
            </a:rPr>
            <a:t>SAK </a:t>
          </a:r>
          <a:r>
            <a:rPr lang="en-US" sz="2100" b="1" kern="1200" baseline="0" smtClean="0">
              <a:latin typeface="Times New Roman" charset="0"/>
              <a:ea typeface="Times New Roman" charset="0"/>
              <a:cs typeface="Times New Roman" charset="0"/>
            </a:rPr>
            <a:t>lain </a:t>
          </a:r>
          <a:endParaRPr lang="en-US" sz="2100" b="1" kern="1200" dirty="0">
            <a:latin typeface="Times New Roman" charset="0"/>
            <a:ea typeface="Times New Roman" charset="0"/>
            <a:cs typeface="Times New Roman" charset="0"/>
          </a:endParaRPr>
        </a:p>
      </dsp:txBody>
      <dsp:txXfrm>
        <a:off x="4340511" y="612648"/>
        <a:ext cx="2478998" cy="896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04370-E771-5D4F-9B3B-B69BE9630958}">
      <dsp:nvSpPr>
        <dsp:cNvPr id="0" name=""/>
        <dsp:cNvSpPr/>
      </dsp:nvSpPr>
      <dsp:spPr>
        <a:xfrm>
          <a:off x="533398" y="187"/>
          <a:ext cx="2021750" cy="156455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b="1" kern="1200" dirty="0" err="1" smtClean="0">
              <a:latin typeface="Times New Roman" charset="0"/>
              <a:ea typeface="Times New Roman" charset="0"/>
              <a:cs typeface="Times New Roman" charset="0"/>
            </a:rPr>
            <a:t>Definisi</a:t>
          </a:r>
          <a:r>
            <a:rPr lang="en-US" sz="2500" b="1" kern="1200" dirty="0" smtClean="0">
              <a:latin typeface="Times New Roman" charset="0"/>
              <a:ea typeface="Times New Roman" charset="0"/>
              <a:cs typeface="Times New Roman" charset="0"/>
            </a:rPr>
            <a:t> ETAP</a:t>
          </a:r>
          <a:endParaRPr lang="en-US" sz="2500" b="1" kern="1200" dirty="0">
            <a:latin typeface="Times New Roman" charset="0"/>
            <a:ea typeface="Times New Roman" charset="0"/>
            <a:cs typeface="Times New Roman" charset="0"/>
          </a:endParaRPr>
        </a:p>
      </dsp:txBody>
      <dsp:txXfrm>
        <a:off x="829476" y="229311"/>
        <a:ext cx="1429594" cy="1106307"/>
      </dsp:txXfrm>
    </dsp:sp>
    <dsp:sp modelId="{7119A460-52CA-4A4A-97D4-C11CBB0BEABE}">
      <dsp:nvSpPr>
        <dsp:cNvPr id="0" name=""/>
        <dsp:cNvSpPr/>
      </dsp:nvSpPr>
      <dsp:spPr>
        <a:xfrm>
          <a:off x="1073762" y="1691784"/>
          <a:ext cx="907442" cy="907442"/>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latin typeface="Times New Roman" charset="0"/>
            <a:ea typeface="Times New Roman" charset="0"/>
            <a:cs typeface="Times New Roman" charset="0"/>
          </a:endParaRPr>
        </a:p>
      </dsp:txBody>
      <dsp:txXfrm>
        <a:off x="1194043" y="2038790"/>
        <a:ext cx="666880" cy="213430"/>
      </dsp:txXfrm>
    </dsp:sp>
    <dsp:sp modelId="{0F1F9696-CED9-A248-99C0-3A9A7DF3A6C3}">
      <dsp:nvSpPr>
        <dsp:cNvPr id="0" name=""/>
        <dsp:cNvSpPr/>
      </dsp:nvSpPr>
      <dsp:spPr>
        <a:xfrm>
          <a:off x="497741" y="2726269"/>
          <a:ext cx="2093062" cy="1564555"/>
        </a:xfrm>
        <a:prstGeom prst="ellipse">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b="1" kern="1200" dirty="0" err="1" smtClean="0">
              <a:solidFill>
                <a:schemeClr val="tx1"/>
              </a:solidFill>
              <a:latin typeface="Times New Roman" charset="0"/>
              <a:ea typeface="Times New Roman" charset="0"/>
              <a:cs typeface="Times New Roman" charset="0"/>
            </a:rPr>
            <a:t>Kriteria</a:t>
          </a:r>
          <a:r>
            <a:rPr lang="en-US" sz="2500" b="1" kern="1200" baseline="0" dirty="0" smtClean="0">
              <a:solidFill>
                <a:schemeClr val="tx1"/>
              </a:solidFill>
              <a:latin typeface="Times New Roman" charset="0"/>
              <a:ea typeface="Times New Roman" charset="0"/>
              <a:cs typeface="Times New Roman" charset="0"/>
            </a:rPr>
            <a:t> UMKM  (UU No 20/2008)</a:t>
          </a:r>
          <a:endParaRPr lang="en-US" sz="2500" b="1" kern="1200" dirty="0">
            <a:solidFill>
              <a:schemeClr val="tx1"/>
            </a:solidFill>
            <a:latin typeface="Times New Roman" charset="0"/>
            <a:ea typeface="Times New Roman" charset="0"/>
            <a:cs typeface="Times New Roman" charset="0"/>
          </a:endParaRPr>
        </a:p>
      </dsp:txBody>
      <dsp:txXfrm>
        <a:off x="804263" y="2955393"/>
        <a:ext cx="1480018" cy="1106307"/>
      </dsp:txXfrm>
    </dsp:sp>
    <dsp:sp modelId="{3FD27C7D-47CB-E94D-BF08-925302C1024B}">
      <dsp:nvSpPr>
        <dsp:cNvPr id="0" name=""/>
        <dsp:cNvSpPr/>
      </dsp:nvSpPr>
      <dsp:spPr>
        <a:xfrm>
          <a:off x="2286000" y="838202"/>
          <a:ext cx="2566695" cy="2614607"/>
        </a:xfrm>
        <a:prstGeom prst="rightArrow">
          <a:avLst>
            <a:gd name="adj1" fmla="val 60000"/>
            <a:gd name="adj2" fmla="val 50000"/>
          </a:avLst>
        </a:prstGeom>
        <a:solidFill>
          <a:schemeClr val="tx2">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444750">
            <a:lnSpc>
              <a:spcPct val="90000"/>
            </a:lnSpc>
            <a:spcBef>
              <a:spcPct val="0"/>
            </a:spcBef>
            <a:spcAft>
              <a:spcPct val="35000"/>
            </a:spcAft>
          </a:pPr>
          <a:endParaRPr lang="en-US" sz="5500" kern="1200">
            <a:solidFill>
              <a:schemeClr val="tx1"/>
            </a:solidFill>
            <a:latin typeface="Times New Roman" charset="0"/>
            <a:ea typeface="Times New Roman" charset="0"/>
            <a:cs typeface="Times New Roman" charset="0"/>
          </a:endParaRPr>
        </a:p>
      </dsp:txBody>
      <dsp:txXfrm>
        <a:off x="2286000" y="1361123"/>
        <a:ext cx="1796687" cy="1568765"/>
      </dsp:txXfrm>
    </dsp:sp>
    <dsp:sp modelId="{48ED00A3-3FA6-A54B-B819-C8D4AFB06E8B}">
      <dsp:nvSpPr>
        <dsp:cNvPr id="0" name=""/>
        <dsp:cNvSpPr/>
      </dsp:nvSpPr>
      <dsp:spPr>
        <a:xfrm>
          <a:off x="4490888" y="580950"/>
          <a:ext cx="3129111" cy="3129111"/>
        </a:xfrm>
        <a:prstGeom prst="ellipse">
          <a:avLst/>
        </a:prstGeom>
        <a:gradFill flip="none" rotWithShape="1">
          <a:gsLst>
            <a:gs pos="21024">
              <a:srgbClr val="A0413E"/>
            </a:gs>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US" sz="3700" b="1" kern="1200" dirty="0" err="1" smtClean="0">
              <a:latin typeface="Times New Roman" charset="0"/>
              <a:ea typeface="Times New Roman" charset="0"/>
              <a:cs typeface="Times New Roman" charset="0"/>
            </a:rPr>
            <a:t>Entitas</a:t>
          </a:r>
          <a:r>
            <a:rPr lang="en-US" sz="3700" b="1" kern="1200" dirty="0" smtClean="0">
              <a:latin typeface="Times New Roman" charset="0"/>
              <a:ea typeface="Times New Roman" charset="0"/>
              <a:cs typeface="Times New Roman" charset="0"/>
            </a:rPr>
            <a:t> </a:t>
          </a:r>
          <a:r>
            <a:rPr lang="en-US" sz="3700" b="1" kern="1200" dirty="0" err="1" smtClean="0">
              <a:latin typeface="Times New Roman" charset="0"/>
              <a:ea typeface="Times New Roman" charset="0"/>
              <a:cs typeface="Times New Roman" charset="0"/>
            </a:rPr>
            <a:t>Mikro</a:t>
          </a:r>
          <a:r>
            <a:rPr lang="en-US" sz="3700" b="1" kern="1200" dirty="0" smtClean="0">
              <a:latin typeface="Times New Roman" charset="0"/>
              <a:ea typeface="Times New Roman" charset="0"/>
              <a:cs typeface="Times New Roman" charset="0"/>
            </a:rPr>
            <a:t>, Kecil, </a:t>
          </a:r>
          <a:r>
            <a:rPr lang="en-US" sz="3700" b="1" kern="1200" dirty="0" err="1" smtClean="0">
              <a:latin typeface="Times New Roman" charset="0"/>
              <a:ea typeface="Times New Roman" charset="0"/>
              <a:cs typeface="Times New Roman" charset="0"/>
            </a:rPr>
            <a:t>dan</a:t>
          </a:r>
          <a:r>
            <a:rPr lang="en-US" sz="3700" b="1" kern="1200" dirty="0" smtClean="0">
              <a:latin typeface="Times New Roman" charset="0"/>
              <a:ea typeface="Times New Roman" charset="0"/>
              <a:cs typeface="Times New Roman" charset="0"/>
            </a:rPr>
            <a:t> </a:t>
          </a:r>
          <a:r>
            <a:rPr lang="en-US" sz="3700" b="1" kern="1200" dirty="0" err="1" smtClean="0">
              <a:latin typeface="Times New Roman" charset="0"/>
              <a:ea typeface="Times New Roman" charset="0"/>
              <a:cs typeface="Times New Roman" charset="0"/>
            </a:rPr>
            <a:t>Menengah</a:t>
          </a:r>
          <a:endParaRPr lang="en-US" sz="3700" b="1" kern="1200" dirty="0">
            <a:latin typeface="Times New Roman" charset="0"/>
            <a:ea typeface="Times New Roman" charset="0"/>
            <a:cs typeface="Times New Roman" charset="0"/>
          </a:endParaRPr>
        </a:p>
      </dsp:txBody>
      <dsp:txXfrm>
        <a:off x="4949136" y="1039198"/>
        <a:ext cx="2212615" cy="22126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02858-30C2-D843-A503-3C4CE9BDB23F}">
      <dsp:nvSpPr>
        <dsp:cNvPr id="0" name=""/>
        <dsp:cNvSpPr/>
      </dsp:nvSpPr>
      <dsp:spPr>
        <a:xfrm>
          <a:off x="940193" y="100"/>
          <a:ext cx="3351530" cy="109036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60960" rIns="91440" bIns="60960" numCol="1" spcCol="1270" anchor="ctr" anchorCtr="0">
          <a:noAutofit/>
        </a:bodyPr>
        <a:lstStyle/>
        <a:p>
          <a:pPr lvl="0" algn="ctr" defTabSz="2133600">
            <a:lnSpc>
              <a:spcPct val="90000"/>
            </a:lnSpc>
            <a:spcBef>
              <a:spcPct val="0"/>
            </a:spcBef>
            <a:spcAft>
              <a:spcPct val="35000"/>
            </a:spcAft>
          </a:pPr>
          <a:r>
            <a:rPr lang="en-US" sz="4800" b="1" kern="1200" dirty="0" smtClean="0">
              <a:latin typeface="Times New Roman" charset="0"/>
              <a:ea typeface="Times New Roman" charset="0"/>
              <a:cs typeface="Times New Roman" charset="0"/>
            </a:rPr>
            <a:t>ETAP</a:t>
          </a:r>
        </a:p>
      </dsp:txBody>
      <dsp:txXfrm>
        <a:off x="972129" y="32036"/>
        <a:ext cx="3287658" cy="1026489"/>
      </dsp:txXfrm>
    </dsp:sp>
    <dsp:sp modelId="{2B234842-F0C0-3846-A9A2-C71B085DE247}">
      <dsp:nvSpPr>
        <dsp:cNvPr id="0" name=""/>
        <dsp:cNvSpPr/>
      </dsp:nvSpPr>
      <dsp:spPr>
        <a:xfrm>
          <a:off x="1275346" y="1090461"/>
          <a:ext cx="250240" cy="817771"/>
        </a:xfrm>
        <a:custGeom>
          <a:avLst/>
          <a:gdLst/>
          <a:ahLst/>
          <a:cxnLst/>
          <a:rect l="0" t="0" r="0" b="0"/>
          <a:pathLst>
            <a:path>
              <a:moveTo>
                <a:pt x="0" y="0"/>
              </a:moveTo>
              <a:lnTo>
                <a:pt x="0" y="817771"/>
              </a:lnTo>
              <a:lnTo>
                <a:pt x="250240" y="81777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E94D88D-7F52-964F-AB6B-F712A2A3D37D}">
      <dsp:nvSpPr>
        <dsp:cNvPr id="0" name=""/>
        <dsp:cNvSpPr/>
      </dsp:nvSpPr>
      <dsp:spPr>
        <a:xfrm>
          <a:off x="1525586" y="1363051"/>
          <a:ext cx="2580876" cy="10903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charset="0"/>
              <a:ea typeface="Times New Roman" charset="0"/>
              <a:cs typeface="Times New Roman" charset="0"/>
            </a:rPr>
            <a:t>Entitas</a:t>
          </a:r>
          <a:r>
            <a:rPr lang="en-US" sz="1800" kern="1200" dirty="0" smtClean="0">
              <a:latin typeface="Times New Roman" charset="0"/>
              <a:ea typeface="Times New Roman" charset="0"/>
              <a:cs typeface="Times New Roman" charset="0"/>
            </a:rPr>
            <a:t> yang </a:t>
          </a:r>
          <a:r>
            <a:rPr lang="en-US" sz="1800" kern="1200" dirty="0" err="1" smtClean="0">
              <a:latin typeface="Times New Roman" charset="0"/>
              <a:ea typeface="Times New Roman" charset="0"/>
              <a:cs typeface="Times New Roman" charset="0"/>
            </a:rPr>
            <a:t>tidak</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memiliki</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akuntabilitas</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publik</a:t>
          </a:r>
          <a:r>
            <a:rPr lang="en-US" sz="1800" kern="1200" dirty="0" smtClean="0">
              <a:latin typeface="Times New Roman" charset="0"/>
              <a:ea typeface="Times New Roman" charset="0"/>
              <a:cs typeface="Times New Roman" charset="0"/>
            </a:rPr>
            <a:t> yang </a:t>
          </a:r>
          <a:r>
            <a:rPr lang="en-US" sz="1800" kern="1200" dirty="0" err="1" smtClean="0">
              <a:latin typeface="Times New Roman" charset="0"/>
              <a:ea typeface="Times New Roman" charset="0"/>
              <a:cs typeface="Times New Roman" charset="0"/>
            </a:rPr>
            <a:t>signifikan</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dan</a:t>
          </a:r>
          <a:endParaRPr lang="en-US" sz="1800" kern="1200" dirty="0">
            <a:latin typeface="Times New Roman" charset="0"/>
            <a:ea typeface="Times New Roman" charset="0"/>
            <a:cs typeface="Times New Roman" charset="0"/>
          </a:endParaRPr>
        </a:p>
      </dsp:txBody>
      <dsp:txXfrm>
        <a:off x="1557522" y="1394987"/>
        <a:ext cx="2517004" cy="1026489"/>
      </dsp:txXfrm>
    </dsp:sp>
    <dsp:sp modelId="{2EF9F2AF-B20C-8B46-8498-DA26B2B05D8E}">
      <dsp:nvSpPr>
        <dsp:cNvPr id="0" name=""/>
        <dsp:cNvSpPr/>
      </dsp:nvSpPr>
      <dsp:spPr>
        <a:xfrm>
          <a:off x="1275346" y="1090461"/>
          <a:ext cx="185690" cy="2180722"/>
        </a:xfrm>
        <a:custGeom>
          <a:avLst/>
          <a:gdLst/>
          <a:ahLst/>
          <a:cxnLst/>
          <a:rect l="0" t="0" r="0" b="0"/>
          <a:pathLst>
            <a:path>
              <a:moveTo>
                <a:pt x="0" y="0"/>
              </a:moveTo>
              <a:lnTo>
                <a:pt x="0" y="2180722"/>
              </a:lnTo>
              <a:lnTo>
                <a:pt x="185690" y="218072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2397B5C-7D51-3046-95C8-81204819C3D2}">
      <dsp:nvSpPr>
        <dsp:cNvPr id="0" name=""/>
        <dsp:cNvSpPr/>
      </dsp:nvSpPr>
      <dsp:spPr>
        <a:xfrm>
          <a:off x="1461037" y="2726003"/>
          <a:ext cx="2657079" cy="10903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charset="0"/>
              <a:ea typeface="Times New Roman" charset="0"/>
              <a:cs typeface="Times New Roman" charset="0"/>
            </a:rPr>
            <a:t>Menerbitkan</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laporan</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keuangan</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untuk</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tujuan</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umum</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bagi</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pengguna</a:t>
          </a:r>
          <a:r>
            <a:rPr lang="en-US" sz="1800" kern="1200" dirty="0" smtClean="0">
              <a:latin typeface="Times New Roman" charset="0"/>
              <a:ea typeface="Times New Roman" charset="0"/>
              <a:cs typeface="Times New Roman" charset="0"/>
            </a:rPr>
            <a:t> </a:t>
          </a:r>
          <a:r>
            <a:rPr lang="en-US" sz="1800" kern="1200" dirty="0" err="1" smtClean="0">
              <a:latin typeface="Times New Roman" charset="0"/>
              <a:ea typeface="Times New Roman" charset="0"/>
              <a:cs typeface="Times New Roman" charset="0"/>
            </a:rPr>
            <a:t>eksternal</a:t>
          </a:r>
          <a:endParaRPr lang="en-US" sz="1800" kern="1200" dirty="0">
            <a:latin typeface="Times New Roman" charset="0"/>
            <a:ea typeface="Times New Roman" charset="0"/>
            <a:cs typeface="Times New Roman" charset="0"/>
          </a:endParaRPr>
        </a:p>
      </dsp:txBody>
      <dsp:txXfrm>
        <a:off x="1492973" y="2757939"/>
        <a:ext cx="2593207" cy="1026489"/>
      </dsp:txXfrm>
    </dsp:sp>
    <dsp:sp modelId="{126B0C41-3BCF-074A-BBB7-DEFC1404CB73}">
      <dsp:nvSpPr>
        <dsp:cNvPr id="0" name=""/>
        <dsp:cNvSpPr/>
      </dsp:nvSpPr>
      <dsp:spPr>
        <a:xfrm>
          <a:off x="5218008" y="100"/>
          <a:ext cx="3546334" cy="1090361"/>
        </a:xfrm>
        <a:prstGeom prst="roundRect">
          <a:avLst>
            <a:gd name="adj" fmla="val 10000"/>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chemeClr val="tx1"/>
              </a:solidFill>
              <a:latin typeface="Times New Roman" charset="0"/>
              <a:ea typeface="Times New Roman" charset="0"/>
              <a:cs typeface="Times New Roman" charset="0"/>
            </a:rPr>
            <a:t>Kriteria</a:t>
          </a:r>
          <a:r>
            <a:rPr lang="en-US" sz="2800" b="1" kern="1200" dirty="0" smtClean="0">
              <a:solidFill>
                <a:schemeClr val="tx1"/>
              </a:solidFill>
              <a:latin typeface="Times New Roman" charset="0"/>
              <a:ea typeface="Times New Roman" charset="0"/>
              <a:cs typeface="Times New Roman" charset="0"/>
            </a:rPr>
            <a:t> UMKM </a:t>
          </a:r>
          <a:r>
            <a:rPr lang="en-US" sz="2800" b="1" kern="1200" dirty="0" err="1" smtClean="0">
              <a:solidFill>
                <a:schemeClr val="tx1"/>
              </a:solidFill>
              <a:latin typeface="Times New Roman" charset="0"/>
              <a:ea typeface="Times New Roman" charset="0"/>
              <a:cs typeface="Times New Roman" charset="0"/>
            </a:rPr>
            <a:t>sesuai</a:t>
          </a:r>
          <a:r>
            <a:rPr lang="en-US" sz="2800" b="1" kern="1200" baseline="0" dirty="0" smtClean="0">
              <a:solidFill>
                <a:schemeClr val="tx1"/>
              </a:solidFill>
              <a:latin typeface="Times New Roman" charset="0"/>
              <a:ea typeface="Times New Roman" charset="0"/>
              <a:cs typeface="Times New Roman" charset="0"/>
            </a:rPr>
            <a:t> UU No 20/2008 </a:t>
          </a:r>
          <a:r>
            <a:rPr lang="en-US" sz="2800" b="1" kern="1200" baseline="0" dirty="0" err="1" smtClean="0">
              <a:solidFill>
                <a:schemeClr val="tx1"/>
              </a:solidFill>
              <a:latin typeface="Times New Roman" charset="0"/>
              <a:ea typeface="Times New Roman" charset="0"/>
              <a:cs typeface="Times New Roman" charset="0"/>
            </a:rPr>
            <a:t>tentang</a:t>
          </a:r>
          <a:r>
            <a:rPr lang="en-US" sz="2800" b="1" kern="1200" baseline="0" dirty="0" smtClean="0">
              <a:solidFill>
                <a:schemeClr val="tx1"/>
              </a:solidFill>
              <a:latin typeface="Times New Roman" charset="0"/>
              <a:ea typeface="Times New Roman" charset="0"/>
              <a:cs typeface="Times New Roman" charset="0"/>
            </a:rPr>
            <a:t> UMKM</a:t>
          </a:r>
          <a:endParaRPr lang="en-US" sz="2800" b="1" kern="1200" dirty="0">
            <a:solidFill>
              <a:schemeClr val="tx1"/>
            </a:solidFill>
            <a:latin typeface="Times New Roman" charset="0"/>
            <a:ea typeface="Times New Roman" charset="0"/>
            <a:cs typeface="Times New Roman" charset="0"/>
          </a:endParaRPr>
        </a:p>
      </dsp:txBody>
      <dsp:txXfrm>
        <a:off x="5249944" y="32036"/>
        <a:ext cx="3482462" cy="1026489"/>
      </dsp:txXfrm>
    </dsp:sp>
    <dsp:sp modelId="{56B3C150-A055-4442-8BB0-29DBB2234192}">
      <dsp:nvSpPr>
        <dsp:cNvPr id="0" name=""/>
        <dsp:cNvSpPr/>
      </dsp:nvSpPr>
      <dsp:spPr>
        <a:xfrm>
          <a:off x="5572641" y="1090461"/>
          <a:ext cx="527185" cy="882407"/>
        </a:xfrm>
        <a:custGeom>
          <a:avLst/>
          <a:gdLst/>
          <a:ahLst/>
          <a:cxnLst/>
          <a:rect l="0" t="0" r="0" b="0"/>
          <a:pathLst>
            <a:path>
              <a:moveTo>
                <a:pt x="0" y="0"/>
              </a:moveTo>
              <a:lnTo>
                <a:pt x="0" y="882407"/>
              </a:lnTo>
              <a:lnTo>
                <a:pt x="527185" y="88240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410CF3-7196-9F4D-A50E-D9409139CC9B}">
      <dsp:nvSpPr>
        <dsp:cNvPr id="0" name=""/>
        <dsp:cNvSpPr/>
      </dsp:nvSpPr>
      <dsp:spPr>
        <a:xfrm>
          <a:off x="6099827" y="1363051"/>
          <a:ext cx="3328637" cy="121963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2"/>
              </a:solidFill>
              <a:latin typeface="Times New Roman" charset="0"/>
              <a:ea typeface="Times New Roman" charset="0"/>
              <a:cs typeface="Times New Roman" charset="0"/>
            </a:rPr>
            <a:t>Bukan</a:t>
          </a:r>
          <a:r>
            <a:rPr lang="en-US" sz="1800" b="1" kern="1200" baseline="0" dirty="0" smtClean="0">
              <a:solidFill>
                <a:schemeClr val="tx2"/>
              </a:solidFill>
              <a:latin typeface="Times New Roman" charset="0"/>
              <a:ea typeface="Times New Roman" charset="0"/>
              <a:cs typeface="Times New Roman" charset="0"/>
            </a:rPr>
            <a:t> </a:t>
          </a:r>
          <a:r>
            <a:rPr lang="en-US" sz="1800" b="1" kern="1200" baseline="0" dirty="0" err="1" smtClean="0">
              <a:solidFill>
                <a:schemeClr val="tx2"/>
              </a:solidFill>
              <a:latin typeface="Times New Roman" charset="0"/>
              <a:ea typeface="Times New Roman" charset="0"/>
              <a:cs typeface="Times New Roman" charset="0"/>
            </a:rPr>
            <a:t>anak</a:t>
          </a:r>
          <a:r>
            <a:rPr lang="en-US" sz="1800" b="1" kern="1200" baseline="0" dirty="0" smtClean="0">
              <a:solidFill>
                <a:schemeClr val="tx2"/>
              </a:solidFill>
              <a:latin typeface="Times New Roman" charset="0"/>
              <a:ea typeface="Times New Roman" charset="0"/>
              <a:cs typeface="Times New Roman" charset="0"/>
            </a:rPr>
            <a:t> </a:t>
          </a:r>
          <a:r>
            <a:rPr lang="en-US" sz="1800" b="1" kern="1200" baseline="0" dirty="0" err="1" smtClean="0">
              <a:solidFill>
                <a:schemeClr val="tx2"/>
              </a:solidFill>
              <a:latin typeface="Times New Roman" charset="0"/>
              <a:ea typeface="Times New Roman" charset="0"/>
              <a:cs typeface="Times New Roman" charset="0"/>
            </a:rPr>
            <a:t>perusahaan</a:t>
          </a:r>
          <a:r>
            <a:rPr lang="en-US" sz="1800" b="1" kern="1200" baseline="0" dirty="0" smtClean="0">
              <a:solidFill>
                <a:schemeClr val="tx2"/>
              </a:solidFill>
              <a:latin typeface="Times New Roman" charset="0"/>
              <a:ea typeface="Times New Roman" charset="0"/>
              <a:cs typeface="Times New Roman" charset="0"/>
            </a:rPr>
            <a:t>/</a:t>
          </a:r>
          <a:r>
            <a:rPr lang="en-US" sz="1800" b="1" kern="1200" baseline="0" dirty="0" err="1" smtClean="0">
              <a:solidFill>
                <a:schemeClr val="tx2"/>
              </a:solidFill>
              <a:latin typeface="Times New Roman" charset="0"/>
              <a:ea typeface="Times New Roman" charset="0"/>
              <a:cs typeface="Times New Roman" charset="0"/>
            </a:rPr>
            <a:t>cabang</a:t>
          </a:r>
          <a:r>
            <a:rPr lang="en-US" sz="1800" b="1" kern="1200" baseline="0" dirty="0" smtClean="0">
              <a:solidFill>
                <a:schemeClr val="tx2"/>
              </a:solidFill>
              <a:latin typeface="Times New Roman" charset="0"/>
              <a:ea typeface="Times New Roman" charset="0"/>
              <a:cs typeface="Times New Roman" charset="0"/>
            </a:rPr>
            <a:t> </a:t>
          </a:r>
          <a:r>
            <a:rPr lang="en-US" sz="1800" b="1" kern="1200" baseline="0" dirty="0" err="1" smtClean="0">
              <a:solidFill>
                <a:schemeClr val="tx2"/>
              </a:solidFill>
              <a:latin typeface="Times New Roman" charset="0"/>
              <a:ea typeface="Times New Roman" charset="0"/>
              <a:cs typeface="Times New Roman" charset="0"/>
            </a:rPr>
            <a:t>perusahaan</a:t>
          </a:r>
          <a:r>
            <a:rPr lang="en-US" sz="1800" b="1" kern="1200" baseline="0" dirty="0" smtClean="0">
              <a:solidFill>
                <a:schemeClr val="tx2"/>
              </a:solidFill>
              <a:latin typeface="Times New Roman" charset="0"/>
              <a:ea typeface="Times New Roman" charset="0"/>
              <a:cs typeface="Times New Roman" charset="0"/>
            </a:rPr>
            <a:t> </a:t>
          </a:r>
          <a:r>
            <a:rPr lang="en-US" sz="1800" kern="1200" baseline="0" dirty="0" smtClean="0">
              <a:latin typeface="Times New Roman" charset="0"/>
              <a:ea typeface="Times New Roman" charset="0"/>
              <a:cs typeface="Times New Roman" charset="0"/>
            </a:rPr>
            <a:t>yang </a:t>
          </a:r>
          <a:r>
            <a:rPr lang="en-US" sz="1800" kern="1200" baseline="0" dirty="0" err="1" smtClean="0">
              <a:latin typeface="Times New Roman" charset="0"/>
              <a:ea typeface="Times New Roman" charset="0"/>
              <a:cs typeface="Times New Roman" charset="0"/>
            </a:rPr>
            <a:t>dimiliki</a:t>
          </a:r>
          <a:r>
            <a:rPr lang="en-US" sz="1800" kern="1200" baseline="0" dirty="0" smtClean="0">
              <a:latin typeface="Times New Roman" charset="0"/>
              <a:ea typeface="Times New Roman" charset="0"/>
              <a:cs typeface="Times New Roman" charset="0"/>
            </a:rPr>
            <a:t>/</a:t>
          </a:r>
          <a:r>
            <a:rPr lang="en-US" sz="1800" kern="1200" baseline="0" dirty="0" err="1" smtClean="0">
              <a:latin typeface="Times New Roman" charset="0"/>
              <a:ea typeface="Times New Roman" charset="0"/>
              <a:cs typeface="Times New Roman" charset="0"/>
            </a:rPr>
            <a:t>dikuasai</a:t>
          </a:r>
          <a:r>
            <a:rPr lang="en-US" sz="1800" kern="1200" baseline="0" dirty="0" smtClean="0">
              <a:latin typeface="Times New Roman" charset="0"/>
              <a:ea typeface="Times New Roman" charset="0"/>
              <a:cs typeface="Times New Roman" charset="0"/>
            </a:rPr>
            <a:t>/</a:t>
          </a:r>
          <a:r>
            <a:rPr lang="en-US" sz="1800" kern="1200" baseline="0" dirty="0" err="1" smtClean="0">
              <a:latin typeface="Times New Roman" charset="0"/>
              <a:ea typeface="Times New Roman" charset="0"/>
              <a:cs typeface="Times New Roman" charset="0"/>
            </a:rPr>
            <a:t>menjadi</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bagian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secara</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langsung</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atau</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tidak</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langsung</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Pasal</a:t>
          </a:r>
          <a:r>
            <a:rPr lang="en-US" sz="1800" kern="1200" baseline="0" dirty="0" smtClean="0">
              <a:latin typeface="Times New Roman" charset="0"/>
              <a:ea typeface="Times New Roman" charset="0"/>
              <a:cs typeface="Times New Roman" charset="0"/>
            </a:rPr>
            <a:t> 1)</a:t>
          </a:r>
          <a:endParaRPr lang="en-US" sz="1800" kern="1200" dirty="0">
            <a:latin typeface="Times New Roman" charset="0"/>
            <a:ea typeface="Times New Roman" charset="0"/>
            <a:cs typeface="Times New Roman" charset="0"/>
          </a:endParaRPr>
        </a:p>
      </dsp:txBody>
      <dsp:txXfrm>
        <a:off x="6135549" y="1398773"/>
        <a:ext cx="3257193" cy="1148190"/>
      </dsp:txXfrm>
    </dsp:sp>
    <dsp:sp modelId="{55DA2DB1-DCE4-A84A-8C30-01A49E8E2EE7}">
      <dsp:nvSpPr>
        <dsp:cNvPr id="0" name=""/>
        <dsp:cNvSpPr/>
      </dsp:nvSpPr>
      <dsp:spPr>
        <a:xfrm>
          <a:off x="5572641" y="1090461"/>
          <a:ext cx="411939" cy="2309995"/>
        </a:xfrm>
        <a:custGeom>
          <a:avLst/>
          <a:gdLst/>
          <a:ahLst/>
          <a:cxnLst/>
          <a:rect l="0" t="0" r="0" b="0"/>
          <a:pathLst>
            <a:path>
              <a:moveTo>
                <a:pt x="0" y="0"/>
              </a:moveTo>
              <a:lnTo>
                <a:pt x="0" y="2309995"/>
              </a:lnTo>
              <a:lnTo>
                <a:pt x="411939" y="230999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DE17E22-9030-6D4A-BF9B-C22CFF6BE402}">
      <dsp:nvSpPr>
        <dsp:cNvPr id="0" name=""/>
        <dsp:cNvSpPr/>
      </dsp:nvSpPr>
      <dsp:spPr>
        <a:xfrm>
          <a:off x="5984581" y="2855276"/>
          <a:ext cx="3692818" cy="10903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2"/>
              </a:solidFill>
              <a:latin typeface="Times New Roman" charset="0"/>
              <a:ea typeface="Times New Roman" charset="0"/>
              <a:cs typeface="Times New Roman" charset="0"/>
            </a:rPr>
            <a:t>Rentang</a:t>
          </a:r>
          <a:r>
            <a:rPr lang="en-US" sz="1800" b="1" kern="1200" dirty="0" smtClean="0">
              <a:solidFill>
                <a:schemeClr val="tx2"/>
              </a:solidFill>
              <a:latin typeface="Times New Roman" charset="0"/>
              <a:ea typeface="Times New Roman" charset="0"/>
              <a:cs typeface="Times New Roman" charset="0"/>
            </a:rPr>
            <a:t> </a:t>
          </a:r>
          <a:r>
            <a:rPr lang="en-US" sz="1800" b="1" kern="1200" dirty="0" err="1" smtClean="0">
              <a:solidFill>
                <a:schemeClr val="tx2"/>
              </a:solidFill>
              <a:latin typeface="Times New Roman" charset="0"/>
              <a:ea typeface="Times New Roman" charset="0"/>
              <a:cs typeface="Times New Roman" charset="0"/>
            </a:rPr>
            <a:t>kuantitatif</a:t>
          </a:r>
          <a:r>
            <a:rPr lang="en-US" sz="1800" b="1" kern="1200" baseline="0" dirty="0" smtClean="0">
              <a:solidFill>
                <a:schemeClr val="tx2"/>
              </a:solidFill>
              <a:latin typeface="Times New Roman" charset="0"/>
              <a:ea typeface="Times New Roman" charset="0"/>
              <a:cs typeface="Times New Roman" charset="0"/>
            </a:rPr>
            <a:t>  </a:t>
          </a:r>
          <a:r>
            <a:rPr lang="en-US" sz="1800" b="1" kern="1200" baseline="0" dirty="0" err="1" smtClean="0">
              <a:solidFill>
                <a:schemeClr val="tx2"/>
              </a:solidFill>
              <a:latin typeface="Times New Roman" charset="0"/>
              <a:ea typeface="Times New Roman" charset="0"/>
              <a:cs typeface="Times New Roman" charset="0"/>
            </a:rPr>
            <a:t>tertentu</a:t>
          </a:r>
          <a:r>
            <a:rPr lang="en-US" sz="1800" kern="1200" baseline="0" dirty="0" smtClean="0">
              <a:solidFill>
                <a:schemeClr val="tx2"/>
              </a:solidFill>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kekayaan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bersih</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tidak</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termasuk</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tanah</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dan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bangunan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atau</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hasil</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penjualan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tahunan</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Pasal</a:t>
          </a:r>
          <a:r>
            <a:rPr lang="en-US" sz="1800" kern="1200" baseline="0" dirty="0" smtClean="0">
              <a:latin typeface="Times New Roman" charset="0"/>
              <a:ea typeface="Times New Roman" charset="0"/>
              <a:cs typeface="Times New Roman" charset="0"/>
            </a:rPr>
            <a:t> 6)</a:t>
          </a:r>
          <a:r>
            <a:rPr lang="de-DE" sz="1800" kern="1200" baseline="0" dirty="0" smtClean="0">
              <a:latin typeface="Times New Roman" charset="0"/>
              <a:ea typeface="Times New Roman" charset="0"/>
              <a:cs typeface="Times New Roman" charset="0"/>
            </a:rPr>
            <a:t> </a:t>
          </a:r>
          <a:endParaRPr lang="en-US" sz="1800" kern="1200" dirty="0">
            <a:latin typeface="Times New Roman" charset="0"/>
            <a:ea typeface="Times New Roman" charset="0"/>
            <a:cs typeface="Times New Roman" charset="0"/>
          </a:endParaRPr>
        </a:p>
      </dsp:txBody>
      <dsp:txXfrm>
        <a:off x="6016517" y="2887212"/>
        <a:ext cx="3628946" cy="1026489"/>
      </dsp:txXfrm>
    </dsp:sp>
    <dsp:sp modelId="{285160D6-4B59-C649-9A23-13D495541E57}">
      <dsp:nvSpPr>
        <dsp:cNvPr id="0" name=""/>
        <dsp:cNvSpPr/>
      </dsp:nvSpPr>
      <dsp:spPr>
        <a:xfrm>
          <a:off x="5572641" y="1090461"/>
          <a:ext cx="502586" cy="3526332"/>
        </a:xfrm>
        <a:custGeom>
          <a:avLst/>
          <a:gdLst/>
          <a:ahLst/>
          <a:cxnLst/>
          <a:rect l="0" t="0" r="0" b="0"/>
          <a:pathLst>
            <a:path>
              <a:moveTo>
                <a:pt x="0" y="0"/>
              </a:moveTo>
              <a:lnTo>
                <a:pt x="0" y="3526332"/>
              </a:lnTo>
              <a:lnTo>
                <a:pt x="502586" y="35263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D23E781-7D91-7D42-BBA1-F01C8DBD04C6}">
      <dsp:nvSpPr>
        <dsp:cNvPr id="0" name=""/>
        <dsp:cNvSpPr/>
      </dsp:nvSpPr>
      <dsp:spPr>
        <a:xfrm>
          <a:off x="6075228" y="4218228"/>
          <a:ext cx="3114804" cy="797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2"/>
              </a:solidFill>
              <a:latin typeface="Times New Roman" charset="0"/>
              <a:ea typeface="Times New Roman" charset="0"/>
              <a:cs typeface="Times New Roman" charset="0"/>
            </a:rPr>
            <a:t>Tidak</a:t>
          </a:r>
          <a:r>
            <a:rPr lang="en-US" sz="1800" b="1" kern="1200" baseline="0" dirty="0" smtClean="0">
              <a:solidFill>
                <a:schemeClr val="tx2"/>
              </a:solidFill>
              <a:latin typeface="Times New Roman" charset="0"/>
              <a:ea typeface="Times New Roman" charset="0"/>
              <a:cs typeface="Times New Roman" charset="0"/>
            </a:rPr>
            <a:t> </a:t>
          </a:r>
          <a:r>
            <a:rPr lang="en-US" sz="1800" b="1" kern="1200" baseline="0" dirty="0" err="1" smtClean="0">
              <a:solidFill>
                <a:schemeClr val="tx2"/>
              </a:solidFill>
              <a:latin typeface="Times New Roman" charset="0"/>
              <a:ea typeface="Times New Roman" charset="0"/>
              <a:cs typeface="Times New Roman" charset="0"/>
            </a:rPr>
            <a:t>memiliki</a:t>
          </a:r>
          <a:r>
            <a:rPr lang="en-US" sz="1800" b="1" kern="1200" baseline="0" dirty="0" smtClean="0">
              <a:solidFill>
                <a:schemeClr val="tx2"/>
              </a:solidFill>
              <a:latin typeface="Times New Roman" charset="0"/>
              <a:ea typeface="Times New Roman" charset="0"/>
              <a:cs typeface="Times New Roman" charset="0"/>
            </a:rPr>
            <a:t>/</a:t>
          </a:r>
          <a:r>
            <a:rPr lang="en-US" sz="1800" b="1" kern="1200" baseline="0" dirty="0" err="1" smtClean="0">
              <a:solidFill>
                <a:schemeClr val="tx2"/>
              </a:solidFill>
              <a:latin typeface="Times New Roman" charset="0"/>
              <a:ea typeface="Times New Roman" charset="0"/>
              <a:cs typeface="Times New Roman" charset="0"/>
            </a:rPr>
            <a:t>menguasai</a:t>
          </a:r>
          <a:r>
            <a:rPr lang="en-US" sz="1800" b="1" kern="1200" baseline="0" dirty="0" smtClean="0">
              <a:solidFill>
                <a:schemeClr val="tx2"/>
              </a:solidFill>
              <a:latin typeface="Times New Roman" charset="0"/>
              <a:ea typeface="Times New Roman" charset="0"/>
              <a:cs typeface="Times New Roman" charset="0"/>
            </a:rPr>
            <a:t> </a:t>
          </a:r>
          <a:r>
            <a:rPr lang="en-US" sz="1800" kern="1200" baseline="0" dirty="0" smtClean="0">
              <a:latin typeface="Times New Roman" charset="0"/>
              <a:ea typeface="Times New Roman" charset="0"/>
              <a:cs typeface="Times New Roman" charset="0"/>
            </a:rPr>
            <a:t>UMKM </a:t>
          </a:r>
          <a:r>
            <a:rPr lang="en-US" sz="1800" kern="1200" baseline="0" dirty="0" err="1" smtClean="0">
              <a:latin typeface="Times New Roman" charset="0"/>
              <a:ea typeface="Times New Roman" charset="0"/>
              <a:cs typeface="Times New Roman" charset="0"/>
            </a:rPr>
            <a:t>mitra</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usahanya</a:t>
          </a:r>
          <a:r>
            <a:rPr lang="en-US" sz="1800" kern="1200" baseline="0" dirty="0" smtClean="0">
              <a:latin typeface="Times New Roman" charset="0"/>
              <a:ea typeface="Times New Roman" charset="0"/>
              <a:cs typeface="Times New Roman" charset="0"/>
            </a:rPr>
            <a:t>            (</a:t>
          </a:r>
          <a:r>
            <a:rPr lang="en-US" sz="1800" kern="1200" baseline="0" dirty="0" err="1" smtClean="0">
              <a:latin typeface="Times New Roman" charset="0"/>
              <a:ea typeface="Times New Roman" charset="0"/>
              <a:cs typeface="Times New Roman" charset="0"/>
            </a:rPr>
            <a:t>Pasal</a:t>
          </a:r>
          <a:r>
            <a:rPr lang="en-US" sz="1800" kern="1200" baseline="0" dirty="0" smtClean="0">
              <a:latin typeface="Times New Roman" charset="0"/>
              <a:ea typeface="Times New Roman" charset="0"/>
              <a:cs typeface="Times New Roman" charset="0"/>
            </a:rPr>
            <a:t> 35)</a:t>
          </a:r>
          <a:endParaRPr lang="en-US" sz="1800" kern="1200" dirty="0">
            <a:latin typeface="Times New Roman" charset="0"/>
            <a:ea typeface="Times New Roman" charset="0"/>
            <a:cs typeface="Times New Roman" charset="0"/>
          </a:endParaRPr>
        </a:p>
      </dsp:txBody>
      <dsp:txXfrm>
        <a:off x="6098575" y="4241575"/>
        <a:ext cx="3068110" cy="750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04370-E771-5D4F-9B3B-B69BE9630958}">
      <dsp:nvSpPr>
        <dsp:cNvPr id="0" name=""/>
        <dsp:cNvSpPr/>
      </dsp:nvSpPr>
      <dsp:spPr>
        <a:xfrm>
          <a:off x="228599" y="187"/>
          <a:ext cx="2631347" cy="156455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Punya</a:t>
          </a:r>
          <a:r>
            <a:rPr lang="en-US" sz="2400" b="1" kern="1200" baseline="0" dirty="0" smtClean="0">
              <a:latin typeface="Times New Roman" charset="0"/>
              <a:ea typeface="Times New Roman" charset="0"/>
              <a:cs typeface="Times New Roman" charset="0"/>
            </a:rPr>
            <a:t> </a:t>
          </a:r>
          <a:r>
            <a:rPr lang="en-US" sz="2400" b="1" kern="1200" baseline="0" dirty="0" err="1" smtClean="0">
              <a:latin typeface="Times New Roman" charset="0"/>
              <a:ea typeface="Times New Roman" charset="0"/>
              <a:cs typeface="Times New Roman" charset="0"/>
            </a:rPr>
            <a:t>akuntabilitas</a:t>
          </a:r>
          <a:r>
            <a:rPr lang="en-US" sz="2400" b="1" kern="1200" baseline="0" dirty="0" smtClean="0">
              <a:latin typeface="Times New Roman" charset="0"/>
              <a:ea typeface="Times New Roman" charset="0"/>
              <a:cs typeface="Times New Roman" charset="0"/>
            </a:rPr>
            <a:t> </a:t>
          </a:r>
          <a:r>
            <a:rPr lang="en-US" sz="2400" b="1" kern="1200" baseline="0" dirty="0" err="1" smtClean="0">
              <a:latin typeface="Times New Roman" charset="0"/>
              <a:ea typeface="Times New Roman" charset="0"/>
              <a:cs typeface="Times New Roman" charset="0"/>
            </a:rPr>
            <a:t>publik</a:t>
          </a:r>
          <a:r>
            <a:rPr lang="en-US" sz="2400" b="1" kern="1200" baseline="0" dirty="0" smtClean="0">
              <a:latin typeface="Times New Roman" charset="0"/>
              <a:ea typeface="Times New Roman" charset="0"/>
              <a:cs typeface="Times New Roman" charset="0"/>
            </a:rPr>
            <a:t> yang </a:t>
          </a:r>
          <a:r>
            <a:rPr lang="en-US" sz="2400" b="1" kern="1200" baseline="0" dirty="0" err="1" smtClean="0">
              <a:latin typeface="Times New Roman" charset="0"/>
              <a:ea typeface="Times New Roman" charset="0"/>
              <a:cs typeface="Times New Roman" charset="0"/>
            </a:rPr>
            <a:t>signifikan</a:t>
          </a:r>
          <a:endParaRPr lang="en-US" sz="2400" b="1" kern="1200" dirty="0">
            <a:latin typeface="Times New Roman" charset="0"/>
            <a:ea typeface="Times New Roman" charset="0"/>
            <a:cs typeface="Times New Roman" charset="0"/>
          </a:endParaRPr>
        </a:p>
      </dsp:txBody>
      <dsp:txXfrm>
        <a:off x="613951" y="229311"/>
        <a:ext cx="1860643" cy="1106307"/>
      </dsp:txXfrm>
    </dsp:sp>
    <dsp:sp modelId="{7119A460-52CA-4A4A-97D4-C11CBB0BEABE}">
      <dsp:nvSpPr>
        <dsp:cNvPr id="0" name=""/>
        <dsp:cNvSpPr/>
      </dsp:nvSpPr>
      <dsp:spPr>
        <a:xfrm>
          <a:off x="1073762" y="1691784"/>
          <a:ext cx="907442" cy="907442"/>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latin typeface="Times New Roman" charset="0"/>
            <a:ea typeface="Times New Roman" charset="0"/>
            <a:cs typeface="Times New Roman" charset="0"/>
          </a:endParaRPr>
        </a:p>
      </dsp:txBody>
      <dsp:txXfrm>
        <a:off x="1194043" y="2038790"/>
        <a:ext cx="666880" cy="213430"/>
      </dsp:txXfrm>
    </dsp:sp>
    <dsp:sp modelId="{0F1F9696-CED9-A248-99C0-3A9A7DF3A6C3}">
      <dsp:nvSpPr>
        <dsp:cNvPr id="0" name=""/>
        <dsp:cNvSpPr/>
      </dsp:nvSpPr>
      <dsp:spPr>
        <a:xfrm>
          <a:off x="497741" y="2726269"/>
          <a:ext cx="2093062" cy="1564555"/>
        </a:xfrm>
        <a:prstGeom prst="ellipse">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baseline="0" dirty="0" err="1" smtClean="0">
              <a:solidFill>
                <a:schemeClr val="tx1"/>
              </a:solidFill>
              <a:latin typeface="Times New Roman" charset="0"/>
              <a:ea typeface="Times New Roman" charset="0"/>
              <a:cs typeface="Times New Roman" charset="0"/>
            </a:rPr>
            <a:t>Sektor</a:t>
          </a:r>
          <a:r>
            <a:rPr lang="en-US" sz="2400" b="1" kern="1200" baseline="0" dirty="0" smtClean="0">
              <a:solidFill>
                <a:schemeClr val="tx1"/>
              </a:solidFill>
              <a:latin typeface="Times New Roman" charset="0"/>
              <a:ea typeface="Times New Roman" charset="0"/>
              <a:cs typeface="Times New Roman" charset="0"/>
            </a:rPr>
            <a:t> </a:t>
          </a:r>
          <a:r>
            <a:rPr lang="en-US" sz="2400" b="1" kern="1200" baseline="0" dirty="0" err="1" smtClean="0">
              <a:solidFill>
                <a:schemeClr val="tx1"/>
              </a:solidFill>
              <a:latin typeface="Times New Roman" charset="0"/>
              <a:ea typeface="Times New Roman" charset="0"/>
              <a:cs typeface="Times New Roman" charset="0"/>
            </a:rPr>
            <a:t>jasa</a:t>
          </a:r>
          <a:r>
            <a:rPr lang="en-US" sz="2400" b="1" kern="1200" baseline="0" dirty="0" smtClean="0">
              <a:solidFill>
                <a:schemeClr val="tx1"/>
              </a:solidFill>
              <a:latin typeface="Times New Roman" charset="0"/>
              <a:ea typeface="Times New Roman" charset="0"/>
              <a:cs typeface="Times New Roman" charset="0"/>
            </a:rPr>
            <a:t> </a:t>
          </a:r>
          <a:r>
            <a:rPr lang="en-US" sz="2400" b="1" kern="1200" baseline="0" dirty="0" err="1" smtClean="0">
              <a:solidFill>
                <a:schemeClr val="tx1"/>
              </a:solidFill>
              <a:latin typeface="Times New Roman" charset="0"/>
              <a:ea typeface="Times New Roman" charset="0"/>
              <a:cs typeface="Times New Roman" charset="0"/>
            </a:rPr>
            <a:t>keuangan</a:t>
          </a:r>
          <a:endParaRPr lang="en-US" sz="2400" b="1" kern="1200" baseline="0" dirty="0" smtClean="0">
            <a:solidFill>
              <a:schemeClr val="tx1"/>
            </a:solidFill>
            <a:latin typeface="Times New Roman" charset="0"/>
            <a:ea typeface="Times New Roman" charset="0"/>
            <a:cs typeface="Times New Roman" charset="0"/>
          </a:endParaRPr>
        </a:p>
      </dsp:txBody>
      <dsp:txXfrm>
        <a:off x="804263" y="2955393"/>
        <a:ext cx="1480018" cy="1106307"/>
      </dsp:txXfrm>
    </dsp:sp>
    <dsp:sp modelId="{3FD27C7D-47CB-E94D-BF08-925302C1024B}">
      <dsp:nvSpPr>
        <dsp:cNvPr id="0" name=""/>
        <dsp:cNvSpPr/>
      </dsp:nvSpPr>
      <dsp:spPr>
        <a:xfrm>
          <a:off x="2954711" y="1854498"/>
          <a:ext cx="1102965" cy="582014"/>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latin typeface="Times New Roman" charset="0"/>
            <a:ea typeface="Times New Roman" charset="0"/>
            <a:cs typeface="Times New Roman" charset="0"/>
          </a:endParaRPr>
        </a:p>
      </dsp:txBody>
      <dsp:txXfrm>
        <a:off x="2954711" y="1970901"/>
        <a:ext cx="928361" cy="349208"/>
      </dsp:txXfrm>
    </dsp:sp>
    <dsp:sp modelId="{48ED00A3-3FA6-A54B-B819-C8D4AFB06E8B}">
      <dsp:nvSpPr>
        <dsp:cNvPr id="0" name=""/>
        <dsp:cNvSpPr/>
      </dsp:nvSpPr>
      <dsp:spPr>
        <a:xfrm>
          <a:off x="4114796" y="580950"/>
          <a:ext cx="3129111" cy="3129111"/>
        </a:xfrm>
        <a:prstGeom prst="ellipse">
          <a:avLst/>
        </a:prstGeom>
        <a:gradFill flip="none" rotWithShape="1">
          <a:gsLst>
            <a:gs pos="21024">
              <a:srgbClr val="A0413E"/>
            </a:gs>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en-US" sz="4500" b="1" kern="1200" dirty="0" err="1" smtClean="0">
              <a:latin typeface="Times New Roman" charset="0"/>
              <a:ea typeface="Times New Roman" charset="0"/>
              <a:cs typeface="Times New Roman" charset="0"/>
            </a:rPr>
            <a:t>Ruang</a:t>
          </a:r>
          <a:r>
            <a:rPr lang="en-US" sz="4500" b="1" kern="1200" dirty="0" smtClean="0">
              <a:latin typeface="Times New Roman" charset="0"/>
              <a:ea typeface="Times New Roman" charset="0"/>
              <a:cs typeface="Times New Roman" charset="0"/>
            </a:rPr>
            <a:t> </a:t>
          </a:r>
          <a:r>
            <a:rPr lang="en-US" sz="4500" b="1" kern="1200" dirty="0" err="1" smtClean="0">
              <a:latin typeface="Times New Roman" charset="0"/>
              <a:ea typeface="Times New Roman" charset="0"/>
              <a:cs typeface="Times New Roman" charset="0"/>
            </a:rPr>
            <a:t>Lingkup</a:t>
          </a:r>
          <a:r>
            <a:rPr lang="en-US" sz="4500" b="1" kern="1200" dirty="0" smtClean="0">
              <a:latin typeface="Times New Roman" charset="0"/>
              <a:ea typeface="Times New Roman" charset="0"/>
              <a:cs typeface="Times New Roman" charset="0"/>
            </a:rPr>
            <a:t> EMKM</a:t>
          </a:r>
          <a:endParaRPr lang="en-US" sz="4500" b="1" kern="1200" dirty="0">
            <a:latin typeface="Times New Roman" charset="0"/>
            <a:ea typeface="Times New Roman" charset="0"/>
            <a:cs typeface="Times New Roman" charset="0"/>
          </a:endParaRPr>
        </a:p>
      </dsp:txBody>
      <dsp:txXfrm>
        <a:off x="4573044" y="1039198"/>
        <a:ext cx="2212615" cy="22126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8AD26-8845-DD47-94AD-54AFE40AE28F}">
      <dsp:nvSpPr>
        <dsp:cNvPr id="0" name=""/>
        <dsp:cNvSpPr/>
      </dsp:nvSpPr>
      <dsp:spPr>
        <a:xfrm>
          <a:off x="-5451861" y="-835198"/>
          <a:ext cx="6494809" cy="6494809"/>
        </a:xfrm>
        <a:prstGeom prst="blockArc">
          <a:avLst>
            <a:gd name="adj1" fmla="val 18900000"/>
            <a:gd name="adj2" fmla="val 2700000"/>
            <a:gd name="adj3" fmla="val 333"/>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D2EB35-CEC9-3C46-8F93-52242BD3C3D5}">
      <dsp:nvSpPr>
        <dsp:cNvPr id="0" name=""/>
        <dsp:cNvSpPr/>
      </dsp:nvSpPr>
      <dsp:spPr>
        <a:xfrm>
          <a:off x="338432" y="219317"/>
          <a:ext cx="7217161" cy="438442"/>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Tujuan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Laporan</a:t>
          </a:r>
          <a:r>
            <a:rPr lang="en-US" sz="2400" b="1" kern="1200" baseline="0" dirty="0" smtClean="0">
              <a:latin typeface="Times New Roman" charset="0"/>
              <a:ea typeface="Times New Roman" charset="0"/>
              <a:cs typeface="Times New Roman" charset="0"/>
            </a:rPr>
            <a:t> </a:t>
          </a:r>
          <a:r>
            <a:rPr lang="en-US" sz="2400" b="1" kern="1200" baseline="0" dirty="0" err="1" smtClean="0">
              <a:latin typeface="Times New Roman" charset="0"/>
              <a:ea typeface="Times New Roman" charset="0"/>
              <a:cs typeface="Times New Roman" charset="0"/>
            </a:rPr>
            <a:t>Keuangan</a:t>
          </a:r>
          <a:endParaRPr lang="en-US" sz="2400" b="1" kern="1200" dirty="0">
            <a:latin typeface="Times New Roman" charset="0"/>
            <a:ea typeface="Times New Roman" charset="0"/>
            <a:cs typeface="Times New Roman" charset="0"/>
          </a:endParaRPr>
        </a:p>
      </dsp:txBody>
      <dsp:txXfrm>
        <a:off x="338432" y="219317"/>
        <a:ext cx="7217161" cy="438442"/>
      </dsp:txXfrm>
    </dsp:sp>
    <dsp:sp modelId="{0EAA5158-490F-4E41-98B3-5F9A045A30EC}">
      <dsp:nvSpPr>
        <dsp:cNvPr id="0" name=""/>
        <dsp:cNvSpPr/>
      </dsp:nvSpPr>
      <dsp:spPr>
        <a:xfrm>
          <a:off x="64405" y="164512"/>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120D9C6-0D6D-C04E-A303-66F54CC6A52C}">
      <dsp:nvSpPr>
        <dsp:cNvPr id="0" name=""/>
        <dsp:cNvSpPr/>
      </dsp:nvSpPr>
      <dsp:spPr>
        <a:xfrm>
          <a:off x="735481" y="877367"/>
          <a:ext cx="6820112" cy="438442"/>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Posisi</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Keuangan</a:t>
          </a:r>
          <a:r>
            <a:rPr lang="en-US" sz="2400" b="1" kern="1200" dirty="0" smtClean="0">
              <a:latin typeface="Times New Roman" charset="0"/>
              <a:ea typeface="Times New Roman" charset="0"/>
              <a:cs typeface="Times New Roman" charset="0"/>
            </a:rPr>
            <a:t> &amp; </a:t>
          </a:r>
          <a:r>
            <a:rPr lang="en-US" sz="2400" b="1" kern="1200" dirty="0" err="1" smtClean="0">
              <a:latin typeface="Times New Roman" charset="0"/>
              <a:ea typeface="Times New Roman" charset="0"/>
              <a:cs typeface="Times New Roman" charset="0"/>
            </a:rPr>
            <a:t>Kinerja</a:t>
          </a:r>
          <a:endParaRPr lang="en-US" sz="2400" b="1" kern="1200" dirty="0">
            <a:latin typeface="Times New Roman" charset="0"/>
            <a:ea typeface="Times New Roman" charset="0"/>
            <a:cs typeface="Times New Roman" charset="0"/>
          </a:endParaRPr>
        </a:p>
      </dsp:txBody>
      <dsp:txXfrm>
        <a:off x="735481" y="877367"/>
        <a:ext cx="6820112" cy="438442"/>
      </dsp:txXfrm>
    </dsp:sp>
    <dsp:sp modelId="{2718CD2D-06C0-B04C-80E2-8503334FF532}">
      <dsp:nvSpPr>
        <dsp:cNvPr id="0" name=""/>
        <dsp:cNvSpPr/>
      </dsp:nvSpPr>
      <dsp:spPr>
        <a:xfrm>
          <a:off x="461455" y="822562"/>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8FAD045-D4D4-7E49-9FA9-4831D645BAB5}">
      <dsp:nvSpPr>
        <dsp:cNvPr id="0" name=""/>
        <dsp:cNvSpPr/>
      </dsp:nvSpPr>
      <dsp:spPr>
        <a:xfrm>
          <a:off x="953062" y="1534934"/>
          <a:ext cx="6602531" cy="438442"/>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Pengakuan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Unsur-Unsur</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Laporan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Keuangan</a:t>
          </a:r>
          <a:endParaRPr lang="en-US" sz="2400" b="1" kern="1200" dirty="0">
            <a:latin typeface="Times New Roman" charset="0"/>
            <a:ea typeface="Times New Roman" charset="0"/>
            <a:cs typeface="Times New Roman" charset="0"/>
          </a:endParaRPr>
        </a:p>
      </dsp:txBody>
      <dsp:txXfrm>
        <a:off x="953062" y="1534934"/>
        <a:ext cx="6602531" cy="438442"/>
      </dsp:txXfrm>
    </dsp:sp>
    <dsp:sp modelId="{0B7A46BA-559E-D34B-982E-FCCF172C5C24}">
      <dsp:nvSpPr>
        <dsp:cNvPr id="0" name=""/>
        <dsp:cNvSpPr/>
      </dsp:nvSpPr>
      <dsp:spPr>
        <a:xfrm>
          <a:off x="679035" y="1480129"/>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958428E-773F-0346-8B5D-6E87735571D7}">
      <dsp:nvSpPr>
        <dsp:cNvPr id="0" name=""/>
        <dsp:cNvSpPr/>
      </dsp:nvSpPr>
      <dsp:spPr>
        <a:xfrm>
          <a:off x="1022534" y="2192984"/>
          <a:ext cx="6533059" cy="438442"/>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solidFill>
                <a:schemeClr val="bg1"/>
              </a:solidFill>
              <a:latin typeface="Times New Roman" charset="0"/>
              <a:ea typeface="Times New Roman" charset="0"/>
              <a:cs typeface="Times New Roman" charset="0"/>
            </a:rPr>
            <a:t>Pengukuran</a:t>
          </a:r>
          <a:r>
            <a:rPr lang="en-US" sz="2400" b="1" kern="1200" dirty="0" smtClean="0">
              <a:solidFill>
                <a:schemeClr val="bg1"/>
              </a:solidFill>
              <a:latin typeface="Times New Roman" charset="0"/>
              <a:ea typeface="Times New Roman" charset="0"/>
              <a:cs typeface="Times New Roman" charset="0"/>
            </a:rPr>
            <a:t> </a:t>
          </a:r>
          <a:r>
            <a:rPr lang="en-US" sz="2400" b="1" kern="1200" dirty="0" err="1" smtClean="0">
              <a:solidFill>
                <a:schemeClr val="bg1"/>
              </a:solidFill>
              <a:latin typeface="Times New Roman" charset="0"/>
              <a:ea typeface="Times New Roman" charset="0"/>
              <a:cs typeface="Times New Roman" charset="0"/>
            </a:rPr>
            <a:t>Unsur-Unsur</a:t>
          </a:r>
          <a:r>
            <a:rPr lang="en-US" sz="2400" b="1" kern="1200" dirty="0" smtClean="0">
              <a:solidFill>
                <a:schemeClr val="bg1"/>
              </a:solidFill>
              <a:latin typeface="Times New Roman" charset="0"/>
              <a:ea typeface="Times New Roman" charset="0"/>
              <a:cs typeface="Times New Roman" charset="0"/>
            </a:rPr>
            <a:t> </a:t>
          </a:r>
          <a:r>
            <a:rPr lang="en-US" sz="2400" b="1" kern="1200" dirty="0" err="1" smtClean="0">
              <a:solidFill>
                <a:schemeClr val="bg1"/>
              </a:solidFill>
              <a:latin typeface="Times New Roman" charset="0"/>
              <a:ea typeface="Times New Roman" charset="0"/>
              <a:cs typeface="Times New Roman" charset="0"/>
            </a:rPr>
            <a:t>Laporan</a:t>
          </a:r>
          <a:r>
            <a:rPr lang="en-US" sz="2400" b="1" kern="1200" dirty="0" smtClean="0">
              <a:solidFill>
                <a:schemeClr val="bg1"/>
              </a:solidFill>
              <a:latin typeface="Times New Roman" charset="0"/>
              <a:ea typeface="Times New Roman" charset="0"/>
              <a:cs typeface="Times New Roman" charset="0"/>
            </a:rPr>
            <a:t> </a:t>
          </a:r>
          <a:r>
            <a:rPr lang="en-US" sz="2400" b="1" kern="1200" dirty="0" err="1" smtClean="0">
              <a:solidFill>
                <a:schemeClr val="bg1"/>
              </a:solidFill>
              <a:latin typeface="Times New Roman" charset="0"/>
              <a:ea typeface="Times New Roman" charset="0"/>
              <a:cs typeface="Times New Roman" charset="0"/>
            </a:rPr>
            <a:t>Keuangan</a:t>
          </a:r>
          <a:endParaRPr lang="en-US" sz="2400" b="1" kern="1200" dirty="0">
            <a:solidFill>
              <a:schemeClr val="bg1"/>
            </a:solidFill>
            <a:latin typeface="Times New Roman" charset="0"/>
            <a:ea typeface="Times New Roman" charset="0"/>
            <a:cs typeface="Times New Roman" charset="0"/>
          </a:endParaRPr>
        </a:p>
      </dsp:txBody>
      <dsp:txXfrm>
        <a:off x="1022534" y="2192984"/>
        <a:ext cx="6533059" cy="438442"/>
      </dsp:txXfrm>
    </dsp:sp>
    <dsp:sp modelId="{354D3025-C2CB-3746-867A-152AEB76194C}">
      <dsp:nvSpPr>
        <dsp:cNvPr id="0" name=""/>
        <dsp:cNvSpPr/>
      </dsp:nvSpPr>
      <dsp:spPr>
        <a:xfrm>
          <a:off x="748507" y="2138179"/>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7A5DFBA-C3D4-0442-96C9-B4747139A7C9}">
      <dsp:nvSpPr>
        <dsp:cNvPr id="0" name=""/>
        <dsp:cNvSpPr/>
      </dsp:nvSpPr>
      <dsp:spPr>
        <a:xfrm>
          <a:off x="953062" y="2851034"/>
          <a:ext cx="6602531" cy="438442"/>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solidFill>
                <a:schemeClr val="bg1"/>
              </a:solidFill>
              <a:latin typeface="Times New Roman" charset="0"/>
              <a:ea typeface="Times New Roman" charset="0"/>
              <a:cs typeface="Times New Roman" charset="0"/>
            </a:rPr>
            <a:t>Materialitas</a:t>
          </a:r>
          <a:endParaRPr lang="en-US" sz="2400" b="1" kern="1200" dirty="0">
            <a:solidFill>
              <a:schemeClr val="bg1"/>
            </a:solidFill>
            <a:latin typeface="Times New Roman" charset="0"/>
            <a:ea typeface="Times New Roman" charset="0"/>
            <a:cs typeface="Times New Roman" charset="0"/>
          </a:endParaRPr>
        </a:p>
      </dsp:txBody>
      <dsp:txXfrm>
        <a:off x="953062" y="2851034"/>
        <a:ext cx="6602531" cy="438442"/>
      </dsp:txXfrm>
    </dsp:sp>
    <dsp:sp modelId="{9D4A3F69-C7C8-B14F-86F5-FF1D05F6F588}">
      <dsp:nvSpPr>
        <dsp:cNvPr id="0" name=""/>
        <dsp:cNvSpPr/>
      </dsp:nvSpPr>
      <dsp:spPr>
        <a:xfrm>
          <a:off x="679035" y="2796229"/>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23457D-E7B3-5645-AA96-6A4751F71625}">
      <dsp:nvSpPr>
        <dsp:cNvPr id="0" name=""/>
        <dsp:cNvSpPr/>
      </dsp:nvSpPr>
      <dsp:spPr>
        <a:xfrm>
          <a:off x="735481" y="3508601"/>
          <a:ext cx="6820112" cy="438442"/>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solidFill>
                <a:schemeClr val="bg1"/>
              </a:solidFill>
              <a:latin typeface="Times New Roman" charset="0"/>
              <a:ea typeface="Times New Roman" charset="0"/>
              <a:cs typeface="Times New Roman" charset="0"/>
            </a:rPr>
            <a:t>Asumsi</a:t>
          </a:r>
          <a:r>
            <a:rPr lang="en-US" sz="2400" b="1" kern="1200" baseline="0" dirty="0" smtClean="0">
              <a:solidFill>
                <a:schemeClr val="bg1"/>
              </a:solidFill>
              <a:latin typeface="Times New Roman" charset="0"/>
              <a:ea typeface="Times New Roman" charset="0"/>
              <a:cs typeface="Times New Roman" charset="0"/>
            </a:rPr>
            <a:t> </a:t>
          </a:r>
          <a:r>
            <a:rPr lang="en-US" sz="2400" b="1" kern="1200" baseline="0" dirty="0" err="1" smtClean="0">
              <a:solidFill>
                <a:schemeClr val="bg1"/>
              </a:solidFill>
              <a:latin typeface="Times New Roman" charset="0"/>
              <a:ea typeface="Times New Roman" charset="0"/>
              <a:cs typeface="Times New Roman" charset="0"/>
            </a:rPr>
            <a:t>Dasar</a:t>
          </a:r>
          <a:endParaRPr lang="en-US" sz="2400" b="1" kern="1200" dirty="0">
            <a:solidFill>
              <a:schemeClr val="bg1"/>
            </a:solidFill>
            <a:latin typeface="Times New Roman" charset="0"/>
            <a:ea typeface="Times New Roman" charset="0"/>
            <a:cs typeface="Times New Roman" charset="0"/>
          </a:endParaRPr>
        </a:p>
      </dsp:txBody>
      <dsp:txXfrm>
        <a:off x="735481" y="3508601"/>
        <a:ext cx="6820112" cy="438442"/>
      </dsp:txXfrm>
    </dsp:sp>
    <dsp:sp modelId="{5908F017-1563-0341-B390-0BF59ABCCE74}">
      <dsp:nvSpPr>
        <dsp:cNvPr id="0" name=""/>
        <dsp:cNvSpPr/>
      </dsp:nvSpPr>
      <dsp:spPr>
        <a:xfrm>
          <a:off x="461455" y="3453796"/>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0FFB469-0826-9145-9440-A1123D11BC26}">
      <dsp:nvSpPr>
        <dsp:cNvPr id="0" name=""/>
        <dsp:cNvSpPr/>
      </dsp:nvSpPr>
      <dsp:spPr>
        <a:xfrm>
          <a:off x="338432" y="4166651"/>
          <a:ext cx="7217161" cy="438442"/>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8014"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Saling</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Hapus</a:t>
          </a:r>
          <a:endParaRPr lang="en-US" sz="2400" b="1" kern="1200" dirty="0">
            <a:latin typeface="Times New Roman" charset="0"/>
            <a:ea typeface="Times New Roman" charset="0"/>
            <a:cs typeface="Times New Roman" charset="0"/>
          </a:endParaRPr>
        </a:p>
      </dsp:txBody>
      <dsp:txXfrm>
        <a:off x="338432" y="4166651"/>
        <a:ext cx="7217161" cy="438442"/>
      </dsp:txXfrm>
    </dsp:sp>
    <dsp:sp modelId="{A1FDE77B-FC18-A145-8A6D-4BCEA33C8614}">
      <dsp:nvSpPr>
        <dsp:cNvPr id="0" name=""/>
        <dsp:cNvSpPr/>
      </dsp:nvSpPr>
      <dsp:spPr>
        <a:xfrm>
          <a:off x="64405" y="4111846"/>
          <a:ext cx="548053" cy="54805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FAFB6-AE23-B647-90DA-30398225D553}">
      <dsp:nvSpPr>
        <dsp:cNvPr id="0" name=""/>
        <dsp:cNvSpPr/>
      </dsp:nvSpPr>
      <dsp:spPr>
        <a:xfrm>
          <a:off x="0" y="1422399"/>
          <a:ext cx="7543800" cy="1016000"/>
        </a:xfrm>
        <a:prstGeom prst="roundRect">
          <a:avLst>
            <a:gd name="adj" fmla="val 10000"/>
          </a:avLst>
        </a:prstGeom>
        <a:solidFill>
          <a:srgbClr val="FF66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76200" rIns="114300" bIns="76200" numCol="1" spcCol="1270" anchor="ctr" anchorCtr="0">
          <a:noAutofit/>
        </a:bodyPr>
        <a:lstStyle/>
        <a:p>
          <a:pPr lvl="0" algn="ctr" defTabSz="2667000">
            <a:lnSpc>
              <a:spcPct val="90000"/>
            </a:lnSpc>
            <a:spcBef>
              <a:spcPct val="0"/>
            </a:spcBef>
            <a:spcAft>
              <a:spcPct val="35000"/>
            </a:spcAft>
          </a:pPr>
          <a:r>
            <a:rPr lang="en-US" sz="6000" b="1" kern="1200" dirty="0" err="1" smtClean="0">
              <a:solidFill>
                <a:schemeClr val="bg1"/>
              </a:solidFill>
              <a:latin typeface="Times New Roman" charset="0"/>
              <a:ea typeface="Times New Roman" charset="0"/>
              <a:cs typeface="Times New Roman" charset="0"/>
            </a:rPr>
            <a:t>Biaya</a:t>
          </a:r>
          <a:r>
            <a:rPr lang="en-US" sz="6000" b="1" kern="1200" dirty="0" smtClean="0">
              <a:solidFill>
                <a:schemeClr val="bg1"/>
              </a:solidFill>
              <a:latin typeface="Times New Roman" charset="0"/>
              <a:ea typeface="Times New Roman" charset="0"/>
              <a:cs typeface="Times New Roman" charset="0"/>
            </a:rPr>
            <a:t> </a:t>
          </a:r>
          <a:r>
            <a:rPr lang="en-US" sz="6000" b="1" kern="1200" dirty="0" err="1" smtClean="0">
              <a:solidFill>
                <a:schemeClr val="bg1"/>
              </a:solidFill>
              <a:latin typeface="Times New Roman" charset="0"/>
              <a:ea typeface="Times New Roman" charset="0"/>
              <a:cs typeface="Times New Roman" charset="0"/>
            </a:rPr>
            <a:t>Historis</a:t>
          </a:r>
          <a:endParaRPr lang="en-US" sz="6000" b="1" kern="1200" dirty="0">
            <a:solidFill>
              <a:schemeClr val="bg1"/>
            </a:solidFill>
            <a:latin typeface="Times New Roman" charset="0"/>
            <a:ea typeface="Times New Roman" charset="0"/>
            <a:cs typeface="Times New Roman" charset="0"/>
          </a:endParaRPr>
        </a:p>
      </dsp:txBody>
      <dsp:txXfrm>
        <a:off x="29758" y="1452157"/>
        <a:ext cx="7484284" cy="9564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01334-576B-2245-9690-0F3E6F721617}">
      <dsp:nvSpPr>
        <dsp:cNvPr id="0" name=""/>
        <dsp:cNvSpPr/>
      </dsp:nvSpPr>
      <dsp:spPr>
        <a:xfrm>
          <a:off x="3422294" y="2133598"/>
          <a:ext cx="2521304" cy="172342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33020" rIns="0" bIns="33020" numCol="1" spcCol="1270" anchor="ctr" anchorCtr="0">
          <a:noAutofit/>
        </a:bodyPr>
        <a:lstStyle/>
        <a:p>
          <a:pPr lvl="0" algn="ctr" defTabSz="1155700">
            <a:lnSpc>
              <a:spcPct val="90000"/>
            </a:lnSpc>
            <a:spcBef>
              <a:spcPct val="0"/>
            </a:spcBef>
            <a:spcAft>
              <a:spcPct val="35000"/>
            </a:spcAft>
          </a:pPr>
          <a:r>
            <a:rPr lang="en-US" sz="2600" b="1" u="none" kern="1200" dirty="0" err="1" smtClean="0">
              <a:latin typeface="Times New Roman" charset="0"/>
              <a:ea typeface="Times New Roman" charset="0"/>
              <a:cs typeface="Times New Roman" charset="0"/>
            </a:rPr>
            <a:t>Materialitas</a:t>
          </a:r>
          <a:endParaRPr lang="en-US" sz="2600" b="1" u="none" kern="1200" dirty="0">
            <a:latin typeface="Times New Roman" charset="0"/>
            <a:ea typeface="Times New Roman" charset="0"/>
            <a:cs typeface="Times New Roman" charset="0"/>
          </a:endParaRPr>
        </a:p>
      </dsp:txBody>
      <dsp:txXfrm>
        <a:off x="3791530" y="2385987"/>
        <a:ext cx="1782832" cy="1218642"/>
      </dsp:txXfrm>
    </dsp:sp>
    <dsp:sp modelId="{FF083727-5FCB-6244-95B0-304B15FB40E8}">
      <dsp:nvSpPr>
        <dsp:cNvPr id="0" name=""/>
        <dsp:cNvSpPr/>
      </dsp:nvSpPr>
      <dsp:spPr>
        <a:xfrm rot="16200000">
          <a:off x="4535068" y="1595107"/>
          <a:ext cx="295755" cy="535693"/>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latin typeface="Times New Roman" charset="0"/>
            <a:ea typeface="Times New Roman" charset="0"/>
            <a:cs typeface="Times New Roman" charset="0"/>
          </a:endParaRPr>
        </a:p>
      </dsp:txBody>
      <dsp:txXfrm>
        <a:off x="4579431" y="1746609"/>
        <a:ext cx="207029" cy="321415"/>
      </dsp:txXfrm>
    </dsp:sp>
    <dsp:sp modelId="{64BFA7C3-8B04-724F-9237-185E06A96BEA}">
      <dsp:nvSpPr>
        <dsp:cNvPr id="0" name=""/>
        <dsp:cNvSpPr/>
      </dsp:nvSpPr>
      <dsp:spPr>
        <a:xfrm>
          <a:off x="3042913" y="0"/>
          <a:ext cx="3280066" cy="1575568"/>
        </a:xfrm>
        <a:prstGeom prst="ellipse">
          <a:avLst/>
        </a:prstGeom>
        <a:solidFill>
          <a:srgbClr val="FF993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latin typeface="Times New Roman" charset="0"/>
              <a:ea typeface="Times New Roman" charset="0"/>
              <a:cs typeface="Times New Roman" charset="0"/>
            </a:rPr>
            <a:t>Kesalahan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mencatat</a:t>
          </a:r>
          <a:r>
            <a:rPr lang="en-US" sz="2200" b="1" kern="1200" dirty="0" smtClean="0">
              <a:solidFill>
                <a:schemeClr val="tx1"/>
              </a:solidFill>
              <a:latin typeface="Times New Roman" charset="0"/>
              <a:ea typeface="Times New Roman" charset="0"/>
              <a:cs typeface="Times New Roman" charset="0"/>
            </a:rPr>
            <a:t>/</a:t>
          </a:r>
          <a:r>
            <a:rPr lang="en-US" sz="2200" b="1" kern="1200" dirty="0" err="1" smtClean="0">
              <a:solidFill>
                <a:schemeClr val="tx1"/>
              </a:solidFill>
              <a:latin typeface="Times New Roman" charset="0"/>
              <a:ea typeface="Times New Roman" charset="0"/>
              <a:cs typeface="Times New Roman" charset="0"/>
            </a:rPr>
            <a:t>kelalaian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pencantuman</a:t>
          </a:r>
          <a:r>
            <a:rPr lang="en-US" sz="2200" kern="1200" dirty="0" smtClean="0">
              <a:solidFill>
                <a:schemeClr val="tx1"/>
              </a:solidFill>
              <a:latin typeface="Times New Roman" charset="0"/>
              <a:ea typeface="Times New Roman" charset="0"/>
              <a:cs typeface="Times New Roman" charset="0"/>
            </a:rPr>
            <a:t>, </a:t>
          </a:r>
          <a:r>
            <a:rPr lang="en-US" sz="2200" kern="1200" err="1" smtClean="0">
              <a:solidFill>
                <a:schemeClr val="tx1"/>
              </a:solidFill>
              <a:latin typeface="Times New Roman" charset="0"/>
              <a:ea typeface="Times New Roman" charset="0"/>
              <a:cs typeface="Times New Roman" charset="0"/>
            </a:rPr>
            <a:t>secara</a:t>
          </a:r>
          <a:r>
            <a:rPr lang="en-US" sz="2200" kern="1200" smtClean="0">
              <a:solidFill>
                <a:schemeClr val="tx1"/>
              </a:solidFill>
              <a:latin typeface="Times New Roman" charset="0"/>
              <a:ea typeface="Times New Roman" charset="0"/>
              <a:cs typeface="Times New Roman" charset="0"/>
            </a:rPr>
            <a:t> </a:t>
          </a:r>
          <a:r>
            <a:rPr lang="id-ID" sz="2200" b="1" kern="1200" smtClean="0">
              <a:solidFill>
                <a:schemeClr val="tx1"/>
              </a:solidFill>
              <a:latin typeface="Times New Roman" charset="0"/>
              <a:ea typeface="Times New Roman" charset="0"/>
              <a:cs typeface="Times New Roman" charset="0"/>
            </a:rPr>
            <a:t>sendiri</a:t>
          </a:r>
          <a:r>
            <a:rPr lang="en-US" sz="2200" kern="1200" smtClean="0">
              <a:solidFill>
                <a:schemeClr val="tx1"/>
              </a:solidFill>
              <a:latin typeface="Times New Roman" charset="0"/>
              <a:ea typeface="Times New Roman" charset="0"/>
              <a:cs typeface="Times New Roman" charset="0"/>
            </a:rPr>
            <a:t> </a:t>
          </a:r>
          <a:r>
            <a:rPr lang="en-US" sz="2200" kern="1200" err="1" smtClean="0">
              <a:solidFill>
                <a:schemeClr val="tx1"/>
              </a:solidFill>
              <a:latin typeface="Times New Roman" charset="0"/>
              <a:ea typeface="Times New Roman" charset="0"/>
              <a:cs typeface="Times New Roman" charset="0"/>
            </a:rPr>
            <a:t>atau</a:t>
          </a:r>
          <a:r>
            <a:rPr lang="en-US" sz="2200" kern="1200" smtClean="0">
              <a:solidFill>
                <a:schemeClr val="tx1"/>
              </a:solidFill>
              <a:latin typeface="Times New Roman" charset="0"/>
              <a:ea typeface="Times New Roman" charset="0"/>
              <a:cs typeface="Times New Roman" charset="0"/>
            </a:rPr>
            <a:t> </a:t>
          </a:r>
          <a:r>
            <a:rPr lang="id-ID" sz="2200" b="1" kern="1200" smtClean="0">
              <a:solidFill>
                <a:schemeClr val="tx1"/>
              </a:solidFill>
              <a:latin typeface="Times New Roman" charset="0"/>
              <a:ea typeface="Times New Roman" charset="0"/>
              <a:cs typeface="Times New Roman" charset="0"/>
            </a:rPr>
            <a:t>bersama</a:t>
          </a:r>
          <a:endParaRPr lang="en-US" sz="2200" b="1" kern="1200" dirty="0">
            <a:solidFill>
              <a:schemeClr val="tx1"/>
            </a:solidFill>
            <a:latin typeface="Times New Roman" charset="0"/>
            <a:ea typeface="Times New Roman" charset="0"/>
            <a:cs typeface="Times New Roman" charset="0"/>
          </a:endParaRPr>
        </a:p>
      </dsp:txBody>
      <dsp:txXfrm>
        <a:off x="3523268" y="230737"/>
        <a:ext cx="2319356" cy="1114094"/>
      </dsp:txXfrm>
    </dsp:sp>
    <dsp:sp modelId="{8AC46989-93B1-D646-AE2A-5E4D00BF3E5B}">
      <dsp:nvSpPr>
        <dsp:cNvPr id="0" name=""/>
        <dsp:cNvSpPr/>
      </dsp:nvSpPr>
      <dsp:spPr>
        <a:xfrm>
          <a:off x="6009638" y="2727462"/>
          <a:ext cx="159094" cy="535693"/>
        </a:xfrm>
        <a:prstGeom prst="rightArrow">
          <a:avLst>
            <a:gd name="adj1" fmla="val 60000"/>
            <a:gd name="adj2" fmla="val 50000"/>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latin typeface="Times New Roman" charset="0"/>
            <a:ea typeface="Times New Roman" charset="0"/>
            <a:cs typeface="Times New Roman" charset="0"/>
          </a:endParaRPr>
        </a:p>
      </dsp:txBody>
      <dsp:txXfrm>
        <a:off x="6009638" y="2834601"/>
        <a:ext cx="111366" cy="321415"/>
      </dsp:txXfrm>
    </dsp:sp>
    <dsp:sp modelId="{D3DFC85B-8B5B-2B4B-9703-5C961F97B631}">
      <dsp:nvSpPr>
        <dsp:cNvPr id="0" name=""/>
        <dsp:cNvSpPr/>
      </dsp:nvSpPr>
      <dsp:spPr>
        <a:xfrm>
          <a:off x="6243777" y="1904999"/>
          <a:ext cx="2737519" cy="2180618"/>
        </a:xfrm>
        <a:prstGeom prst="ellipse">
          <a:avLst/>
        </a:prstGeom>
        <a:solidFill>
          <a:srgbClr val="FFFF6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latin typeface="Times New Roman" charset="0"/>
              <a:ea typeface="Times New Roman" charset="0"/>
              <a:cs typeface="Times New Roman" charset="0"/>
            </a:rPr>
            <a:t>Mempengaruhi</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keputusan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ekonomi</a:t>
          </a:r>
          <a:r>
            <a:rPr lang="en-US" sz="2200" kern="1200" dirty="0" err="1" smtClean="0">
              <a:solidFill>
                <a:schemeClr val="tx1"/>
              </a:solidFill>
              <a:latin typeface="Times New Roman" charset="0"/>
              <a:ea typeface="Times New Roman" charset="0"/>
              <a:cs typeface="Times New Roman" charset="0"/>
            </a:rPr>
            <a:t>k</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pengguna</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laporan</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keuangan</a:t>
          </a:r>
          <a:endParaRPr lang="en-US" sz="2200" kern="1200" dirty="0">
            <a:solidFill>
              <a:schemeClr val="tx1"/>
            </a:solidFill>
            <a:latin typeface="Times New Roman" charset="0"/>
            <a:ea typeface="Times New Roman" charset="0"/>
            <a:cs typeface="Times New Roman" charset="0"/>
          </a:endParaRPr>
        </a:p>
      </dsp:txBody>
      <dsp:txXfrm>
        <a:off x="6644677" y="2224343"/>
        <a:ext cx="1935719" cy="1541930"/>
      </dsp:txXfrm>
    </dsp:sp>
    <dsp:sp modelId="{89E67246-8309-1E44-BA9F-8908F957531F}">
      <dsp:nvSpPr>
        <dsp:cNvPr id="0" name=""/>
        <dsp:cNvSpPr/>
      </dsp:nvSpPr>
      <dsp:spPr>
        <a:xfrm rot="5391792">
          <a:off x="4556677" y="3825063"/>
          <a:ext cx="257779" cy="535693"/>
        </a:xfrm>
        <a:prstGeom prst="rightArrow">
          <a:avLst>
            <a:gd name="adj1" fmla="val 60000"/>
            <a:gd name="adj2" fmla="val 50000"/>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latin typeface="Times New Roman" charset="0"/>
            <a:ea typeface="Times New Roman" charset="0"/>
            <a:cs typeface="Times New Roman" charset="0"/>
          </a:endParaRPr>
        </a:p>
      </dsp:txBody>
      <dsp:txXfrm>
        <a:off x="4595252" y="3893535"/>
        <a:ext cx="180445" cy="321415"/>
      </dsp:txXfrm>
    </dsp:sp>
    <dsp:sp modelId="{AFA999BF-27E4-9E4B-AEEB-4AA082215170}">
      <dsp:nvSpPr>
        <dsp:cNvPr id="0" name=""/>
        <dsp:cNvSpPr/>
      </dsp:nvSpPr>
      <dsp:spPr>
        <a:xfrm>
          <a:off x="3124207" y="4343392"/>
          <a:ext cx="3127677" cy="1575568"/>
        </a:xfrm>
        <a:prstGeom prst="ellipse">
          <a:avLst/>
        </a:prstGeom>
        <a:solidFill>
          <a:schemeClr val="tx2">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US" sz="2200" kern="1200" dirty="0" err="1" smtClean="0">
              <a:solidFill>
                <a:schemeClr val="tx1"/>
              </a:solidFill>
              <a:latin typeface="Times New Roman" charset="0"/>
              <a:ea typeface="Times New Roman" charset="0"/>
              <a:cs typeface="Times New Roman" charset="0"/>
            </a:rPr>
            <a:t>Bergantung</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pada</a:t>
          </a:r>
          <a:r>
            <a:rPr lang="en-US" sz="2200"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ukuran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dan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sifat</a:t>
          </a:r>
          <a:r>
            <a:rPr lang="en-US" sz="2200" b="1"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dari</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kesalahan</a:t>
          </a:r>
          <a:r>
            <a:rPr lang="en-US" sz="2200" kern="1200" dirty="0" smtClean="0">
              <a:solidFill>
                <a:schemeClr val="tx1"/>
              </a:solidFill>
              <a:latin typeface="Times New Roman" charset="0"/>
              <a:ea typeface="Times New Roman" charset="0"/>
              <a:cs typeface="Times New Roman" charset="0"/>
            </a:rPr>
            <a:t>/</a:t>
          </a:r>
          <a:r>
            <a:rPr lang="en-US" sz="2200" kern="1200" dirty="0" err="1" smtClean="0">
              <a:solidFill>
                <a:schemeClr val="tx1"/>
              </a:solidFill>
              <a:latin typeface="Times New Roman" charset="0"/>
              <a:ea typeface="Times New Roman" charset="0"/>
              <a:cs typeface="Times New Roman" charset="0"/>
            </a:rPr>
            <a:t>kelalaian</a:t>
          </a:r>
          <a:endParaRPr lang="en-US" sz="2200" kern="1200" dirty="0">
            <a:solidFill>
              <a:schemeClr val="tx1"/>
            </a:solidFill>
            <a:latin typeface="Times New Roman" charset="0"/>
            <a:ea typeface="Times New Roman" charset="0"/>
            <a:cs typeface="Times New Roman" charset="0"/>
          </a:endParaRPr>
        </a:p>
      </dsp:txBody>
      <dsp:txXfrm>
        <a:off x="3582245" y="4574129"/>
        <a:ext cx="2211601" cy="1114094"/>
      </dsp:txXfrm>
    </dsp:sp>
    <dsp:sp modelId="{37CA7E83-D5F0-8C41-B7B1-07CECF93F1C7}">
      <dsp:nvSpPr>
        <dsp:cNvPr id="0" name=""/>
        <dsp:cNvSpPr/>
      </dsp:nvSpPr>
      <dsp:spPr>
        <a:xfrm rot="10800000">
          <a:off x="3180585" y="2727462"/>
          <a:ext cx="170807" cy="535693"/>
        </a:xfrm>
        <a:prstGeom prst="rightArrow">
          <a:avLst>
            <a:gd name="adj1" fmla="val 60000"/>
            <a:gd name="adj2" fmla="val 5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latin typeface="Times New Roman" charset="0"/>
            <a:ea typeface="Times New Roman" charset="0"/>
            <a:cs typeface="Times New Roman" charset="0"/>
          </a:endParaRPr>
        </a:p>
      </dsp:txBody>
      <dsp:txXfrm rot="10800000">
        <a:off x="3231827" y="2834601"/>
        <a:ext cx="119565" cy="321415"/>
      </dsp:txXfrm>
    </dsp:sp>
    <dsp:sp modelId="{021AA94E-8050-7841-B8A6-2B23B73835B6}">
      <dsp:nvSpPr>
        <dsp:cNvPr id="0" name=""/>
        <dsp:cNvSpPr/>
      </dsp:nvSpPr>
      <dsp:spPr>
        <a:xfrm>
          <a:off x="528309" y="2207524"/>
          <a:ext cx="2571706" cy="1575568"/>
        </a:xfrm>
        <a:prstGeom prst="ellipse">
          <a:avLst/>
        </a:prstGeom>
        <a:solidFill>
          <a:srgbClr val="92D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latin typeface="Times New Roman" charset="0"/>
              <a:ea typeface="Times New Roman" charset="0"/>
              <a:cs typeface="Times New Roman" charset="0"/>
            </a:rPr>
            <a:t>Ukuran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dan</a:t>
          </a:r>
          <a:r>
            <a:rPr lang="en-US" sz="2200" b="1" kern="1200" dirty="0" smtClean="0">
              <a:solidFill>
                <a:schemeClr val="tx1"/>
              </a:solidFill>
              <a:latin typeface="Times New Roman" charset="0"/>
              <a:ea typeface="Times New Roman" charset="0"/>
              <a:cs typeface="Times New Roman" charset="0"/>
            </a:rPr>
            <a:t>/</a:t>
          </a:r>
          <a:r>
            <a:rPr lang="en-US" sz="2200" b="1" kern="1200" dirty="0" err="1" smtClean="0">
              <a:solidFill>
                <a:schemeClr val="tx1"/>
              </a:solidFill>
              <a:latin typeface="Times New Roman" charset="0"/>
              <a:ea typeface="Times New Roman" charset="0"/>
              <a:cs typeface="Times New Roman" charset="0"/>
            </a:rPr>
            <a:t>atau</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sifat</a:t>
          </a:r>
          <a:r>
            <a:rPr lang="en-US" sz="2200" b="1"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dari</a:t>
          </a:r>
          <a:r>
            <a:rPr lang="en-US" sz="2200" kern="1200" dirty="0" smtClean="0">
              <a:solidFill>
                <a:schemeClr val="tx1"/>
              </a:solidFill>
              <a:latin typeface="Times New Roman" charset="0"/>
              <a:ea typeface="Times New Roman" charset="0"/>
              <a:cs typeface="Times New Roman" charset="0"/>
            </a:rPr>
            <a:t> pos </a:t>
          </a:r>
          <a:r>
            <a:rPr lang="en-US" sz="2200" kern="1200" dirty="0" err="1" smtClean="0">
              <a:solidFill>
                <a:schemeClr val="tx1"/>
              </a:solidFill>
              <a:latin typeface="Times New Roman" charset="0"/>
              <a:ea typeface="Times New Roman" charset="0"/>
              <a:cs typeface="Times New Roman" charset="0"/>
            </a:rPr>
            <a:t>laporan</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keuangan</a:t>
          </a:r>
          <a:endParaRPr lang="en-US" sz="2200" kern="1200" dirty="0">
            <a:solidFill>
              <a:schemeClr val="tx1"/>
            </a:solidFill>
            <a:latin typeface="Times New Roman" charset="0"/>
            <a:ea typeface="Times New Roman" charset="0"/>
            <a:cs typeface="Times New Roman" charset="0"/>
          </a:endParaRPr>
        </a:p>
      </dsp:txBody>
      <dsp:txXfrm>
        <a:off x="904927" y="2438261"/>
        <a:ext cx="1818470" cy="11140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CBAA68-7BAE-C24B-99C1-996867E474C2}">
      <dsp:nvSpPr>
        <dsp:cNvPr id="0" name=""/>
        <dsp:cNvSpPr/>
      </dsp:nvSpPr>
      <dsp:spPr>
        <a:xfrm rot="16200000">
          <a:off x="-971097" y="972592"/>
          <a:ext cx="4291013" cy="2345828"/>
        </a:xfrm>
        <a:prstGeom prst="flowChartManualOperation">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0" tIns="0" rIns="139700" bIns="0" numCol="1" spcCol="1270" anchor="ctr" anchorCtr="0">
          <a:noAutofit/>
        </a:bodyPr>
        <a:lstStyle/>
        <a:p>
          <a:pPr lvl="0" algn="ctr" defTabSz="977900">
            <a:lnSpc>
              <a:spcPct val="90000"/>
            </a:lnSpc>
            <a:spcBef>
              <a:spcPct val="0"/>
            </a:spcBef>
            <a:spcAft>
              <a:spcPct val="35000"/>
            </a:spcAft>
          </a:pPr>
          <a:r>
            <a:rPr lang="en-US" sz="2200" b="1" u="sng" kern="1200" dirty="0" err="1" smtClean="0">
              <a:latin typeface="Times New Roman" charset="0"/>
              <a:ea typeface="Times New Roman" charset="0"/>
              <a:cs typeface="Times New Roman" charset="0"/>
            </a:rPr>
            <a:t>Akrual</a:t>
          </a:r>
          <a:endParaRPr lang="en-US" sz="2200" b="1" u="sng" kern="1200" dirty="0" smtClean="0">
            <a:latin typeface="Times New Roman" charset="0"/>
            <a:ea typeface="Times New Roman" charset="0"/>
            <a:cs typeface="Times New Roman" charset="0"/>
          </a:endParaRPr>
        </a:p>
        <a:p>
          <a:pPr lvl="0" algn="l" defTabSz="977900">
            <a:lnSpc>
              <a:spcPct val="90000"/>
            </a:lnSpc>
            <a:spcBef>
              <a:spcPct val="0"/>
            </a:spcBef>
            <a:spcAft>
              <a:spcPct val="35000"/>
            </a:spcAft>
          </a:pPr>
          <a:r>
            <a:rPr lang="en-US" sz="2200" kern="1200" dirty="0" err="1" smtClean="0">
              <a:latin typeface="Times New Roman" charset="0"/>
              <a:ea typeface="Times New Roman" charset="0"/>
              <a:cs typeface="Times New Roman" charset="0"/>
            </a:rPr>
            <a:t>Aset</a:t>
          </a:r>
          <a:r>
            <a:rPr lang="en-US" sz="2200" kern="1200" dirty="0" smtClean="0">
              <a:latin typeface="Times New Roman" charset="0"/>
              <a:ea typeface="Times New Roman" charset="0"/>
              <a:cs typeface="Times New Roman" charset="0"/>
            </a:rPr>
            <a:t>, </a:t>
          </a:r>
          <a:r>
            <a:rPr lang="en-US" sz="2200" kern="1200" dirty="0" err="1" smtClean="0">
              <a:latin typeface="Times New Roman" charset="0"/>
              <a:ea typeface="Times New Roman" charset="0"/>
              <a:cs typeface="Times New Roman" charset="0"/>
            </a:rPr>
            <a:t>liabilitas</a:t>
          </a:r>
          <a:r>
            <a:rPr lang="en-US" sz="2200" kern="1200" dirty="0" smtClean="0">
              <a:latin typeface="Times New Roman" charset="0"/>
              <a:ea typeface="Times New Roman" charset="0"/>
              <a:cs typeface="Times New Roman" charset="0"/>
            </a:rPr>
            <a:t>, </a:t>
          </a:r>
          <a:r>
            <a:rPr lang="en-US" sz="2200" kern="1200" dirty="0" err="1" smtClean="0">
              <a:latin typeface="Times New Roman" charset="0"/>
              <a:ea typeface="Times New Roman" charset="0"/>
              <a:cs typeface="Times New Roman" charset="0"/>
            </a:rPr>
            <a:t>ekuitas</a:t>
          </a:r>
          <a:r>
            <a:rPr lang="en-US" sz="2200" kern="1200" dirty="0" smtClean="0">
              <a:latin typeface="Times New Roman" charset="0"/>
              <a:ea typeface="Times New Roman" charset="0"/>
              <a:cs typeface="Times New Roman" charset="0"/>
            </a:rPr>
            <a:t>, </a:t>
          </a:r>
          <a:r>
            <a:rPr lang="en-US" sz="2200" kern="1200" dirty="0" err="1" smtClean="0">
              <a:latin typeface="Times New Roman" charset="0"/>
              <a:ea typeface="Times New Roman" charset="0"/>
              <a:cs typeface="Times New Roman" charset="0"/>
            </a:rPr>
            <a:t>penghasilan</a:t>
          </a:r>
          <a:r>
            <a:rPr lang="en-US" sz="2200" kern="1200" dirty="0" smtClean="0">
              <a:latin typeface="Times New Roman" charset="0"/>
              <a:ea typeface="Times New Roman" charset="0"/>
              <a:cs typeface="Times New Roman" charset="0"/>
            </a:rPr>
            <a:t>, </a:t>
          </a:r>
          <a:r>
            <a:rPr lang="en-US" sz="2200" kern="1200" dirty="0" err="1" smtClean="0">
              <a:latin typeface="Times New Roman" charset="0"/>
              <a:ea typeface="Times New Roman" charset="0"/>
              <a:cs typeface="Times New Roman" charset="0"/>
            </a:rPr>
            <a:t>dan</a:t>
          </a:r>
          <a:r>
            <a:rPr lang="en-US" sz="2200" kern="1200" dirty="0" smtClean="0">
              <a:latin typeface="Times New Roman" charset="0"/>
              <a:ea typeface="Times New Roman" charset="0"/>
              <a:cs typeface="Times New Roman" charset="0"/>
            </a:rPr>
            <a:t> </a:t>
          </a:r>
          <a:r>
            <a:rPr lang="en-US" sz="2200" kern="1200" dirty="0" err="1" smtClean="0">
              <a:latin typeface="Times New Roman" charset="0"/>
              <a:ea typeface="Times New Roman" charset="0"/>
              <a:cs typeface="Times New Roman" charset="0"/>
            </a:rPr>
            <a:t>beban</a:t>
          </a:r>
          <a:r>
            <a:rPr lang="en-US" sz="2200" kern="1200" baseline="0" dirty="0" smtClean="0">
              <a:latin typeface="Times New Roman" charset="0"/>
              <a:ea typeface="Times New Roman" charset="0"/>
              <a:cs typeface="Times New Roman" charset="0"/>
            </a:rPr>
            <a:t> </a:t>
          </a:r>
          <a:r>
            <a:rPr lang="en-US" sz="2200" b="1" kern="1200" baseline="0" dirty="0" err="1" smtClean="0">
              <a:latin typeface="Times New Roman" charset="0"/>
              <a:ea typeface="Times New Roman" charset="0"/>
              <a:cs typeface="Times New Roman" charset="0"/>
            </a:rPr>
            <a:t>diakui</a:t>
          </a:r>
          <a:r>
            <a:rPr lang="en-US" sz="2200" kern="1200" baseline="0" dirty="0" smtClean="0">
              <a:latin typeface="Times New Roman" charset="0"/>
              <a:ea typeface="Times New Roman" charset="0"/>
              <a:cs typeface="Times New Roman" charset="0"/>
            </a:rPr>
            <a:t> </a:t>
          </a:r>
          <a:r>
            <a:rPr lang="en-US" sz="2200" kern="1200" baseline="0" dirty="0" err="1" smtClean="0">
              <a:latin typeface="Times New Roman" charset="0"/>
              <a:ea typeface="Times New Roman" charset="0"/>
              <a:cs typeface="Times New Roman" charset="0"/>
            </a:rPr>
            <a:t>jika</a:t>
          </a:r>
          <a:r>
            <a:rPr lang="en-US" sz="2200" kern="1200" baseline="0" dirty="0" smtClean="0">
              <a:latin typeface="Times New Roman" charset="0"/>
              <a:ea typeface="Times New Roman" charset="0"/>
              <a:cs typeface="Times New Roman" charset="0"/>
            </a:rPr>
            <a:t> </a:t>
          </a:r>
          <a:r>
            <a:rPr lang="en-US" sz="2200" b="1" kern="1200" baseline="0" dirty="0" err="1" smtClean="0">
              <a:latin typeface="Times New Roman" charset="0"/>
              <a:ea typeface="Times New Roman" charset="0"/>
              <a:cs typeface="Times New Roman" charset="0"/>
            </a:rPr>
            <a:t>definisi</a:t>
          </a:r>
          <a:r>
            <a:rPr lang="en-US" sz="2200" b="1" kern="1200" baseline="0" dirty="0" smtClean="0">
              <a:latin typeface="Times New Roman" charset="0"/>
              <a:ea typeface="Times New Roman" charset="0"/>
              <a:cs typeface="Times New Roman" charset="0"/>
            </a:rPr>
            <a:t> </a:t>
          </a:r>
          <a:r>
            <a:rPr lang="en-US" sz="2200" b="1" kern="1200" baseline="0" dirty="0" err="1" smtClean="0">
              <a:latin typeface="Times New Roman" charset="0"/>
              <a:ea typeface="Times New Roman" charset="0"/>
              <a:cs typeface="Times New Roman" charset="0"/>
            </a:rPr>
            <a:t>dan</a:t>
          </a:r>
          <a:r>
            <a:rPr lang="en-US" sz="2200" b="1" kern="1200" baseline="0" dirty="0" smtClean="0">
              <a:latin typeface="Times New Roman" charset="0"/>
              <a:ea typeface="Times New Roman" charset="0"/>
              <a:cs typeface="Times New Roman" charset="0"/>
            </a:rPr>
            <a:t> </a:t>
          </a:r>
          <a:r>
            <a:rPr lang="en-US" sz="2200" b="1" kern="1200" baseline="0" dirty="0" err="1" smtClean="0">
              <a:latin typeface="Times New Roman" charset="0"/>
              <a:ea typeface="Times New Roman" charset="0"/>
              <a:cs typeface="Times New Roman" charset="0"/>
            </a:rPr>
            <a:t>kriteria</a:t>
          </a:r>
          <a:r>
            <a:rPr lang="en-US" sz="2200" b="1" kern="1200" baseline="0" dirty="0" smtClean="0">
              <a:latin typeface="Times New Roman" charset="0"/>
              <a:ea typeface="Times New Roman" charset="0"/>
              <a:cs typeface="Times New Roman" charset="0"/>
            </a:rPr>
            <a:t> </a:t>
          </a:r>
          <a:r>
            <a:rPr lang="en-US" sz="2200" b="1" kern="1200" baseline="0" dirty="0" err="1" smtClean="0">
              <a:latin typeface="Times New Roman" charset="0"/>
              <a:ea typeface="Times New Roman" charset="0"/>
              <a:cs typeface="Times New Roman" charset="0"/>
            </a:rPr>
            <a:t>pengakuan</a:t>
          </a:r>
          <a:r>
            <a:rPr lang="en-US" sz="2200" kern="1200" baseline="0" dirty="0" smtClean="0">
              <a:latin typeface="Times New Roman" charset="0"/>
              <a:ea typeface="Times New Roman" charset="0"/>
              <a:cs typeface="Times New Roman" charset="0"/>
            </a:rPr>
            <a:t> </a:t>
          </a:r>
          <a:r>
            <a:rPr lang="en-US" sz="2200" kern="1200" baseline="0" dirty="0" err="1" smtClean="0">
              <a:latin typeface="Times New Roman" charset="0"/>
              <a:ea typeface="Times New Roman" charset="0"/>
              <a:cs typeface="Times New Roman" charset="0"/>
            </a:rPr>
            <a:t>terpenuhi</a:t>
          </a:r>
          <a:endParaRPr lang="en-US" sz="2200" b="1" kern="1200" dirty="0">
            <a:latin typeface="Times New Roman" charset="0"/>
            <a:ea typeface="Times New Roman" charset="0"/>
            <a:cs typeface="Times New Roman" charset="0"/>
          </a:endParaRPr>
        </a:p>
      </dsp:txBody>
      <dsp:txXfrm rot="5400000">
        <a:off x="1495" y="858203"/>
        <a:ext cx="2345828" cy="2574607"/>
      </dsp:txXfrm>
    </dsp:sp>
    <dsp:sp modelId="{0A08D810-3F80-8C46-82F2-BA5BD8CD23BA}">
      <dsp:nvSpPr>
        <dsp:cNvPr id="0" name=""/>
        <dsp:cNvSpPr/>
      </dsp:nvSpPr>
      <dsp:spPr>
        <a:xfrm rot="16200000">
          <a:off x="1791854" y="731405"/>
          <a:ext cx="4291013" cy="2828201"/>
        </a:xfrm>
        <a:prstGeom prst="flowChartManualOperation">
          <a:avLst/>
        </a:prstGeom>
        <a:solidFill>
          <a:srgbClr val="FF993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0" tIns="0" rIns="139700" bIns="0" numCol="1" spcCol="1270" anchor="t" anchorCtr="0">
          <a:noAutofit/>
        </a:bodyPr>
        <a:lstStyle/>
        <a:p>
          <a:pPr lvl="0" algn="ctr" defTabSz="977900">
            <a:lnSpc>
              <a:spcPct val="90000"/>
            </a:lnSpc>
            <a:spcBef>
              <a:spcPct val="0"/>
            </a:spcBef>
            <a:spcAft>
              <a:spcPct val="35000"/>
            </a:spcAft>
          </a:pPr>
          <a:r>
            <a:rPr lang="en-US" sz="2200" b="1" u="sng" kern="1200" dirty="0" err="1" smtClean="0">
              <a:solidFill>
                <a:schemeClr val="tx1"/>
              </a:solidFill>
              <a:latin typeface="Times New Roman" charset="0"/>
              <a:ea typeface="Times New Roman" charset="0"/>
              <a:cs typeface="Times New Roman" charset="0"/>
            </a:rPr>
            <a:t>Kelangsungan</a:t>
          </a:r>
          <a:r>
            <a:rPr lang="en-US" sz="2200" b="1" u="sng" kern="1200" baseline="0" dirty="0" smtClean="0">
              <a:solidFill>
                <a:schemeClr val="tx1"/>
              </a:solidFill>
              <a:latin typeface="Times New Roman" charset="0"/>
              <a:ea typeface="Times New Roman" charset="0"/>
              <a:cs typeface="Times New Roman" charset="0"/>
            </a:rPr>
            <a:t> Usaha</a:t>
          </a:r>
          <a:endParaRPr lang="en-US" sz="2200" b="1" u="sng" kern="1200" dirty="0">
            <a:solidFill>
              <a:schemeClr val="tx1"/>
            </a:solidFill>
            <a:latin typeface="Times New Roman" charset="0"/>
            <a:ea typeface="Times New Roman" charset="0"/>
            <a:cs typeface="Times New Roman" charset="0"/>
          </a:endParaRPr>
        </a:p>
        <a:p>
          <a:pPr marL="228600" lvl="1" indent="-228600" algn="l" defTabSz="977900">
            <a:lnSpc>
              <a:spcPct val="90000"/>
            </a:lnSpc>
            <a:spcBef>
              <a:spcPct val="0"/>
            </a:spcBef>
            <a:spcAft>
              <a:spcPct val="15000"/>
            </a:spcAft>
            <a:buChar char="••"/>
          </a:pPr>
          <a:r>
            <a:rPr lang="en-US" sz="2200" b="1" kern="1200" dirty="0" err="1" smtClean="0">
              <a:solidFill>
                <a:schemeClr val="tx1"/>
              </a:solidFill>
              <a:latin typeface="Times New Roman" charset="0"/>
              <a:ea typeface="Times New Roman" charset="0"/>
              <a:cs typeface="Times New Roman" charset="0"/>
            </a:rPr>
            <a:t>Kemampuan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untuk</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melanjutkan</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usaha</a:t>
          </a:r>
          <a:r>
            <a:rPr lang="en-US" sz="2200" b="1" kern="1200" dirty="0" smtClean="0">
              <a:solidFill>
                <a:schemeClr val="tx1"/>
              </a:solidFill>
              <a:latin typeface="Times New Roman" charset="0"/>
              <a:ea typeface="Times New Roman" charset="0"/>
              <a:cs typeface="Times New Roman" charset="0"/>
            </a:rPr>
            <a:t> </a:t>
          </a:r>
          <a:r>
            <a:rPr lang="en-US" sz="2200" kern="1200" dirty="0" smtClean="0">
              <a:solidFill>
                <a:schemeClr val="tx1"/>
              </a:solidFill>
              <a:latin typeface="Times New Roman" charset="0"/>
              <a:ea typeface="Times New Roman" charset="0"/>
              <a:cs typeface="Times New Roman" charset="0"/>
            </a:rPr>
            <a:t>di </a:t>
          </a:r>
          <a:r>
            <a:rPr lang="en-US" sz="2200" kern="1200" dirty="0" err="1" smtClean="0">
              <a:solidFill>
                <a:schemeClr val="tx1"/>
              </a:solidFill>
              <a:latin typeface="Times New Roman" charset="0"/>
              <a:ea typeface="Times New Roman" charset="0"/>
              <a:cs typeface="Times New Roman" charset="0"/>
            </a:rPr>
            <a:t>masa</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depan</a:t>
          </a:r>
          <a:endParaRPr lang="en-US" sz="2200" kern="1200" dirty="0">
            <a:solidFill>
              <a:schemeClr val="tx1"/>
            </a:solidFill>
            <a:latin typeface="Times New Roman" charset="0"/>
            <a:ea typeface="Times New Roman" charset="0"/>
            <a:cs typeface="Times New Roman" charset="0"/>
          </a:endParaRPr>
        </a:p>
        <a:p>
          <a:pPr marL="228600" lvl="1" indent="-228600" algn="l" defTabSz="977900">
            <a:lnSpc>
              <a:spcPct val="90000"/>
            </a:lnSpc>
            <a:spcBef>
              <a:spcPct val="0"/>
            </a:spcBef>
            <a:spcAft>
              <a:spcPct val="15000"/>
            </a:spcAft>
            <a:buChar char="••"/>
          </a:pPr>
          <a:r>
            <a:rPr lang="en-US" sz="2200" kern="1200" dirty="0" err="1" smtClean="0">
              <a:solidFill>
                <a:schemeClr val="tx1"/>
              </a:solidFill>
              <a:latin typeface="Times New Roman" charset="0"/>
              <a:ea typeface="Times New Roman" charset="0"/>
              <a:cs typeface="Times New Roman" charset="0"/>
            </a:rPr>
            <a:t>Kecuali</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jika</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entitas</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akan</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dilikuidasi</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berhenti</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beroperasi</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tanpa</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alternatif</a:t>
          </a:r>
          <a:r>
            <a:rPr lang="en-US" sz="2200" kern="1200" dirty="0" smtClean="0">
              <a:solidFill>
                <a:schemeClr val="tx1"/>
              </a:solidFill>
              <a:latin typeface="Times New Roman" charset="0"/>
              <a:ea typeface="Times New Roman" charset="0"/>
              <a:cs typeface="Times New Roman" charset="0"/>
            </a:rPr>
            <a:t> </a:t>
          </a:r>
          <a:r>
            <a:rPr lang="en-US" sz="2200" kern="1200" dirty="0" err="1" smtClean="0">
              <a:solidFill>
                <a:schemeClr val="tx1"/>
              </a:solidFill>
              <a:latin typeface="Times New Roman" charset="0"/>
              <a:ea typeface="Times New Roman" charset="0"/>
              <a:cs typeface="Times New Roman" charset="0"/>
            </a:rPr>
            <a:t>lainnya</a:t>
          </a:r>
          <a:endParaRPr lang="en-US" sz="2200" kern="1200" dirty="0">
            <a:solidFill>
              <a:schemeClr val="tx1"/>
            </a:solidFill>
            <a:latin typeface="Times New Roman" charset="0"/>
            <a:ea typeface="Times New Roman" charset="0"/>
            <a:cs typeface="Times New Roman" charset="0"/>
          </a:endParaRPr>
        </a:p>
      </dsp:txBody>
      <dsp:txXfrm rot="5400000">
        <a:off x="2523260" y="858202"/>
        <a:ext cx="2828201" cy="2574607"/>
      </dsp:txXfrm>
    </dsp:sp>
    <dsp:sp modelId="{1F2FB8C0-3B29-914F-BF6E-BF1A4B464239}">
      <dsp:nvSpPr>
        <dsp:cNvPr id="0" name=""/>
        <dsp:cNvSpPr/>
      </dsp:nvSpPr>
      <dsp:spPr>
        <a:xfrm rot="16200000">
          <a:off x="4846545" y="680853"/>
          <a:ext cx="4291013" cy="2929306"/>
        </a:xfrm>
        <a:prstGeom prst="flowChartManualOperation">
          <a:avLst/>
        </a:prstGeom>
        <a:solidFill>
          <a:schemeClr val="tx2">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0" tIns="0" rIns="139700" bIns="0" numCol="1" spcCol="1270" anchor="t" anchorCtr="0">
          <a:noAutofit/>
        </a:bodyPr>
        <a:lstStyle/>
        <a:p>
          <a:pPr lvl="0" algn="ctr" defTabSz="933450">
            <a:lnSpc>
              <a:spcPct val="90000"/>
            </a:lnSpc>
            <a:spcBef>
              <a:spcPct val="0"/>
            </a:spcBef>
            <a:spcAft>
              <a:spcPct val="35000"/>
            </a:spcAft>
          </a:pPr>
          <a:r>
            <a:rPr lang="en-US" sz="2200" b="1" u="sng" kern="1200" dirty="0" err="1" smtClean="0">
              <a:solidFill>
                <a:schemeClr val="tx1"/>
              </a:solidFill>
              <a:latin typeface="Times New Roman" charset="0"/>
              <a:ea typeface="Times New Roman" charset="0"/>
              <a:cs typeface="Times New Roman" charset="0"/>
            </a:rPr>
            <a:t>Konsep</a:t>
          </a:r>
          <a:r>
            <a:rPr lang="en-US" sz="2200" b="1" u="sng" kern="1200" baseline="0" dirty="0" smtClean="0">
              <a:solidFill>
                <a:schemeClr val="tx1"/>
              </a:solidFill>
              <a:latin typeface="Times New Roman" charset="0"/>
              <a:ea typeface="Times New Roman" charset="0"/>
              <a:cs typeface="Times New Roman" charset="0"/>
            </a:rPr>
            <a:t> </a:t>
          </a:r>
          <a:r>
            <a:rPr lang="en-US" sz="2200" b="1" u="sng" kern="1200" baseline="0" dirty="0" err="1" smtClean="0">
              <a:solidFill>
                <a:schemeClr val="tx1"/>
              </a:solidFill>
              <a:latin typeface="Times New Roman" charset="0"/>
              <a:ea typeface="Times New Roman" charset="0"/>
              <a:cs typeface="Times New Roman" charset="0"/>
            </a:rPr>
            <a:t>Entitas</a:t>
          </a:r>
          <a:r>
            <a:rPr lang="en-US" sz="2200" b="1" u="sng" kern="1200" baseline="0" dirty="0" smtClean="0">
              <a:solidFill>
                <a:schemeClr val="tx1"/>
              </a:solidFill>
              <a:latin typeface="Times New Roman" charset="0"/>
              <a:ea typeface="Times New Roman" charset="0"/>
              <a:cs typeface="Times New Roman" charset="0"/>
            </a:rPr>
            <a:t> </a:t>
          </a:r>
          <a:r>
            <a:rPr lang="en-US" sz="2200" b="1" u="sng" kern="1200" baseline="0" dirty="0" err="1" smtClean="0">
              <a:solidFill>
                <a:schemeClr val="tx1"/>
              </a:solidFill>
              <a:latin typeface="Times New Roman" charset="0"/>
              <a:ea typeface="Times New Roman" charset="0"/>
              <a:cs typeface="Times New Roman" charset="0"/>
            </a:rPr>
            <a:t>Bisnis</a:t>
          </a:r>
          <a:endParaRPr lang="en-US" sz="2200" b="1" u="sng" kern="1200" baseline="0" dirty="0" smtClean="0">
            <a:solidFill>
              <a:schemeClr val="tx1"/>
            </a:solidFill>
            <a:latin typeface="Times New Roman" charset="0"/>
            <a:ea typeface="Times New Roman" charset="0"/>
            <a:cs typeface="Times New Roman" charset="0"/>
          </a:endParaRPr>
        </a:p>
        <a:p>
          <a:pPr lvl="0" algn="l" defTabSz="933450">
            <a:lnSpc>
              <a:spcPct val="90000"/>
            </a:lnSpc>
            <a:spcBef>
              <a:spcPct val="0"/>
            </a:spcBef>
            <a:spcAft>
              <a:spcPct val="35000"/>
            </a:spcAft>
          </a:pPr>
          <a:r>
            <a:rPr lang="en-US" sz="2200" b="1" kern="1200" dirty="0" err="1" smtClean="0">
              <a:solidFill>
                <a:schemeClr val="tx1"/>
              </a:solidFill>
              <a:latin typeface="Times New Roman" charset="0"/>
              <a:ea typeface="Times New Roman" charset="0"/>
              <a:cs typeface="Times New Roman" charset="0"/>
            </a:rPr>
            <a:t>Pemisahan</a:t>
          </a:r>
          <a:r>
            <a:rPr lang="en-US" sz="2200" b="0" kern="1200" dirty="0" smtClean="0">
              <a:solidFill>
                <a:schemeClr val="tx1"/>
              </a:solidFill>
              <a:latin typeface="Times New Roman" charset="0"/>
              <a:ea typeface="Times New Roman" charset="0"/>
              <a:cs typeface="Times New Roman" charset="0"/>
            </a:rPr>
            <a:t> </a:t>
          </a:r>
          <a:r>
            <a:rPr lang="en-US" sz="2200" b="0" kern="1200" dirty="0" err="1" smtClean="0">
              <a:solidFill>
                <a:schemeClr val="tx1"/>
              </a:solidFill>
              <a:latin typeface="Times New Roman" charset="0"/>
              <a:ea typeface="Times New Roman" charset="0"/>
              <a:cs typeface="Times New Roman" charset="0"/>
            </a:rPr>
            <a:t>antara</a:t>
          </a:r>
          <a:r>
            <a:rPr lang="en-US" sz="2200" b="0" kern="1200" dirty="0" smtClean="0">
              <a:solidFill>
                <a:schemeClr val="tx1"/>
              </a:solidFill>
              <a:latin typeface="Times New Roman" charset="0"/>
              <a:ea typeface="Times New Roman" charset="0"/>
              <a:cs typeface="Times New Roman" charset="0"/>
            </a:rPr>
            <a:t>:</a:t>
          </a:r>
          <a:endParaRPr lang="en-US" sz="2200" b="1" kern="1200" dirty="0">
            <a:solidFill>
              <a:schemeClr val="tx1"/>
            </a:solidFill>
            <a:latin typeface="Times New Roman" charset="0"/>
            <a:ea typeface="Times New Roman" charset="0"/>
            <a:cs typeface="Times New Roman" charset="0"/>
          </a:endParaRPr>
        </a:p>
        <a:p>
          <a:pPr marL="171450" marR="0" lvl="1" indent="-171450" algn="l" defTabSz="711200" rtl="0" eaLnBrk="1" fontAlgn="auto" latinLnBrk="0" hangingPunct="1">
            <a:lnSpc>
              <a:spcPct val="90000"/>
            </a:lnSpc>
            <a:spcBef>
              <a:spcPct val="0"/>
            </a:spcBef>
            <a:spcAft>
              <a:spcPct val="15000"/>
            </a:spcAft>
            <a:buClrTx/>
            <a:buSzTx/>
            <a:buFontTx/>
            <a:buChar char="••"/>
            <a:tabLst/>
            <a:defRPr/>
          </a:pPr>
          <a:r>
            <a:rPr lang="en-US" sz="2200" b="1" kern="1200" dirty="0" err="1" smtClean="0">
              <a:solidFill>
                <a:schemeClr val="tx1"/>
              </a:solidFill>
              <a:latin typeface="Times New Roman" charset="0"/>
              <a:ea typeface="Times New Roman" charset="0"/>
              <a:cs typeface="Times New Roman" charset="0"/>
            </a:rPr>
            <a:t>entitas</a:t>
          </a:r>
          <a:r>
            <a:rPr lang="en-US" sz="2200" b="1"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bisnis</a:t>
          </a:r>
          <a:r>
            <a:rPr lang="en-US" sz="2200" b="0" kern="1200" dirty="0" smtClean="0">
              <a:solidFill>
                <a:schemeClr val="tx1"/>
              </a:solidFill>
              <a:latin typeface="Times New Roman" charset="0"/>
              <a:ea typeface="Times New Roman" charset="0"/>
              <a:cs typeface="Times New Roman" charset="0"/>
            </a:rPr>
            <a:t> </a:t>
          </a:r>
          <a:r>
            <a:rPr lang="en-US" sz="2200" b="0" kern="1200" dirty="0" err="1" smtClean="0">
              <a:solidFill>
                <a:schemeClr val="tx1"/>
              </a:solidFill>
              <a:latin typeface="Times New Roman" charset="0"/>
              <a:ea typeface="Times New Roman" charset="0"/>
              <a:cs typeface="Times New Roman" charset="0"/>
            </a:rPr>
            <a:t>dengan</a:t>
          </a:r>
          <a:r>
            <a:rPr lang="en-US" sz="2200" b="0" kern="1200" dirty="0" smtClean="0">
              <a:solidFill>
                <a:schemeClr val="tx1"/>
              </a:solidFill>
              <a:latin typeface="Times New Roman" charset="0"/>
              <a:ea typeface="Times New Roman" charset="0"/>
              <a:cs typeface="Times New Roman" charset="0"/>
            </a:rPr>
            <a:t>: </a:t>
          </a:r>
          <a:r>
            <a:rPr lang="en-US" sz="2200" b="1" kern="1200" dirty="0" err="1" smtClean="0">
              <a:solidFill>
                <a:schemeClr val="tx1"/>
              </a:solidFill>
              <a:latin typeface="Times New Roman" charset="0"/>
              <a:ea typeface="Times New Roman" charset="0"/>
              <a:cs typeface="Times New Roman" charset="0"/>
            </a:rPr>
            <a:t>pemilik</a:t>
          </a:r>
          <a:r>
            <a:rPr lang="en-US" sz="2200" b="0" kern="1200" dirty="0" smtClean="0">
              <a:solidFill>
                <a:schemeClr val="tx1"/>
              </a:solidFill>
              <a:latin typeface="Times New Roman" charset="0"/>
              <a:ea typeface="Times New Roman" charset="0"/>
              <a:cs typeface="Times New Roman" charset="0"/>
            </a:rPr>
            <a:t> </a:t>
          </a:r>
          <a:r>
            <a:rPr lang="en-US" sz="2200" b="0" kern="1200" dirty="0" err="1" smtClean="0">
              <a:solidFill>
                <a:schemeClr val="tx1"/>
              </a:solidFill>
              <a:latin typeface="Times New Roman" charset="0"/>
              <a:ea typeface="Times New Roman" charset="0"/>
              <a:cs typeface="Times New Roman" charset="0"/>
            </a:rPr>
            <a:t>dan</a:t>
          </a:r>
          <a:r>
            <a:rPr lang="en-US" sz="2200" b="0" kern="1200" dirty="0" smtClean="0">
              <a:solidFill>
                <a:schemeClr val="tx1"/>
              </a:solidFill>
              <a:latin typeface="Times New Roman" charset="0"/>
              <a:ea typeface="Times New Roman" charset="0"/>
              <a:cs typeface="Times New Roman" charset="0"/>
            </a:rPr>
            <a:t> </a:t>
          </a:r>
          <a:r>
            <a:rPr lang="en-US" sz="2200" b="1" kern="1200" baseline="0" dirty="0" err="1" smtClean="0">
              <a:solidFill>
                <a:schemeClr val="tx1"/>
              </a:solidFill>
              <a:latin typeface="Times New Roman" charset="0"/>
              <a:ea typeface="Times New Roman" charset="0"/>
              <a:cs typeface="Times New Roman" charset="0"/>
            </a:rPr>
            <a:t>entitas</a:t>
          </a:r>
          <a:r>
            <a:rPr lang="en-US" sz="2200" b="1" kern="1200" baseline="0" dirty="0" smtClean="0">
              <a:solidFill>
                <a:schemeClr val="tx1"/>
              </a:solidFill>
              <a:latin typeface="Times New Roman" charset="0"/>
              <a:ea typeface="Times New Roman" charset="0"/>
              <a:cs typeface="Times New Roman" charset="0"/>
            </a:rPr>
            <a:t> </a:t>
          </a:r>
          <a:r>
            <a:rPr lang="en-US" sz="2200" b="1" kern="1200" baseline="0" dirty="0" err="1" smtClean="0">
              <a:solidFill>
                <a:schemeClr val="tx1"/>
              </a:solidFill>
              <a:latin typeface="Times New Roman" charset="0"/>
              <a:ea typeface="Times New Roman" charset="0"/>
              <a:cs typeface="Times New Roman" charset="0"/>
            </a:rPr>
            <a:t>lainnya</a:t>
          </a:r>
          <a:endParaRPr lang="en-US" sz="2200" b="1" kern="1200" dirty="0">
            <a:solidFill>
              <a:schemeClr val="tx1"/>
            </a:solidFill>
            <a:latin typeface="Times New Roman" charset="0"/>
            <a:ea typeface="Times New Roman" charset="0"/>
            <a:cs typeface="Times New Roman" charset="0"/>
          </a:endParaRPr>
        </a:p>
        <a:p>
          <a:pPr marL="171450" marR="0" lvl="1" indent="-171450" algn="l" defTabSz="711200" rtl="0" eaLnBrk="1" fontAlgn="auto" latinLnBrk="0" hangingPunct="1">
            <a:lnSpc>
              <a:spcPct val="90000"/>
            </a:lnSpc>
            <a:spcBef>
              <a:spcPct val="0"/>
            </a:spcBef>
            <a:spcAft>
              <a:spcPct val="15000"/>
            </a:spcAft>
            <a:buClrTx/>
            <a:buSzTx/>
            <a:buFontTx/>
            <a:buChar char="••"/>
            <a:tabLst/>
            <a:defRPr/>
          </a:pPr>
          <a:r>
            <a:rPr lang="en-US" sz="2200" b="1" kern="1200" dirty="0" err="1" smtClean="0">
              <a:solidFill>
                <a:schemeClr val="tx1"/>
              </a:solidFill>
              <a:latin typeface="Times New Roman" charset="0"/>
              <a:ea typeface="Times New Roman" charset="0"/>
              <a:cs typeface="Times New Roman" charset="0"/>
            </a:rPr>
            <a:t>transaksi</a:t>
          </a:r>
          <a:r>
            <a:rPr lang="en-US" sz="2200" b="0" kern="120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antara</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entitas</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bisnis</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dan</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pemilik</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bisnis</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atau</a:t>
          </a:r>
          <a:r>
            <a:rPr lang="en-US" sz="2200" b="0" kern="1200" baseline="0" dirty="0" smtClean="0">
              <a:solidFill>
                <a:schemeClr val="tx1"/>
              </a:solidFill>
              <a:latin typeface="Times New Roman" charset="0"/>
              <a:ea typeface="Times New Roman" charset="0"/>
              <a:cs typeface="Times New Roman" charset="0"/>
            </a:rPr>
            <a:t> </a:t>
          </a:r>
          <a:r>
            <a:rPr lang="en-US" sz="2200" b="0" kern="1200" baseline="0" dirty="0" err="1" smtClean="0">
              <a:solidFill>
                <a:schemeClr val="tx1"/>
              </a:solidFill>
              <a:latin typeface="Times New Roman" charset="0"/>
              <a:ea typeface="Times New Roman" charset="0"/>
              <a:cs typeface="Times New Roman" charset="0"/>
            </a:rPr>
            <a:t>entitas</a:t>
          </a:r>
          <a:r>
            <a:rPr lang="en-US" sz="2200" b="0" kern="1200" baseline="0" dirty="0" smtClean="0">
              <a:solidFill>
                <a:schemeClr val="tx1"/>
              </a:solidFill>
              <a:latin typeface="Times New Roman" charset="0"/>
              <a:ea typeface="Times New Roman" charset="0"/>
              <a:cs typeface="Times New Roman" charset="0"/>
            </a:rPr>
            <a:t> lain</a:t>
          </a:r>
          <a:endParaRPr lang="en-US" sz="2200" b="0" kern="1200" dirty="0">
            <a:solidFill>
              <a:schemeClr val="tx1"/>
            </a:solidFill>
            <a:latin typeface="Times New Roman" charset="0"/>
            <a:ea typeface="Times New Roman" charset="0"/>
            <a:cs typeface="Times New Roman" charset="0"/>
          </a:endParaRPr>
        </a:p>
      </dsp:txBody>
      <dsp:txXfrm rot="5400000">
        <a:off x="5527399" y="858202"/>
        <a:ext cx="2929306" cy="257460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0AFCF-C98F-BC41-B859-E56B5D0BE08D}">
      <dsp:nvSpPr>
        <dsp:cNvPr id="0" name=""/>
        <dsp:cNvSpPr/>
      </dsp:nvSpPr>
      <dsp:spPr>
        <a:xfrm rot="20694806">
          <a:off x="1129037" y="577603"/>
          <a:ext cx="1963260" cy="109070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charset="0"/>
              <a:ea typeface="Times New Roman" charset="0"/>
              <a:cs typeface="Times New Roman" charset="0"/>
            </a:rPr>
            <a:t>Dasar</a:t>
          </a:r>
          <a:r>
            <a:rPr lang="en-US" sz="3000" b="1" kern="1200" dirty="0" smtClean="0">
              <a:latin typeface="Times New Roman" charset="0"/>
              <a:ea typeface="Times New Roman" charset="0"/>
              <a:cs typeface="Times New Roman" charset="0"/>
            </a:rPr>
            <a:t> </a:t>
          </a:r>
          <a:r>
            <a:rPr lang="en-US" sz="3000" b="1" kern="1200" dirty="0" err="1" smtClean="0">
              <a:latin typeface="Times New Roman" charset="0"/>
              <a:ea typeface="Times New Roman" charset="0"/>
              <a:cs typeface="Times New Roman" charset="0"/>
            </a:rPr>
            <a:t>Kas</a:t>
          </a:r>
          <a:endParaRPr lang="en-US" sz="3000" b="1" kern="1200" dirty="0">
            <a:latin typeface="Times New Roman" charset="0"/>
            <a:ea typeface="Times New Roman" charset="0"/>
            <a:cs typeface="Times New Roman" charset="0"/>
          </a:endParaRPr>
        </a:p>
      </dsp:txBody>
      <dsp:txXfrm>
        <a:off x="1160983" y="609549"/>
        <a:ext cx="1899368" cy="1026808"/>
      </dsp:txXfrm>
    </dsp:sp>
    <dsp:sp modelId="{0479F162-A8AC-7B40-AFFA-43133A58C8DC}">
      <dsp:nvSpPr>
        <dsp:cNvPr id="0" name=""/>
        <dsp:cNvSpPr/>
      </dsp:nvSpPr>
      <dsp:spPr>
        <a:xfrm>
          <a:off x="5151699" y="280900"/>
          <a:ext cx="2624506" cy="109070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charset="0"/>
              <a:ea typeface="Times New Roman" charset="0"/>
              <a:cs typeface="Times New Roman" charset="0"/>
            </a:rPr>
            <a:t>Dasar</a:t>
          </a:r>
          <a:r>
            <a:rPr lang="en-US" sz="3000" b="1" kern="1200" baseline="0" dirty="0" smtClean="0">
              <a:latin typeface="Times New Roman" charset="0"/>
              <a:ea typeface="Times New Roman" charset="0"/>
              <a:cs typeface="Times New Roman" charset="0"/>
            </a:rPr>
            <a:t> </a:t>
          </a:r>
          <a:r>
            <a:rPr lang="en-US" sz="3000" b="1" kern="1200" baseline="0" dirty="0" err="1" smtClean="0">
              <a:latin typeface="Times New Roman" charset="0"/>
              <a:ea typeface="Times New Roman" charset="0"/>
              <a:cs typeface="Times New Roman" charset="0"/>
            </a:rPr>
            <a:t>Akrual</a:t>
          </a:r>
          <a:endParaRPr lang="en-US" sz="3000" b="1" kern="1200" dirty="0">
            <a:latin typeface="Times New Roman" charset="0"/>
            <a:ea typeface="Times New Roman" charset="0"/>
            <a:cs typeface="Times New Roman" charset="0"/>
          </a:endParaRPr>
        </a:p>
      </dsp:txBody>
      <dsp:txXfrm>
        <a:off x="5183645" y="312846"/>
        <a:ext cx="2560614" cy="1026808"/>
      </dsp:txXfrm>
    </dsp:sp>
    <dsp:sp modelId="{5FE385D5-36AD-F947-A46F-B907A908BE99}">
      <dsp:nvSpPr>
        <dsp:cNvPr id="0" name=""/>
        <dsp:cNvSpPr/>
      </dsp:nvSpPr>
      <dsp:spPr>
        <a:xfrm>
          <a:off x="4424484" y="4651925"/>
          <a:ext cx="818025" cy="818025"/>
        </a:xfrm>
        <a:prstGeom prst="triangle">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24C6E1-444C-46AE-AFEB-CA4C02095F91}">
      <dsp:nvSpPr>
        <dsp:cNvPr id="0" name=""/>
        <dsp:cNvSpPr/>
      </dsp:nvSpPr>
      <dsp:spPr>
        <a:xfrm rot="240000">
          <a:off x="2378671" y="4301392"/>
          <a:ext cx="4909651" cy="34331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1BCF0C7-87CC-4591-B916-8FABA46DAC3D}">
      <dsp:nvSpPr>
        <dsp:cNvPr id="0" name=""/>
        <dsp:cNvSpPr/>
      </dsp:nvSpPr>
      <dsp:spPr>
        <a:xfrm rot="240000">
          <a:off x="4544700" y="3591514"/>
          <a:ext cx="4120559" cy="76149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Mencerminkan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aktivitas</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aktual</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entitas</a:t>
          </a:r>
          <a:endParaRPr lang="en-US" sz="2400" b="1" kern="1200" dirty="0">
            <a:latin typeface="Times New Roman" charset="0"/>
            <a:ea typeface="Times New Roman" charset="0"/>
            <a:cs typeface="Times New Roman" charset="0"/>
          </a:endParaRPr>
        </a:p>
      </dsp:txBody>
      <dsp:txXfrm>
        <a:off x="4581873" y="3628687"/>
        <a:ext cx="4046213" cy="687145"/>
      </dsp:txXfrm>
    </dsp:sp>
    <dsp:sp modelId="{CBE16BD9-10C7-4EED-A945-36C1CF6BEDF0}">
      <dsp:nvSpPr>
        <dsp:cNvPr id="0" name=""/>
        <dsp:cNvSpPr/>
      </dsp:nvSpPr>
      <dsp:spPr>
        <a:xfrm rot="169059">
          <a:off x="4641281" y="2702596"/>
          <a:ext cx="3723580" cy="78925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d-ID" sz="2400" b="1" i="0" kern="1200" smtClean="0">
              <a:solidFill>
                <a:schemeClr val="bg1"/>
              </a:solidFill>
              <a:latin typeface="Times New Roman" charset="0"/>
              <a:ea typeface="Times New Roman" charset="0"/>
              <a:cs typeface="Times New Roman" charset="0"/>
            </a:rPr>
            <a:t>Dapat menunjukkan saldo kas pada akhir periode</a:t>
          </a:r>
          <a:endParaRPr lang="en-US" sz="2400" b="1" i="0" kern="1200" dirty="0">
            <a:solidFill>
              <a:schemeClr val="bg1"/>
            </a:solidFill>
            <a:latin typeface="Times New Roman" charset="0"/>
            <a:ea typeface="Times New Roman" charset="0"/>
            <a:cs typeface="Times New Roman" charset="0"/>
          </a:endParaRPr>
        </a:p>
      </dsp:txBody>
      <dsp:txXfrm>
        <a:off x="4679809" y="2741124"/>
        <a:ext cx="3646524" cy="712195"/>
      </dsp:txXfrm>
    </dsp:sp>
    <dsp:sp modelId="{5B5ECDB9-9C76-43E6-AEBC-1F3AE70400B4}">
      <dsp:nvSpPr>
        <dsp:cNvPr id="0" name=""/>
        <dsp:cNvSpPr/>
      </dsp:nvSpPr>
      <dsp:spPr>
        <a:xfrm rot="240000">
          <a:off x="4860312" y="1862331"/>
          <a:ext cx="3174843" cy="82762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1" kern="1200" dirty="0" smtClean="0">
              <a:solidFill>
                <a:schemeClr val="bg1"/>
              </a:solidFill>
              <a:latin typeface="Times New Roman" charset="0"/>
              <a:ea typeface="Times New Roman" charset="0"/>
              <a:cs typeface="Times New Roman" charset="0"/>
            </a:rPr>
            <a:t>Matching revenue vs expense</a:t>
          </a:r>
          <a:endParaRPr lang="en-US" sz="2400" b="1" kern="1200" dirty="0">
            <a:solidFill>
              <a:schemeClr val="bg1"/>
            </a:solidFill>
            <a:latin typeface="Times New Roman" charset="0"/>
            <a:ea typeface="Times New Roman" charset="0"/>
            <a:cs typeface="Times New Roman" charset="0"/>
          </a:endParaRPr>
        </a:p>
      </dsp:txBody>
      <dsp:txXfrm>
        <a:off x="4900713" y="1902732"/>
        <a:ext cx="3094041" cy="746820"/>
      </dsp:txXfrm>
    </dsp:sp>
    <dsp:sp modelId="{4E4F396D-6FB9-4186-8982-2A370FEE9928}">
      <dsp:nvSpPr>
        <dsp:cNvPr id="0" name=""/>
        <dsp:cNvSpPr/>
      </dsp:nvSpPr>
      <dsp:spPr>
        <a:xfrm rot="240000">
          <a:off x="252738" y="3336509"/>
          <a:ext cx="4527803" cy="733014"/>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err="1" smtClean="0">
              <a:solidFill>
                <a:schemeClr val="tx1"/>
              </a:solidFill>
              <a:latin typeface="Times New Roman" charset="0"/>
              <a:ea typeface="Times New Roman" charset="0"/>
              <a:cs typeface="Times New Roman" charset="0"/>
            </a:rPr>
            <a:t>Gambaran</a:t>
          </a:r>
          <a:r>
            <a:rPr lang="en-US" sz="2100" b="1" kern="1200" dirty="0" smtClean="0">
              <a:solidFill>
                <a:schemeClr val="tx1"/>
              </a:solidFill>
              <a:latin typeface="Times New Roman" charset="0"/>
              <a:ea typeface="Times New Roman" charset="0"/>
              <a:cs typeface="Times New Roman" charset="0"/>
            </a:rPr>
            <a:t> </a:t>
          </a:r>
          <a:r>
            <a:rPr lang="en-US" sz="2100" b="1" kern="1200" dirty="0" err="1" smtClean="0">
              <a:solidFill>
                <a:schemeClr val="tx1"/>
              </a:solidFill>
              <a:latin typeface="Times New Roman" charset="0"/>
              <a:ea typeface="Times New Roman" charset="0"/>
              <a:cs typeface="Times New Roman" charset="0"/>
            </a:rPr>
            <a:t>profitabilitas</a:t>
          </a:r>
          <a:r>
            <a:rPr lang="en-US" sz="2100" b="1" kern="1200" dirty="0" smtClean="0">
              <a:solidFill>
                <a:schemeClr val="tx1"/>
              </a:solidFill>
              <a:latin typeface="Times New Roman" charset="0"/>
              <a:ea typeface="Times New Roman" charset="0"/>
              <a:cs typeface="Times New Roman" charset="0"/>
            </a:rPr>
            <a:t> </a:t>
          </a:r>
          <a:r>
            <a:rPr lang="en-US" sz="2100" b="1" kern="1200" dirty="0" err="1" smtClean="0">
              <a:solidFill>
                <a:schemeClr val="tx1"/>
              </a:solidFill>
              <a:latin typeface="Times New Roman" charset="0"/>
              <a:ea typeface="Times New Roman" charset="0"/>
              <a:cs typeface="Times New Roman" charset="0"/>
            </a:rPr>
            <a:t>jangka</a:t>
          </a:r>
          <a:r>
            <a:rPr lang="en-US" sz="2100" b="1" kern="1200" dirty="0" smtClean="0">
              <a:solidFill>
                <a:schemeClr val="tx1"/>
              </a:solidFill>
              <a:latin typeface="Times New Roman" charset="0"/>
              <a:ea typeface="Times New Roman" charset="0"/>
              <a:cs typeface="Times New Roman" charset="0"/>
            </a:rPr>
            <a:t> </a:t>
          </a:r>
          <a:r>
            <a:rPr lang="en-US" sz="2100" b="1" kern="1200" dirty="0" err="1" smtClean="0">
              <a:solidFill>
                <a:schemeClr val="tx1"/>
              </a:solidFill>
              <a:latin typeface="Times New Roman" charset="0"/>
              <a:ea typeface="Times New Roman" charset="0"/>
              <a:cs typeface="Times New Roman" charset="0"/>
            </a:rPr>
            <a:t>panjang</a:t>
          </a:r>
          <a:r>
            <a:rPr lang="en-US" sz="2100" b="1" kern="1200" dirty="0" smtClean="0">
              <a:solidFill>
                <a:schemeClr val="tx1"/>
              </a:solidFill>
              <a:latin typeface="Times New Roman" charset="0"/>
              <a:ea typeface="Times New Roman" charset="0"/>
              <a:cs typeface="Times New Roman" charset="0"/>
            </a:rPr>
            <a:t> yang </a:t>
          </a:r>
          <a:r>
            <a:rPr lang="en-US" sz="2100" b="1" kern="1200" dirty="0" err="1" smtClean="0">
              <a:solidFill>
                <a:schemeClr val="tx1"/>
              </a:solidFill>
              <a:latin typeface="Times New Roman" charset="0"/>
              <a:ea typeface="Times New Roman" charset="0"/>
              <a:cs typeface="Times New Roman" charset="0"/>
            </a:rPr>
            <a:t>menyesatkan</a:t>
          </a:r>
          <a:r>
            <a:rPr lang="en-US" sz="2100" b="1" kern="1200" dirty="0" smtClean="0">
              <a:solidFill>
                <a:schemeClr val="tx1"/>
              </a:solidFill>
              <a:latin typeface="Times New Roman" charset="0"/>
              <a:ea typeface="Times New Roman" charset="0"/>
              <a:cs typeface="Times New Roman" charset="0"/>
            </a:rPr>
            <a:t> (</a:t>
          </a:r>
          <a:r>
            <a:rPr lang="en-US" sz="2100" b="1" i="1" kern="1200" dirty="0" smtClean="0">
              <a:solidFill>
                <a:schemeClr val="tx1"/>
              </a:solidFill>
              <a:latin typeface="Times New Roman" charset="0"/>
              <a:ea typeface="Times New Roman" charset="0"/>
              <a:cs typeface="Times New Roman" charset="0"/>
            </a:rPr>
            <a:t>misleading)</a:t>
          </a:r>
          <a:endParaRPr lang="en-US" sz="2100" b="1" i="1" kern="1200" dirty="0">
            <a:solidFill>
              <a:schemeClr val="tx1"/>
            </a:solidFill>
            <a:latin typeface="Times New Roman" charset="0"/>
            <a:ea typeface="Times New Roman" charset="0"/>
            <a:cs typeface="Times New Roman" charset="0"/>
          </a:endParaRPr>
        </a:p>
      </dsp:txBody>
      <dsp:txXfrm>
        <a:off x="288521" y="3372292"/>
        <a:ext cx="4456237" cy="661448"/>
      </dsp:txXfrm>
    </dsp:sp>
    <dsp:sp modelId="{2FF61E77-935F-419B-910B-5A28A6F27DDC}">
      <dsp:nvSpPr>
        <dsp:cNvPr id="0" name=""/>
        <dsp:cNvSpPr/>
      </dsp:nvSpPr>
      <dsp:spPr>
        <a:xfrm>
          <a:off x="1014787" y="2423223"/>
          <a:ext cx="3397033" cy="8120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smtClean="0">
              <a:latin typeface="Times New Roman" charset="0"/>
              <a:ea typeface="Times New Roman" charset="0"/>
              <a:cs typeface="Times New Roman" charset="0"/>
            </a:rPr>
            <a:t>Gambaran</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kas</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aktual</a:t>
          </a:r>
          <a:r>
            <a:rPr lang="en-US" sz="2400" b="1" kern="1200" dirty="0" smtClean="0">
              <a:latin typeface="Times New Roman" charset="0"/>
              <a:ea typeface="Times New Roman" charset="0"/>
              <a:cs typeface="Times New Roman" charset="0"/>
            </a:rPr>
            <a:t> yang </a:t>
          </a:r>
          <a:r>
            <a:rPr lang="en-US" sz="2400" b="1" kern="1200" dirty="0" err="1" smtClean="0">
              <a:latin typeface="Times New Roman" charset="0"/>
              <a:ea typeface="Times New Roman" charset="0"/>
              <a:cs typeface="Times New Roman" charset="0"/>
            </a:rPr>
            <a:t>lebih</a:t>
          </a:r>
          <a:r>
            <a:rPr lang="en-US" sz="2400" b="1" kern="1200" dirty="0" smtClean="0">
              <a:latin typeface="Times New Roman" charset="0"/>
              <a:ea typeface="Times New Roman" charset="0"/>
              <a:cs typeface="Times New Roman" charset="0"/>
            </a:rPr>
            <a:t> </a:t>
          </a:r>
          <a:r>
            <a:rPr lang="en-US" sz="2400" b="1" kern="1200" dirty="0" err="1" smtClean="0">
              <a:latin typeface="Times New Roman" charset="0"/>
              <a:ea typeface="Times New Roman" charset="0"/>
              <a:cs typeface="Times New Roman" charset="0"/>
            </a:rPr>
            <a:t>akurat</a:t>
          </a:r>
          <a:endParaRPr lang="en-US" sz="2400" b="1" kern="1200" dirty="0">
            <a:latin typeface="Times New Roman" charset="0"/>
            <a:ea typeface="Times New Roman" charset="0"/>
            <a:cs typeface="Times New Roman" charset="0"/>
          </a:endParaRPr>
        </a:p>
      </dsp:txBody>
      <dsp:txXfrm>
        <a:off x="1054430" y="2462866"/>
        <a:ext cx="3317747" cy="73279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87" cy="49337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137" y="0"/>
            <a:ext cx="2944987" cy="493376"/>
          </a:xfrm>
          <a:prstGeom prst="rect">
            <a:avLst/>
          </a:prstGeom>
        </p:spPr>
        <p:txBody>
          <a:bodyPr vert="horz" lIns="91440" tIns="45720" rIns="91440" bIns="45720" rtlCol="0"/>
          <a:lstStyle>
            <a:lvl1pPr algn="r">
              <a:defRPr sz="1200"/>
            </a:lvl1pPr>
          </a:lstStyle>
          <a:p>
            <a:fld id="{44160198-5D25-488D-88C4-5CB80AB16DD5}" type="datetimeFigureOut">
              <a:rPr lang="en-US" smtClean="0"/>
              <a:t>6/16/2016</a:t>
            </a:fld>
            <a:endParaRPr lang="en-US"/>
          </a:p>
        </p:txBody>
      </p:sp>
      <p:sp>
        <p:nvSpPr>
          <p:cNvPr id="4" name="Footer Placeholder 3"/>
          <p:cNvSpPr>
            <a:spLocks noGrp="1"/>
          </p:cNvSpPr>
          <p:nvPr>
            <p:ph type="ftr" sz="quarter" idx="2"/>
          </p:nvPr>
        </p:nvSpPr>
        <p:spPr>
          <a:xfrm>
            <a:off x="0" y="9379191"/>
            <a:ext cx="2944987" cy="49337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137" y="9379191"/>
            <a:ext cx="2944987" cy="493376"/>
          </a:xfrm>
          <a:prstGeom prst="rect">
            <a:avLst/>
          </a:prstGeom>
        </p:spPr>
        <p:txBody>
          <a:bodyPr vert="horz" lIns="91440" tIns="45720" rIns="91440" bIns="45720" rtlCol="0" anchor="b"/>
          <a:lstStyle>
            <a:lvl1pPr algn="r">
              <a:defRPr sz="1200"/>
            </a:lvl1pPr>
          </a:lstStyle>
          <a:p>
            <a:fld id="{0CB3DF5F-E4BB-401B-998E-F4EDA71BC47E}" type="slidenum">
              <a:rPr lang="en-US" smtClean="0"/>
              <a:t>‹#›</a:t>
            </a:fld>
            <a:endParaRPr lang="en-US"/>
          </a:p>
        </p:txBody>
      </p:sp>
    </p:spTree>
    <p:extLst>
      <p:ext uri="{BB962C8B-B14F-4D97-AF65-F5344CB8AC3E}">
        <p14:creationId xmlns:p14="http://schemas.microsoft.com/office/powerpoint/2010/main" val="493280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p:cNvSpPr>
            <a:spLocks noGrp="1" noRot="1" noChangeAspect="1"/>
          </p:cNvSpPr>
          <p:nvPr>
            <p:ph type="sldImg" idx="2"/>
          </p:nvPr>
        </p:nvSpPr>
        <p:spPr bwMode="auto">
          <a:xfrm>
            <a:off x="931863" y="741363"/>
            <a:ext cx="4933950" cy="370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p:cNvSpPr>
            <a:spLocks noGrp="1"/>
          </p:cNvSpPr>
          <p:nvPr>
            <p:ph type="body" sz="quarter" idx="3"/>
          </p:nvPr>
        </p:nvSpPr>
        <p:spPr bwMode="auto">
          <a:xfrm>
            <a:off x="906357" y="4690270"/>
            <a:ext cx="4984962" cy="4443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930" tIns="46465" rIns="92930" bIns="46465" numCol="1" anchor="t" anchorCtr="0" compatLnSpc="1">
            <a:prstTxWarp prst="textNoShape">
              <a:avLst/>
            </a:prstTxWarp>
          </a:bodyPr>
          <a:lstStyle/>
          <a:p>
            <a:pPr lvl="0"/>
            <a:r>
              <a:rPr lang="en-US" noProof="0" smtClean="0">
                <a:sym typeface="Noteworthy Bold" charset="0"/>
              </a:rPr>
              <a:t>Click to edit Master text styles</a:t>
            </a:r>
          </a:p>
          <a:p>
            <a:pPr lvl="1"/>
            <a:r>
              <a:rPr lang="en-US" noProof="0" smtClean="0">
                <a:sym typeface="Noteworthy Bold" charset="0"/>
              </a:rPr>
              <a:t>Second level</a:t>
            </a:r>
          </a:p>
          <a:p>
            <a:pPr lvl="2"/>
            <a:r>
              <a:rPr lang="en-US" noProof="0" smtClean="0">
                <a:sym typeface="Noteworthy Bold" charset="0"/>
              </a:rPr>
              <a:t>Third level</a:t>
            </a:r>
          </a:p>
          <a:p>
            <a:pPr lvl="3"/>
            <a:r>
              <a:rPr lang="en-US" noProof="0" smtClean="0">
                <a:sym typeface="Noteworthy Bold" charset="0"/>
              </a:rPr>
              <a:t>Fourth level</a:t>
            </a:r>
          </a:p>
          <a:p>
            <a:pPr lvl="4"/>
            <a:r>
              <a:rPr lang="en-US" noProof="0" smtClean="0">
                <a:sym typeface="Noteworthy Bold" charset="0"/>
              </a:rPr>
              <a:t>Fifth level</a:t>
            </a:r>
          </a:p>
        </p:txBody>
      </p:sp>
    </p:spTree>
    <p:extLst>
      <p:ext uri="{BB962C8B-B14F-4D97-AF65-F5344CB8AC3E}">
        <p14:creationId xmlns:p14="http://schemas.microsoft.com/office/powerpoint/2010/main" val="1711878973"/>
      </p:ext>
    </p:extLst>
  </p:cSld>
  <p:clrMap bg1="lt1" tx1="dk1" bg2="lt2" tx2="dk2" accent1="accent1" accent2="accent2" accent3="accent3" accent4="accent4" accent5="accent5" accent6="accent6" hlink="hlink" folHlink="folHlink"/>
  <p:notesStyle>
    <a:lvl1pPr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1pPr>
    <a:lvl2pPr marL="2286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2pPr>
    <a:lvl3pPr marL="4572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3pPr>
    <a:lvl4pPr marL="6858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4pPr>
    <a:lvl5pPr marL="9144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60575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US" dirty="0" err="1" smtClean="0"/>
              <a:t>Secara</a:t>
            </a:r>
            <a:r>
              <a:rPr lang="en-US" dirty="0" smtClean="0"/>
              <a:t> </a:t>
            </a:r>
            <a:r>
              <a:rPr lang="en-US" dirty="0" err="1" smtClean="0"/>
              <a:t>umum</a:t>
            </a:r>
            <a:r>
              <a:rPr lang="en-US" dirty="0" smtClean="0"/>
              <a:t>, </a:t>
            </a:r>
            <a:r>
              <a:rPr lang="en-US" dirty="0" err="1" smtClean="0"/>
              <a:t>pembahasan</a:t>
            </a:r>
            <a:r>
              <a:rPr lang="en-US" baseline="0" dirty="0" smtClean="0"/>
              <a:t> yang </a:t>
            </a:r>
            <a:r>
              <a:rPr lang="en-US" baseline="0" dirty="0" err="1" smtClean="0"/>
              <a:t>ada</a:t>
            </a:r>
            <a:r>
              <a:rPr lang="en-US" baseline="0" dirty="0" smtClean="0"/>
              <a:t> </a:t>
            </a:r>
            <a:r>
              <a:rPr lang="en-US" baseline="0" dirty="0" err="1" smtClean="0"/>
              <a:t>pada</a:t>
            </a:r>
            <a:r>
              <a:rPr lang="en-US" baseline="0" dirty="0" smtClean="0"/>
              <a:t> Bab 2 </a:t>
            </a:r>
            <a:r>
              <a:rPr lang="en-US" baseline="0" dirty="0" err="1" smtClean="0"/>
              <a:t>Konsep</a:t>
            </a:r>
            <a:r>
              <a:rPr lang="en-US" baseline="0" dirty="0" smtClean="0"/>
              <a:t> &amp; </a:t>
            </a:r>
            <a:r>
              <a:rPr lang="en-US" baseline="0" dirty="0" err="1" smtClean="0"/>
              <a:t>Prinsip</a:t>
            </a:r>
            <a:r>
              <a:rPr lang="en-US" baseline="0" dirty="0" smtClean="0"/>
              <a:t> </a:t>
            </a:r>
            <a:r>
              <a:rPr lang="en-US" baseline="0" dirty="0" err="1" smtClean="0"/>
              <a:t>Pervasif</a:t>
            </a:r>
            <a:r>
              <a:rPr lang="en-US" baseline="0" dirty="0" smtClean="0"/>
              <a:t> </a:t>
            </a:r>
            <a:r>
              <a:rPr lang="en-US" baseline="0" dirty="0" err="1" smtClean="0"/>
              <a:t>ini</a:t>
            </a:r>
            <a:r>
              <a:rPr lang="en-US" baseline="0" dirty="0" smtClean="0"/>
              <a:t> </a:t>
            </a:r>
            <a:r>
              <a:rPr lang="en-US" baseline="0" dirty="0" err="1" smtClean="0"/>
              <a:t>sudah</a:t>
            </a:r>
            <a:r>
              <a:rPr lang="en-US" baseline="0" dirty="0" smtClean="0"/>
              <a:t> </a:t>
            </a:r>
            <a:r>
              <a:rPr lang="en-US" baseline="0" dirty="0" err="1" smtClean="0"/>
              <a:t>sejalan</a:t>
            </a:r>
            <a:r>
              <a:rPr lang="en-US" baseline="0" dirty="0" smtClean="0"/>
              <a:t> </a:t>
            </a:r>
            <a:r>
              <a:rPr lang="en-US" baseline="0" dirty="0" err="1" smtClean="0"/>
              <a:t>dengan</a:t>
            </a:r>
            <a:r>
              <a:rPr lang="en-US" baseline="0" dirty="0" smtClean="0"/>
              <a:t> </a:t>
            </a:r>
            <a:r>
              <a:rPr lang="en-US" baseline="0" dirty="0" err="1" smtClean="0"/>
              <a:t>pilar</a:t>
            </a:r>
            <a:r>
              <a:rPr lang="en-US" baseline="0" dirty="0" smtClean="0"/>
              <a:t> SAK yang lain. </a:t>
            </a:r>
            <a:r>
              <a:rPr lang="en-US" baseline="0" dirty="0" err="1" smtClean="0"/>
              <a:t>Misalnya</a:t>
            </a:r>
            <a:r>
              <a:rPr lang="en-US" baseline="0" dirty="0" smtClean="0"/>
              <a:t>, </a:t>
            </a:r>
            <a:r>
              <a:rPr lang="en-US" baseline="0" dirty="0" err="1" smtClean="0"/>
              <a:t>tujuan</a:t>
            </a:r>
            <a:r>
              <a:rPr lang="en-US" baseline="0" dirty="0" smtClean="0"/>
              <a:t> </a:t>
            </a:r>
            <a:r>
              <a:rPr lang="en-US" baseline="0" dirty="0" err="1" smtClean="0"/>
              <a:t>laporan</a:t>
            </a:r>
            <a:r>
              <a:rPr lang="en-US" baseline="0" dirty="0" smtClean="0"/>
              <a:t> </a:t>
            </a:r>
            <a:r>
              <a:rPr lang="en-US" baseline="0" dirty="0" err="1" smtClean="0"/>
              <a:t>keuangan</a:t>
            </a:r>
            <a:r>
              <a:rPr lang="en-US" baseline="0" dirty="0" smtClean="0"/>
              <a:t> </a:t>
            </a:r>
            <a:r>
              <a:rPr lang="en-US" baseline="0" dirty="0" err="1" smtClean="0"/>
              <a:t>adalah</a:t>
            </a:r>
            <a:r>
              <a:rPr lang="en-US" baseline="0" dirty="0" smtClean="0"/>
              <a:t> </a:t>
            </a:r>
            <a:r>
              <a:rPr lang="en-US" baseline="0" dirty="0" err="1" smtClean="0"/>
              <a:t>untuk</a:t>
            </a:r>
            <a:r>
              <a:rPr lang="en-US" baseline="0" dirty="0" smtClean="0"/>
              <a:t> </a:t>
            </a:r>
            <a:r>
              <a:rPr lang="en-US" baseline="0" dirty="0" err="1" smtClean="0"/>
              <a:t>menyediakan</a:t>
            </a:r>
            <a:r>
              <a:rPr lang="en-US" baseline="0" dirty="0" smtClean="0"/>
              <a:t> </a:t>
            </a:r>
            <a:r>
              <a:rPr lang="en-US" baseline="0" dirty="0" err="1" smtClean="0"/>
              <a:t>informasi</a:t>
            </a:r>
            <a:r>
              <a:rPr lang="en-US" baseline="0" dirty="0" smtClean="0"/>
              <a:t> </a:t>
            </a:r>
            <a:r>
              <a:rPr lang="en-US" baseline="0" dirty="0" err="1" smtClean="0"/>
              <a:t>posisi</a:t>
            </a:r>
            <a:r>
              <a:rPr lang="en-US" baseline="0" dirty="0" smtClean="0"/>
              <a:t> </a:t>
            </a:r>
            <a:r>
              <a:rPr lang="en-US" baseline="0" dirty="0" err="1" smtClean="0"/>
              <a:t>keuangan</a:t>
            </a:r>
            <a:r>
              <a:rPr lang="en-US" baseline="0" dirty="0" smtClean="0"/>
              <a:t> </a:t>
            </a:r>
            <a:r>
              <a:rPr lang="en-US" baseline="0" dirty="0" err="1" smtClean="0"/>
              <a:t>dan</a:t>
            </a:r>
            <a:r>
              <a:rPr lang="en-US" baseline="0" dirty="0" smtClean="0"/>
              <a:t> </a:t>
            </a:r>
            <a:r>
              <a:rPr lang="en-US" baseline="0" dirty="0" err="1" smtClean="0"/>
              <a:t>kinerja</a:t>
            </a:r>
            <a:r>
              <a:rPr lang="en-US" baseline="0" dirty="0" smtClean="0"/>
              <a:t> </a:t>
            </a:r>
            <a:r>
              <a:rPr lang="en-US" baseline="0" dirty="0" err="1" smtClean="0"/>
              <a:t>suatu</a:t>
            </a:r>
            <a:r>
              <a:rPr lang="en-US" baseline="0" dirty="0" smtClean="0"/>
              <a:t> </a:t>
            </a:r>
            <a:r>
              <a:rPr lang="en-US" baseline="0" dirty="0" err="1" smtClean="0"/>
              <a:t>entitas</a:t>
            </a:r>
            <a:r>
              <a:rPr lang="en-US" baseline="0" dirty="0" smtClean="0"/>
              <a:t> yang </a:t>
            </a:r>
            <a:r>
              <a:rPr lang="en-US" baseline="0" dirty="0" err="1" smtClean="0"/>
              <a:t>bermanfaat</a:t>
            </a:r>
            <a:r>
              <a:rPr lang="en-US" baseline="0" dirty="0" smtClean="0"/>
              <a:t> </a:t>
            </a:r>
            <a:r>
              <a:rPr lang="en-US" baseline="0" dirty="0" err="1" smtClean="0"/>
              <a:t>bagi</a:t>
            </a:r>
            <a:r>
              <a:rPr lang="en-US" baseline="0" dirty="0" smtClean="0"/>
              <a:t> </a:t>
            </a:r>
            <a:r>
              <a:rPr lang="en-US" baseline="0" dirty="0" err="1" smtClean="0"/>
              <a:t>sejumlah</a:t>
            </a:r>
            <a:r>
              <a:rPr lang="en-US" baseline="0" dirty="0" smtClean="0"/>
              <a:t> </a:t>
            </a:r>
            <a:r>
              <a:rPr lang="en-US" baseline="0" dirty="0" err="1" smtClean="0"/>
              <a:t>besar</a:t>
            </a:r>
            <a:r>
              <a:rPr lang="en-US" baseline="0" dirty="0" smtClean="0"/>
              <a:t> </a:t>
            </a:r>
            <a:r>
              <a:rPr lang="en-US" baseline="0" dirty="0" err="1" smtClean="0"/>
              <a:t>pengguna</a:t>
            </a:r>
            <a:r>
              <a:rPr lang="en-US" baseline="0" dirty="0" smtClean="0"/>
              <a:t> </a:t>
            </a:r>
            <a:r>
              <a:rPr lang="en-US" baseline="0" dirty="0" err="1" smtClean="0"/>
              <a:t>dalam</a:t>
            </a:r>
            <a:r>
              <a:rPr lang="en-US" baseline="0" dirty="0" smtClean="0"/>
              <a:t> </a:t>
            </a:r>
            <a:r>
              <a:rPr lang="en-US" baseline="0" dirty="0" err="1" smtClean="0"/>
              <a:t>pengambilan</a:t>
            </a:r>
            <a:r>
              <a:rPr lang="en-US" baseline="0" dirty="0" smtClean="0"/>
              <a:t> </a:t>
            </a:r>
            <a:r>
              <a:rPr lang="en-US" baseline="0" dirty="0" err="1" smtClean="0"/>
              <a:t>keputusan</a:t>
            </a:r>
            <a:r>
              <a:rPr lang="en-US" baseline="0" dirty="0" smtClean="0"/>
              <a:t> </a:t>
            </a:r>
            <a:r>
              <a:rPr lang="en-US" baseline="0" dirty="0" err="1" smtClean="0"/>
              <a:t>ekonomi</a:t>
            </a:r>
            <a:r>
              <a:rPr lang="en-US" baseline="0" dirty="0" smtClean="0"/>
              <a:t> </a:t>
            </a:r>
            <a:r>
              <a:rPr lang="en-US" baseline="0" dirty="0" err="1" smtClean="0"/>
              <a:t>oleh</a:t>
            </a:r>
            <a:r>
              <a:rPr lang="en-US" baseline="0" dirty="0" smtClean="0"/>
              <a:t> </a:t>
            </a:r>
            <a:r>
              <a:rPr lang="en-US" baseline="0" dirty="0" err="1" smtClean="0"/>
              <a:t>siapapun</a:t>
            </a:r>
            <a:r>
              <a:rPr lang="en-US" baseline="0" dirty="0" smtClean="0"/>
              <a:t> yang </a:t>
            </a:r>
            <a:r>
              <a:rPr lang="en-US" baseline="0" dirty="0" err="1" smtClean="0"/>
              <a:t>tidak</a:t>
            </a:r>
            <a:r>
              <a:rPr lang="en-US" baseline="0" dirty="0" smtClean="0"/>
              <a:t> </a:t>
            </a:r>
            <a:r>
              <a:rPr lang="en-US" baseline="0" dirty="0" err="1" smtClean="0"/>
              <a:t>dalam</a:t>
            </a:r>
            <a:r>
              <a:rPr lang="en-US" baseline="0" dirty="0" smtClean="0"/>
              <a:t> </a:t>
            </a:r>
            <a:r>
              <a:rPr lang="en-US" baseline="0" dirty="0" err="1" smtClean="0"/>
              <a:t>posisi</a:t>
            </a:r>
            <a:r>
              <a:rPr lang="en-US" baseline="0" dirty="0" smtClean="0"/>
              <a:t> </a:t>
            </a:r>
            <a:r>
              <a:rPr lang="en-US" baseline="0" dirty="0" err="1" smtClean="0"/>
              <a:t>dapat</a:t>
            </a:r>
            <a:r>
              <a:rPr lang="en-US" baseline="0" dirty="0" smtClean="0"/>
              <a:t> </a:t>
            </a:r>
            <a:r>
              <a:rPr lang="en-US" baseline="0" dirty="0" err="1" smtClean="0"/>
              <a:t>meminta</a:t>
            </a:r>
            <a:r>
              <a:rPr lang="en-US" baseline="0" dirty="0" smtClean="0"/>
              <a:t> </a:t>
            </a:r>
            <a:r>
              <a:rPr lang="en-US" baseline="0" dirty="0" err="1" smtClean="0"/>
              <a:t>laporan</a:t>
            </a:r>
            <a:r>
              <a:rPr lang="en-US" baseline="0" dirty="0" smtClean="0"/>
              <a:t> </a:t>
            </a:r>
            <a:r>
              <a:rPr lang="en-US" baseline="0" dirty="0" err="1" smtClean="0"/>
              <a:t>keuangan</a:t>
            </a:r>
            <a:r>
              <a:rPr lang="en-US" baseline="0" dirty="0" smtClean="0"/>
              <a:t> </a:t>
            </a:r>
            <a:r>
              <a:rPr lang="en-US" baseline="0" dirty="0" err="1" smtClean="0"/>
              <a:t>khusus</a:t>
            </a:r>
            <a:r>
              <a:rPr lang="en-US" baseline="0" dirty="0" smtClean="0"/>
              <a:t> </a:t>
            </a:r>
            <a:r>
              <a:rPr lang="en-US" baseline="0" dirty="0" err="1" smtClean="0"/>
              <a:t>untuk</a:t>
            </a:r>
            <a:r>
              <a:rPr lang="en-US" baseline="0" dirty="0" smtClean="0"/>
              <a:t> </a:t>
            </a:r>
            <a:r>
              <a:rPr lang="en-US" baseline="0" dirty="0" err="1" smtClean="0"/>
              <a:t>memenuhi</a:t>
            </a:r>
            <a:r>
              <a:rPr lang="en-US" baseline="0" dirty="0" smtClean="0"/>
              <a:t> </a:t>
            </a:r>
            <a:r>
              <a:rPr lang="en-US" baseline="0" dirty="0" err="1" smtClean="0"/>
              <a:t>kebutuhan</a:t>
            </a:r>
            <a:r>
              <a:rPr lang="en-US" baseline="0" dirty="0" smtClean="0"/>
              <a:t> </a:t>
            </a:r>
            <a:r>
              <a:rPr lang="en-US" baseline="0" dirty="0" err="1" smtClean="0"/>
              <a:t>informasi</a:t>
            </a:r>
            <a:r>
              <a:rPr lang="en-US" baseline="0" dirty="0" smtClean="0"/>
              <a:t> </a:t>
            </a:r>
            <a:r>
              <a:rPr lang="en-US" baseline="0" dirty="0" err="1" smtClean="0"/>
              <a:t>tersebut</a:t>
            </a:r>
            <a:r>
              <a:rPr lang="en-US" baseline="0" dirty="0" smtClean="0"/>
              <a:t>. </a:t>
            </a:r>
            <a:r>
              <a:rPr lang="en-US" baseline="0" dirty="0" err="1" smtClean="0"/>
              <a:t>Pengguna</a:t>
            </a:r>
            <a:r>
              <a:rPr lang="en-US" baseline="0" dirty="0" smtClean="0"/>
              <a:t> </a:t>
            </a:r>
            <a:r>
              <a:rPr lang="en-US" baseline="0" dirty="0" err="1" smtClean="0"/>
              <a:t>tersebut</a:t>
            </a:r>
            <a:r>
              <a:rPr lang="en-US" baseline="0" dirty="0" smtClean="0"/>
              <a:t> </a:t>
            </a:r>
            <a:r>
              <a:rPr lang="en-US" baseline="0" dirty="0" err="1" smtClean="0"/>
              <a:t>meliputi</a:t>
            </a:r>
            <a:r>
              <a:rPr lang="en-US" baseline="0" dirty="0" smtClean="0"/>
              <a:t> </a:t>
            </a:r>
            <a:r>
              <a:rPr lang="en-US" baseline="0" dirty="0" err="1" smtClean="0"/>
              <a:t>kreditor</a:t>
            </a:r>
            <a:r>
              <a:rPr lang="en-US" baseline="0" dirty="0" smtClean="0"/>
              <a:t> </a:t>
            </a:r>
            <a:r>
              <a:rPr lang="en-US" baseline="0" dirty="0" err="1" smtClean="0"/>
              <a:t>dan</a:t>
            </a:r>
            <a:r>
              <a:rPr lang="en-US" baseline="0" dirty="0" smtClean="0"/>
              <a:t> investor (</a:t>
            </a:r>
            <a:r>
              <a:rPr lang="en-US" baseline="0" dirty="0" err="1" smtClean="0"/>
              <a:t>Lihat</a:t>
            </a:r>
            <a:r>
              <a:rPr lang="en-US" baseline="0" dirty="0" smtClean="0"/>
              <a:t> Par 2.1).</a:t>
            </a:r>
          </a:p>
          <a:p>
            <a:pPr marL="457200" indent="-457200">
              <a:buAutoNum type="arabicPeriod"/>
            </a:pPr>
            <a:r>
              <a:rPr lang="en-US" baseline="0" dirty="0" err="1" smtClean="0"/>
              <a:t>Terdapat</a:t>
            </a:r>
            <a:r>
              <a:rPr lang="en-US" baseline="0" dirty="0" smtClean="0"/>
              <a:t> 3 </a:t>
            </a:r>
            <a:r>
              <a:rPr lang="en-US" baseline="0" dirty="0" err="1" smtClean="0"/>
              <a:t>pembahasan</a:t>
            </a:r>
            <a:r>
              <a:rPr lang="en-US" baseline="0" dirty="0" smtClean="0"/>
              <a:t> </a:t>
            </a:r>
            <a:r>
              <a:rPr lang="en-US" baseline="0" dirty="0" err="1" smtClean="0"/>
              <a:t>pokok</a:t>
            </a:r>
            <a:r>
              <a:rPr lang="en-US" baseline="0" dirty="0" smtClean="0"/>
              <a:t> </a:t>
            </a:r>
            <a:r>
              <a:rPr lang="en-US" baseline="0" dirty="0" err="1" smtClean="0"/>
              <a:t>dalam</a:t>
            </a:r>
            <a:r>
              <a:rPr lang="en-US" baseline="0" dirty="0" smtClean="0"/>
              <a:t> Bab 2 </a:t>
            </a:r>
            <a:r>
              <a:rPr lang="en-US" baseline="0" dirty="0" err="1" smtClean="0"/>
              <a:t>ini</a:t>
            </a:r>
            <a:r>
              <a:rPr lang="en-US" baseline="0" dirty="0" smtClean="0"/>
              <a:t>, </a:t>
            </a:r>
            <a:r>
              <a:rPr lang="en-US" baseline="0" dirty="0" err="1" smtClean="0"/>
              <a:t>yakni</a:t>
            </a:r>
            <a:r>
              <a:rPr lang="en-US" baseline="0" dirty="0" smtClean="0"/>
              <a:t>: </a:t>
            </a:r>
            <a:r>
              <a:rPr lang="en-US" baseline="0" dirty="0" err="1" smtClean="0"/>
              <a:t>pengukuran</a:t>
            </a:r>
            <a:r>
              <a:rPr lang="en-US" baseline="0" dirty="0" smtClean="0"/>
              <a:t> </a:t>
            </a:r>
            <a:r>
              <a:rPr lang="en-US" baseline="0" dirty="0" err="1" smtClean="0"/>
              <a:t>unsur-unsur</a:t>
            </a:r>
            <a:r>
              <a:rPr lang="en-US" baseline="0" dirty="0" smtClean="0"/>
              <a:t> </a:t>
            </a:r>
            <a:r>
              <a:rPr lang="en-US" baseline="0" dirty="0" err="1" smtClean="0"/>
              <a:t>laporan</a:t>
            </a:r>
            <a:r>
              <a:rPr lang="en-US" baseline="0" dirty="0" smtClean="0"/>
              <a:t> </a:t>
            </a:r>
            <a:r>
              <a:rPr lang="en-US" baseline="0" dirty="0" err="1" smtClean="0"/>
              <a:t>keuangan</a:t>
            </a:r>
            <a:r>
              <a:rPr lang="en-US" baseline="0" dirty="0" smtClean="0"/>
              <a:t>, </a:t>
            </a:r>
            <a:r>
              <a:rPr lang="en-US" baseline="0" dirty="0" err="1" smtClean="0"/>
              <a:t>materialitas</a:t>
            </a:r>
            <a:r>
              <a:rPr lang="en-US" baseline="0" dirty="0" smtClean="0"/>
              <a:t>, </a:t>
            </a:r>
            <a:r>
              <a:rPr lang="en-US" baseline="0" dirty="0" err="1" smtClean="0"/>
              <a:t>dan</a:t>
            </a:r>
            <a:r>
              <a:rPr lang="en-US" baseline="0" dirty="0" smtClean="0"/>
              <a:t> </a:t>
            </a:r>
            <a:r>
              <a:rPr lang="en-US" baseline="0" dirty="0" err="1" smtClean="0"/>
              <a:t>asumsi</a:t>
            </a:r>
            <a:r>
              <a:rPr lang="en-US" baseline="0" dirty="0" smtClean="0"/>
              <a:t> </a:t>
            </a:r>
            <a:r>
              <a:rPr lang="en-US" baseline="0" dirty="0" err="1" smtClean="0"/>
              <a:t>dasar</a:t>
            </a:r>
            <a:r>
              <a:rPr lang="en-US" baseline="0" dirty="0" smtClean="0"/>
              <a:t>. </a:t>
            </a:r>
            <a:endParaRPr lang="en-US" dirty="0"/>
          </a:p>
        </p:txBody>
      </p:sp>
    </p:spTree>
    <p:extLst>
      <p:ext uri="{BB962C8B-B14F-4D97-AF65-F5344CB8AC3E}">
        <p14:creationId xmlns:p14="http://schemas.microsoft.com/office/powerpoint/2010/main" val="1127984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906102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232970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4119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2053964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572658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238343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636140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Hasil</a:t>
            </a:r>
            <a:r>
              <a:rPr lang="en-US" dirty="0" smtClean="0"/>
              <a:t> </a:t>
            </a:r>
            <a:r>
              <a:rPr lang="en-US" dirty="0" err="1" smtClean="0"/>
              <a:t>rekap</a:t>
            </a:r>
            <a:r>
              <a:rPr lang="en-US" baseline="0" dirty="0" smtClean="0"/>
              <a:t> </a:t>
            </a:r>
            <a:r>
              <a:rPr lang="en-US" baseline="0" dirty="0" err="1" smtClean="0"/>
              <a:t>analisa</a:t>
            </a:r>
            <a:r>
              <a:rPr lang="en-US" baseline="0" dirty="0" smtClean="0"/>
              <a:t>:</a:t>
            </a:r>
          </a:p>
          <a:p>
            <a:pPr marL="457200" indent="-457200">
              <a:buAutoNum type="alphaLcPeriod"/>
            </a:pPr>
            <a:r>
              <a:rPr lang="en-US" baseline="0" dirty="0" err="1" smtClean="0"/>
              <a:t>Bulan</a:t>
            </a:r>
            <a:r>
              <a:rPr lang="en-US" baseline="0" dirty="0" smtClean="0"/>
              <a:t> </a:t>
            </a:r>
            <a:r>
              <a:rPr lang="en-US" baseline="0" dirty="0" err="1" smtClean="0"/>
              <a:t>Juni</a:t>
            </a:r>
            <a:r>
              <a:rPr lang="en-US" baseline="0" dirty="0" smtClean="0"/>
              <a:t> </a:t>
            </a:r>
            <a:r>
              <a:rPr lang="en-US" baseline="0" dirty="0" smtClean="0">
                <a:sym typeface="Wingdings"/>
              </a:rPr>
              <a:t> </a:t>
            </a:r>
            <a:r>
              <a:rPr lang="en-US" baseline="0" dirty="0" err="1" smtClean="0">
                <a:sym typeface="Wingdings"/>
              </a:rPr>
              <a:t>tidak</a:t>
            </a:r>
            <a:r>
              <a:rPr lang="en-US" baseline="0" dirty="0" smtClean="0">
                <a:sym typeface="Wingdings"/>
              </a:rPr>
              <a:t> </a:t>
            </a:r>
            <a:r>
              <a:rPr lang="en-US" baseline="0" dirty="0" err="1" smtClean="0">
                <a:sym typeface="Wingdings"/>
              </a:rPr>
              <a:t>terlihat</a:t>
            </a:r>
            <a:r>
              <a:rPr lang="en-US" baseline="0" dirty="0" smtClean="0">
                <a:sym typeface="Wingdings"/>
              </a:rPr>
              <a:t> </a:t>
            </a:r>
            <a:r>
              <a:rPr lang="en-US" baseline="0" dirty="0" err="1" smtClean="0">
                <a:sym typeface="Wingdings"/>
              </a:rPr>
              <a:t>perbedaan</a:t>
            </a:r>
            <a:r>
              <a:rPr lang="en-US" baseline="0" dirty="0" smtClean="0">
                <a:sym typeface="Wingdings"/>
              </a:rPr>
              <a:t> </a:t>
            </a:r>
            <a:r>
              <a:rPr lang="en-US" baseline="0" dirty="0" err="1" smtClean="0">
                <a:sym typeface="Wingdings"/>
              </a:rPr>
              <a:t>antara</a:t>
            </a:r>
            <a:r>
              <a:rPr lang="en-US" baseline="0" dirty="0" smtClean="0">
                <a:sym typeface="Wingdings"/>
              </a:rPr>
              <a:t> </a:t>
            </a:r>
            <a:r>
              <a:rPr lang="en-US" baseline="0" dirty="0" err="1" smtClean="0">
                <a:sym typeface="Wingdings"/>
              </a:rPr>
              <a:t>akuntansi</a:t>
            </a:r>
            <a:r>
              <a:rPr lang="en-US" baseline="0" dirty="0" smtClean="0">
                <a:sym typeface="Wingdings"/>
              </a:rPr>
              <a:t> </a:t>
            </a:r>
            <a:r>
              <a:rPr lang="en-US" baseline="0" dirty="0" err="1" smtClean="0">
                <a:sym typeface="Wingdings"/>
              </a:rPr>
              <a:t>dengan</a:t>
            </a:r>
            <a:r>
              <a:rPr lang="en-US" baseline="0" dirty="0" smtClean="0">
                <a:sym typeface="Wingdings"/>
              </a:rPr>
              <a:t> </a:t>
            </a:r>
            <a:r>
              <a:rPr lang="en-US" baseline="0" dirty="0" err="1" smtClean="0">
                <a:sym typeface="Wingdings"/>
              </a:rPr>
              <a:t>menggunakan</a:t>
            </a:r>
            <a:r>
              <a:rPr lang="en-US" baseline="0" dirty="0" smtClean="0">
                <a:sym typeface="Wingdings"/>
              </a:rPr>
              <a:t> </a:t>
            </a:r>
            <a:r>
              <a:rPr lang="en-US" baseline="0" dirty="0" err="1" smtClean="0">
                <a:sym typeface="Wingdings"/>
              </a:rPr>
              <a:t>dasar</a:t>
            </a:r>
            <a:r>
              <a:rPr lang="en-US" baseline="0" dirty="0" smtClean="0">
                <a:sym typeface="Wingdings"/>
              </a:rPr>
              <a:t> </a:t>
            </a:r>
            <a:r>
              <a:rPr lang="en-US" baseline="0" dirty="0" err="1" smtClean="0">
                <a:sym typeface="Wingdings"/>
              </a:rPr>
              <a:t>akrual</a:t>
            </a:r>
            <a:r>
              <a:rPr lang="en-US" baseline="0" dirty="0" smtClean="0">
                <a:sym typeface="Wingdings"/>
              </a:rPr>
              <a:t> </a:t>
            </a:r>
            <a:r>
              <a:rPr lang="en-US" baseline="0" dirty="0" err="1" smtClean="0">
                <a:sym typeface="Wingdings"/>
              </a:rPr>
              <a:t>dan</a:t>
            </a:r>
            <a:r>
              <a:rPr lang="en-US" baseline="0" dirty="0" smtClean="0">
                <a:sym typeface="Wingdings"/>
              </a:rPr>
              <a:t> </a:t>
            </a:r>
            <a:r>
              <a:rPr lang="en-US" baseline="0" dirty="0" err="1" smtClean="0">
                <a:sym typeface="Wingdings"/>
              </a:rPr>
              <a:t>dasar</a:t>
            </a:r>
            <a:r>
              <a:rPr lang="en-US" baseline="0" dirty="0" smtClean="0">
                <a:sym typeface="Wingdings"/>
              </a:rPr>
              <a:t> </a:t>
            </a:r>
            <a:r>
              <a:rPr lang="en-US" baseline="0" dirty="0" err="1" smtClean="0">
                <a:sym typeface="Wingdings"/>
              </a:rPr>
              <a:t>kas</a:t>
            </a:r>
            <a:r>
              <a:rPr lang="en-US" baseline="0" dirty="0" smtClean="0">
                <a:sym typeface="Wingdings"/>
              </a:rPr>
              <a:t>; di mana </a:t>
            </a:r>
            <a:r>
              <a:rPr lang="en-US" baseline="0" dirty="0" err="1" smtClean="0">
                <a:sym typeface="Wingdings"/>
              </a:rPr>
              <a:t>sama-sama</a:t>
            </a:r>
            <a:r>
              <a:rPr lang="en-US" baseline="0" dirty="0" smtClean="0">
                <a:sym typeface="Wingdings"/>
              </a:rPr>
              <a:t> </a:t>
            </a:r>
            <a:r>
              <a:rPr lang="en-US" baseline="0" dirty="0" err="1" smtClean="0">
                <a:sym typeface="Wingdings"/>
              </a:rPr>
              <a:t>menghasilkan</a:t>
            </a:r>
            <a:r>
              <a:rPr lang="en-US" baseline="0" dirty="0" smtClean="0">
                <a:sym typeface="Wingdings"/>
              </a:rPr>
              <a:t> </a:t>
            </a:r>
            <a:r>
              <a:rPr lang="en-US" baseline="0" dirty="0" err="1" smtClean="0">
                <a:sym typeface="Wingdings"/>
              </a:rPr>
              <a:t>laba</a:t>
            </a:r>
            <a:r>
              <a:rPr lang="en-US" baseline="0" dirty="0" smtClean="0">
                <a:sym typeface="Wingdings"/>
              </a:rPr>
              <a:t> </a:t>
            </a:r>
            <a:r>
              <a:rPr lang="en-US" baseline="0" dirty="0" err="1" smtClean="0">
                <a:sym typeface="Wingdings"/>
              </a:rPr>
              <a:t>sebesar</a:t>
            </a:r>
            <a:r>
              <a:rPr lang="en-US" baseline="0" dirty="0" smtClean="0">
                <a:sym typeface="Wingdings"/>
              </a:rPr>
              <a:t> Rp100 </a:t>
            </a:r>
            <a:r>
              <a:rPr lang="en-US" baseline="0" dirty="0" err="1" smtClean="0">
                <a:sym typeface="Wingdings"/>
              </a:rPr>
              <a:t>dan</a:t>
            </a:r>
            <a:r>
              <a:rPr lang="en-US" baseline="0" dirty="0" smtClean="0">
                <a:sym typeface="Wingdings"/>
              </a:rPr>
              <a:t> </a:t>
            </a:r>
            <a:r>
              <a:rPr lang="en-US" baseline="0" dirty="0" err="1" smtClean="0">
                <a:sym typeface="Wingdings"/>
              </a:rPr>
              <a:t>kas</a:t>
            </a:r>
            <a:r>
              <a:rPr lang="en-US" baseline="0" dirty="0" smtClean="0">
                <a:sym typeface="Wingdings"/>
              </a:rPr>
              <a:t> </a:t>
            </a:r>
            <a:r>
              <a:rPr lang="en-US" baseline="0" dirty="0" err="1" smtClean="0">
                <a:sym typeface="Wingdings"/>
              </a:rPr>
              <a:t>sebesar</a:t>
            </a:r>
            <a:r>
              <a:rPr lang="en-US" baseline="0" dirty="0" smtClean="0">
                <a:sym typeface="Wingdings"/>
              </a:rPr>
              <a:t> Rp100.</a:t>
            </a:r>
          </a:p>
          <a:p>
            <a:pPr marL="457200" indent="-457200">
              <a:buAutoNum type="alphaLcPeriod"/>
            </a:pPr>
            <a:r>
              <a:rPr lang="en-US" dirty="0" err="1" smtClean="0"/>
              <a:t>Bulan</a:t>
            </a:r>
            <a:r>
              <a:rPr lang="en-US" dirty="0" smtClean="0"/>
              <a:t> Juli </a:t>
            </a:r>
            <a:r>
              <a:rPr lang="en-US" dirty="0" smtClean="0">
                <a:sym typeface="Wingdings"/>
              </a:rPr>
              <a:t> </a:t>
            </a:r>
            <a:r>
              <a:rPr lang="en-US" dirty="0" err="1" smtClean="0">
                <a:sym typeface="Wingdings"/>
              </a:rPr>
              <a:t>pemberian</a:t>
            </a:r>
            <a:r>
              <a:rPr lang="en-US" dirty="0" smtClean="0">
                <a:sym typeface="Wingdings"/>
              </a:rPr>
              <a:t> </a:t>
            </a:r>
            <a:r>
              <a:rPr lang="en-US" dirty="0" err="1" smtClean="0">
                <a:sym typeface="Wingdings"/>
              </a:rPr>
              <a:t>jasa</a:t>
            </a:r>
            <a:r>
              <a:rPr lang="en-US" dirty="0" smtClean="0">
                <a:sym typeface="Wingdings"/>
              </a:rPr>
              <a:t> catering </a:t>
            </a:r>
            <a:r>
              <a:rPr lang="en-US" dirty="0" err="1" smtClean="0">
                <a:sym typeface="Wingdings"/>
              </a:rPr>
              <a:t>dilakukan</a:t>
            </a:r>
            <a:r>
              <a:rPr lang="en-US" baseline="0" dirty="0" smtClean="0">
                <a:sym typeface="Wingdings"/>
              </a:rPr>
              <a:t> </a:t>
            </a:r>
            <a:r>
              <a:rPr lang="en-US" baseline="0" dirty="0" err="1" smtClean="0">
                <a:sym typeface="Wingdings"/>
              </a:rPr>
              <a:t>pada</a:t>
            </a:r>
            <a:r>
              <a:rPr lang="en-US" baseline="0" dirty="0" smtClean="0">
                <a:sym typeface="Wingdings"/>
              </a:rPr>
              <a:t> </a:t>
            </a:r>
            <a:r>
              <a:rPr lang="en-US" baseline="0" dirty="0" err="1" smtClean="0">
                <a:sym typeface="Wingdings"/>
              </a:rPr>
              <a:t>bulan</a:t>
            </a:r>
            <a:r>
              <a:rPr lang="en-US" baseline="0" dirty="0" smtClean="0">
                <a:sym typeface="Wingdings"/>
              </a:rPr>
              <a:t> Juli </a:t>
            </a:r>
            <a:r>
              <a:rPr lang="en-US" baseline="0" dirty="0" err="1" smtClean="0">
                <a:sym typeface="Wingdings"/>
              </a:rPr>
              <a:t>dan</a:t>
            </a:r>
            <a:r>
              <a:rPr lang="en-US" baseline="0" dirty="0" smtClean="0">
                <a:sym typeface="Wingdings"/>
              </a:rPr>
              <a:t> </a:t>
            </a:r>
            <a:r>
              <a:rPr lang="en-US" baseline="0" dirty="0" err="1" smtClean="0">
                <a:sym typeface="Wingdings"/>
              </a:rPr>
              <a:t>jasa</a:t>
            </a:r>
            <a:r>
              <a:rPr lang="en-US" baseline="0" dirty="0" smtClean="0">
                <a:sym typeface="Wingdings"/>
              </a:rPr>
              <a:t> catering </a:t>
            </a:r>
            <a:r>
              <a:rPr lang="en-US" baseline="0" dirty="0" err="1" smtClean="0">
                <a:sym typeface="Wingdings"/>
              </a:rPr>
              <a:t>tersebut</a:t>
            </a:r>
            <a:r>
              <a:rPr lang="en-US" baseline="0" dirty="0" smtClean="0">
                <a:sym typeface="Wingdings"/>
              </a:rPr>
              <a:t> </a:t>
            </a:r>
            <a:r>
              <a:rPr lang="en-US" baseline="0" dirty="0" err="1" smtClean="0">
                <a:sym typeface="Wingdings"/>
              </a:rPr>
              <a:t>bernilai</a:t>
            </a:r>
            <a:r>
              <a:rPr lang="en-US" baseline="0" dirty="0" smtClean="0">
                <a:sym typeface="Wingdings"/>
              </a:rPr>
              <a:t> Rp400. </a:t>
            </a:r>
            <a:r>
              <a:rPr lang="en-US" baseline="0" dirty="0" err="1" smtClean="0">
                <a:sym typeface="Wingdings"/>
              </a:rPr>
              <a:t>Sehingga</a:t>
            </a:r>
            <a:r>
              <a:rPr lang="en-US" baseline="0" dirty="0" smtClean="0">
                <a:sym typeface="Wingdings"/>
              </a:rPr>
              <a:t> </a:t>
            </a:r>
            <a:r>
              <a:rPr lang="en-US" baseline="0" dirty="0" err="1" smtClean="0">
                <a:sym typeface="Wingdings"/>
              </a:rPr>
              <a:t>dalam</a:t>
            </a:r>
            <a:r>
              <a:rPr lang="en-US" baseline="0" dirty="0" smtClean="0">
                <a:sym typeface="Wingdings"/>
              </a:rPr>
              <a:t> </a:t>
            </a:r>
            <a:r>
              <a:rPr lang="en-US" baseline="0" dirty="0" err="1" smtClean="0">
                <a:sym typeface="Wingdings"/>
              </a:rPr>
              <a:t>akuntansi</a:t>
            </a:r>
            <a:r>
              <a:rPr lang="en-US" baseline="0" dirty="0" smtClean="0">
                <a:sym typeface="Wingdings"/>
              </a:rPr>
              <a:t> </a:t>
            </a:r>
            <a:r>
              <a:rPr lang="en-US" baseline="0" dirty="0" err="1" smtClean="0">
                <a:sym typeface="Wingdings"/>
              </a:rPr>
              <a:t>dengan</a:t>
            </a:r>
            <a:r>
              <a:rPr lang="en-US" baseline="0" dirty="0" smtClean="0">
                <a:sym typeface="Wingdings"/>
              </a:rPr>
              <a:t> </a:t>
            </a:r>
            <a:r>
              <a:rPr lang="en-US" baseline="0" dirty="0" err="1" smtClean="0">
                <a:sym typeface="Wingdings"/>
              </a:rPr>
              <a:t>dasar</a:t>
            </a:r>
            <a:r>
              <a:rPr lang="en-US" baseline="0" dirty="0" smtClean="0">
                <a:sym typeface="Wingdings"/>
              </a:rPr>
              <a:t> </a:t>
            </a:r>
            <a:r>
              <a:rPr lang="en-US" baseline="0" dirty="0" err="1" smtClean="0">
                <a:sym typeface="Wingdings"/>
              </a:rPr>
              <a:t>akrual</a:t>
            </a:r>
            <a:r>
              <a:rPr lang="en-US" baseline="0" dirty="0" smtClean="0">
                <a:sym typeface="Wingdings"/>
              </a:rPr>
              <a:t> </a:t>
            </a:r>
            <a:r>
              <a:rPr lang="en-US" baseline="0" dirty="0" err="1" smtClean="0">
                <a:sym typeface="Wingdings"/>
              </a:rPr>
              <a:t>memberikan</a:t>
            </a:r>
            <a:r>
              <a:rPr lang="en-US" baseline="0" dirty="0" smtClean="0">
                <a:sym typeface="Wingdings"/>
              </a:rPr>
              <a:t> </a:t>
            </a:r>
            <a:r>
              <a:rPr lang="en-US" baseline="0" dirty="0" err="1" smtClean="0">
                <a:sym typeface="Wingdings"/>
              </a:rPr>
              <a:t>gambaran</a:t>
            </a:r>
            <a:r>
              <a:rPr lang="en-US" baseline="0" dirty="0" smtClean="0">
                <a:sym typeface="Wingdings"/>
              </a:rPr>
              <a:t> </a:t>
            </a:r>
            <a:r>
              <a:rPr lang="en-US" baseline="0" dirty="0" err="1" smtClean="0">
                <a:sym typeface="Wingdings"/>
              </a:rPr>
              <a:t>bahwa</a:t>
            </a:r>
            <a:r>
              <a:rPr lang="en-US" baseline="0" dirty="0" smtClean="0">
                <a:sym typeface="Wingdings"/>
              </a:rPr>
              <a:t> </a:t>
            </a:r>
            <a:r>
              <a:rPr lang="en-US" baseline="0" dirty="0" err="1" smtClean="0">
                <a:sym typeface="Wingdings"/>
              </a:rPr>
              <a:t>Entitas</a:t>
            </a:r>
            <a:r>
              <a:rPr lang="en-US" baseline="0" dirty="0" smtClean="0">
                <a:sym typeface="Wingdings"/>
              </a:rPr>
              <a:t> A </a:t>
            </a:r>
            <a:r>
              <a:rPr lang="en-US" baseline="0" dirty="0" err="1" smtClean="0">
                <a:sym typeface="Wingdings"/>
              </a:rPr>
              <a:t>menghasilkan</a:t>
            </a:r>
            <a:r>
              <a:rPr lang="en-US" baseline="0" dirty="0" smtClean="0">
                <a:sym typeface="Wingdings"/>
              </a:rPr>
              <a:t> </a:t>
            </a:r>
            <a:r>
              <a:rPr lang="en-US" baseline="0" dirty="0" err="1" smtClean="0">
                <a:sym typeface="Wingdings"/>
              </a:rPr>
              <a:t>pendapatan</a:t>
            </a:r>
            <a:r>
              <a:rPr lang="en-US" baseline="0" dirty="0" smtClean="0">
                <a:sym typeface="Wingdings"/>
              </a:rPr>
              <a:t> </a:t>
            </a:r>
            <a:r>
              <a:rPr lang="en-US" baseline="0" dirty="0" err="1" smtClean="0">
                <a:sym typeface="Wingdings"/>
              </a:rPr>
              <a:t>senilai</a:t>
            </a:r>
            <a:r>
              <a:rPr lang="en-US" baseline="0" dirty="0" smtClean="0">
                <a:sym typeface="Wingdings"/>
              </a:rPr>
              <a:t> Rp400, </a:t>
            </a:r>
            <a:r>
              <a:rPr lang="en-US" baseline="0" dirty="0" err="1" smtClean="0">
                <a:sym typeface="Wingdings"/>
              </a:rPr>
              <a:t>meskipun</a:t>
            </a:r>
            <a:r>
              <a:rPr lang="en-US" baseline="0" dirty="0" smtClean="0">
                <a:sym typeface="Wingdings"/>
              </a:rPr>
              <a:t> </a:t>
            </a:r>
            <a:r>
              <a:rPr lang="en-US" baseline="0" dirty="0" err="1" smtClean="0">
                <a:sym typeface="Wingdings"/>
              </a:rPr>
              <a:t>Entitas</a:t>
            </a:r>
            <a:r>
              <a:rPr lang="en-US" baseline="0" dirty="0" smtClean="0">
                <a:sym typeface="Wingdings"/>
              </a:rPr>
              <a:t> B (</a:t>
            </a:r>
            <a:r>
              <a:rPr lang="en-US" baseline="0" dirty="0" err="1" smtClean="0">
                <a:sym typeface="Wingdings"/>
              </a:rPr>
              <a:t>pelanggan</a:t>
            </a:r>
            <a:r>
              <a:rPr lang="en-US" baseline="0" dirty="0" smtClean="0">
                <a:sym typeface="Wingdings"/>
              </a:rPr>
              <a:t>) </a:t>
            </a:r>
            <a:r>
              <a:rPr lang="en-US" baseline="0" dirty="0" err="1" smtClean="0">
                <a:sym typeface="Wingdings"/>
              </a:rPr>
              <a:t>belum</a:t>
            </a:r>
            <a:r>
              <a:rPr lang="en-US" baseline="0" dirty="0" smtClean="0">
                <a:sym typeface="Wingdings"/>
              </a:rPr>
              <a:t> </a:t>
            </a:r>
            <a:r>
              <a:rPr lang="en-US" baseline="0" dirty="0" err="1" smtClean="0">
                <a:sym typeface="Wingdings"/>
              </a:rPr>
              <a:t>membayar</a:t>
            </a:r>
            <a:r>
              <a:rPr lang="en-US" baseline="0" dirty="0" smtClean="0">
                <a:sym typeface="Wingdings"/>
              </a:rPr>
              <a:t> </a:t>
            </a:r>
            <a:r>
              <a:rPr lang="en-US" baseline="0" dirty="0" err="1" smtClean="0">
                <a:sym typeface="Wingdings"/>
              </a:rPr>
              <a:t>pada</a:t>
            </a:r>
            <a:r>
              <a:rPr lang="en-US" baseline="0" dirty="0" smtClean="0">
                <a:sym typeface="Wingdings"/>
              </a:rPr>
              <a:t> </a:t>
            </a:r>
            <a:r>
              <a:rPr lang="en-US" baseline="0" dirty="0" err="1" smtClean="0">
                <a:sym typeface="Wingdings"/>
              </a:rPr>
              <a:t>bulan</a:t>
            </a:r>
            <a:r>
              <a:rPr lang="en-US" baseline="0" dirty="0" smtClean="0">
                <a:sym typeface="Wingdings"/>
              </a:rPr>
              <a:t> Juli. </a:t>
            </a:r>
            <a:r>
              <a:rPr lang="en-US" baseline="0" dirty="0" err="1" smtClean="0">
                <a:sym typeface="Wingdings"/>
              </a:rPr>
              <a:t>Namun</a:t>
            </a:r>
            <a:r>
              <a:rPr lang="en-US" baseline="0" dirty="0" smtClean="0">
                <a:sym typeface="Wingdings"/>
              </a:rPr>
              <a:t>, </a:t>
            </a:r>
            <a:r>
              <a:rPr lang="en-US" baseline="0" dirty="0" err="1" smtClean="0">
                <a:sym typeface="Wingdings"/>
              </a:rPr>
              <a:t>melalui</a:t>
            </a:r>
            <a:r>
              <a:rPr lang="en-US" baseline="0" dirty="0" smtClean="0">
                <a:sym typeface="Wingdings"/>
              </a:rPr>
              <a:t> </a:t>
            </a:r>
            <a:r>
              <a:rPr lang="en-US" baseline="0" dirty="0" err="1" smtClean="0">
                <a:sym typeface="Wingdings"/>
              </a:rPr>
              <a:t>dasar</a:t>
            </a:r>
            <a:r>
              <a:rPr lang="en-US" baseline="0" dirty="0" smtClean="0">
                <a:sym typeface="Wingdings"/>
              </a:rPr>
              <a:t> </a:t>
            </a:r>
            <a:r>
              <a:rPr lang="en-US" baseline="0" dirty="0" err="1" smtClean="0">
                <a:sym typeface="Wingdings"/>
              </a:rPr>
              <a:t>akrual</a:t>
            </a:r>
            <a:r>
              <a:rPr lang="en-US" baseline="0" dirty="0" smtClean="0">
                <a:sym typeface="Wingdings"/>
              </a:rPr>
              <a:t> </a:t>
            </a:r>
            <a:r>
              <a:rPr lang="en-US" baseline="0" dirty="0" err="1" smtClean="0">
                <a:sym typeface="Wingdings"/>
              </a:rPr>
              <a:t>ini</a:t>
            </a:r>
            <a:r>
              <a:rPr lang="en-US" baseline="0" dirty="0" smtClean="0">
                <a:sym typeface="Wingdings"/>
              </a:rPr>
              <a:t>, </a:t>
            </a:r>
            <a:r>
              <a:rPr lang="en-US" baseline="0" dirty="0" err="1" smtClean="0">
                <a:sym typeface="Wingdings"/>
              </a:rPr>
              <a:t>Entitas</a:t>
            </a:r>
            <a:r>
              <a:rPr lang="en-US" baseline="0" dirty="0" smtClean="0">
                <a:sym typeface="Wingdings"/>
              </a:rPr>
              <a:t> A </a:t>
            </a:r>
            <a:r>
              <a:rPr lang="en-US" baseline="0" dirty="0" err="1" smtClean="0">
                <a:sym typeface="Wingdings"/>
              </a:rPr>
              <a:t>mencatat</a:t>
            </a:r>
            <a:r>
              <a:rPr lang="en-US" baseline="0" dirty="0" smtClean="0">
                <a:sym typeface="Wingdings"/>
              </a:rPr>
              <a:t> Rp400 </a:t>
            </a:r>
            <a:r>
              <a:rPr lang="en-US" baseline="0" dirty="0" err="1" smtClean="0">
                <a:sym typeface="Wingdings"/>
              </a:rPr>
              <a:t>tersebut</a:t>
            </a:r>
            <a:r>
              <a:rPr lang="en-US" baseline="0" dirty="0" smtClean="0">
                <a:sym typeface="Wingdings"/>
              </a:rPr>
              <a:t> </a:t>
            </a:r>
            <a:r>
              <a:rPr lang="en-US" baseline="0" dirty="0" err="1" smtClean="0">
                <a:sym typeface="Wingdings"/>
              </a:rPr>
              <a:t>sebagai</a:t>
            </a:r>
            <a:r>
              <a:rPr lang="en-US" baseline="0" dirty="0" smtClean="0">
                <a:sym typeface="Wingdings"/>
              </a:rPr>
              <a:t> </a:t>
            </a:r>
            <a:r>
              <a:rPr lang="en-US" baseline="0" dirty="0" err="1" smtClean="0">
                <a:sym typeface="Wingdings"/>
              </a:rPr>
              <a:t>piutang</a:t>
            </a:r>
            <a:r>
              <a:rPr lang="en-US" baseline="0" dirty="0" smtClean="0">
                <a:sym typeface="Wingdings"/>
              </a:rPr>
              <a:t> yang </a:t>
            </a:r>
            <a:r>
              <a:rPr lang="en-US" baseline="0" dirty="0" err="1" smtClean="0">
                <a:sym typeface="Wingdings"/>
              </a:rPr>
              <a:t>adalah</a:t>
            </a:r>
            <a:r>
              <a:rPr lang="en-US" baseline="0" dirty="0" smtClean="0">
                <a:sym typeface="Wingdings"/>
              </a:rPr>
              <a:t> </a:t>
            </a:r>
            <a:r>
              <a:rPr lang="en-US" baseline="0" dirty="0" err="1" smtClean="0">
                <a:sym typeface="Wingdings"/>
              </a:rPr>
              <a:t>aset</a:t>
            </a:r>
            <a:r>
              <a:rPr lang="en-US" baseline="0" dirty="0" smtClean="0">
                <a:sym typeface="Wingdings"/>
              </a:rPr>
              <a:t>, </a:t>
            </a:r>
            <a:r>
              <a:rPr lang="en-US" baseline="0" dirty="0" err="1" smtClean="0">
                <a:sym typeface="Wingdings"/>
              </a:rPr>
              <a:t>sehingga</a:t>
            </a:r>
            <a:r>
              <a:rPr lang="en-US" baseline="0" dirty="0" smtClean="0">
                <a:sym typeface="Wingdings"/>
              </a:rPr>
              <a:t> </a:t>
            </a:r>
            <a:r>
              <a:rPr lang="en-US" baseline="0" dirty="0" err="1" smtClean="0">
                <a:sym typeface="Wingdings"/>
              </a:rPr>
              <a:t>ketika</a:t>
            </a:r>
            <a:r>
              <a:rPr lang="en-US" baseline="0" dirty="0" smtClean="0">
                <a:sym typeface="Wingdings"/>
              </a:rPr>
              <a:t> </a:t>
            </a:r>
            <a:r>
              <a:rPr lang="en-US" baseline="0" dirty="0" err="1" smtClean="0">
                <a:sym typeface="Wingdings"/>
              </a:rPr>
              <a:t>piutang</a:t>
            </a:r>
            <a:r>
              <a:rPr lang="en-US" baseline="0" dirty="0" smtClean="0">
                <a:sym typeface="Wingdings"/>
              </a:rPr>
              <a:t> </a:t>
            </a:r>
            <a:r>
              <a:rPr lang="en-US" baseline="0" dirty="0" err="1" smtClean="0">
                <a:sym typeface="Wingdings"/>
              </a:rPr>
              <a:t>tersebut</a:t>
            </a:r>
            <a:r>
              <a:rPr lang="en-US" baseline="0" dirty="0" smtClean="0">
                <a:sym typeface="Wingdings"/>
              </a:rPr>
              <a:t> </a:t>
            </a:r>
            <a:r>
              <a:rPr lang="en-US" baseline="0" dirty="0" err="1" smtClean="0">
                <a:sym typeface="Wingdings"/>
              </a:rPr>
              <a:t>dibayar</a:t>
            </a:r>
            <a:r>
              <a:rPr lang="en-US" baseline="0" dirty="0" smtClean="0">
                <a:sym typeface="Wingdings"/>
              </a:rPr>
              <a:t> </a:t>
            </a:r>
            <a:r>
              <a:rPr lang="en-US" baseline="0" dirty="0" err="1" smtClean="0">
                <a:sym typeface="Wingdings"/>
              </a:rPr>
              <a:t>oleh</a:t>
            </a:r>
            <a:r>
              <a:rPr lang="en-US" baseline="0" dirty="0" smtClean="0">
                <a:sym typeface="Wingdings"/>
              </a:rPr>
              <a:t> </a:t>
            </a:r>
            <a:r>
              <a:rPr lang="en-US" baseline="0" dirty="0" err="1" smtClean="0">
                <a:sym typeface="Wingdings"/>
              </a:rPr>
              <a:t>pelanggan</a:t>
            </a:r>
            <a:r>
              <a:rPr lang="en-US" baseline="0" dirty="0" smtClean="0">
                <a:sym typeface="Wingdings"/>
              </a:rPr>
              <a:t> </a:t>
            </a:r>
            <a:r>
              <a:rPr lang="en-US" baseline="0" dirty="0" err="1" smtClean="0">
                <a:sym typeface="Wingdings"/>
              </a:rPr>
              <a:t>maka</a:t>
            </a:r>
            <a:r>
              <a:rPr lang="en-US" baseline="0" dirty="0" smtClean="0">
                <a:sym typeface="Wingdings"/>
              </a:rPr>
              <a:t> </a:t>
            </a:r>
            <a:r>
              <a:rPr lang="en-US" baseline="0" dirty="0" err="1" smtClean="0">
                <a:sym typeface="Wingdings"/>
              </a:rPr>
              <a:t>Entitas</a:t>
            </a:r>
            <a:r>
              <a:rPr lang="en-US" baseline="0" dirty="0" smtClean="0">
                <a:sym typeface="Wingdings"/>
              </a:rPr>
              <a:t> A </a:t>
            </a:r>
            <a:r>
              <a:rPr lang="en-US" baseline="0" dirty="0" err="1" smtClean="0">
                <a:sym typeface="Wingdings"/>
              </a:rPr>
              <a:t>akan</a:t>
            </a:r>
            <a:r>
              <a:rPr lang="en-US" baseline="0" dirty="0" smtClean="0">
                <a:sym typeface="Wingdings"/>
              </a:rPr>
              <a:t> </a:t>
            </a:r>
            <a:r>
              <a:rPr lang="en-US" baseline="0" dirty="0" err="1" smtClean="0">
                <a:sym typeface="Wingdings"/>
              </a:rPr>
              <a:t>memindahkan</a:t>
            </a:r>
            <a:r>
              <a:rPr lang="en-US" baseline="0" dirty="0" smtClean="0">
                <a:sym typeface="Wingdings"/>
              </a:rPr>
              <a:t> Rp400 </a:t>
            </a:r>
            <a:r>
              <a:rPr lang="en-US" baseline="0" dirty="0" err="1" smtClean="0">
                <a:sym typeface="Wingdings"/>
              </a:rPr>
              <a:t>dari</a:t>
            </a:r>
            <a:r>
              <a:rPr lang="en-US" baseline="0" dirty="0" smtClean="0">
                <a:sym typeface="Wingdings"/>
              </a:rPr>
              <a:t> </a:t>
            </a:r>
            <a:r>
              <a:rPr lang="en-US" baseline="0" dirty="0" err="1" smtClean="0">
                <a:sym typeface="Wingdings"/>
              </a:rPr>
              <a:t>akun</a:t>
            </a:r>
            <a:r>
              <a:rPr lang="en-US" baseline="0" dirty="0" smtClean="0">
                <a:sym typeface="Wingdings"/>
              </a:rPr>
              <a:t> </a:t>
            </a:r>
            <a:r>
              <a:rPr lang="en-US" baseline="0" dirty="0" err="1" smtClean="0">
                <a:sym typeface="Wingdings"/>
              </a:rPr>
              <a:t>piutang</a:t>
            </a:r>
            <a:r>
              <a:rPr lang="en-US" baseline="0" dirty="0" smtClean="0">
                <a:sym typeface="Wingdings"/>
              </a:rPr>
              <a:t> </a:t>
            </a:r>
            <a:r>
              <a:rPr lang="en-US" baseline="0" dirty="0" err="1" smtClean="0">
                <a:sym typeface="Wingdings"/>
              </a:rPr>
              <a:t>pada</a:t>
            </a:r>
            <a:r>
              <a:rPr lang="en-US" baseline="0" dirty="0" smtClean="0">
                <a:sym typeface="Wingdings"/>
              </a:rPr>
              <a:t> </a:t>
            </a:r>
            <a:r>
              <a:rPr lang="en-US" baseline="0" dirty="0" err="1" smtClean="0">
                <a:sym typeface="Wingdings"/>
              </a:rPr>
              <a:t>akun</a:t>
            </a:r>
            <a:r>
              <a:rPr lang="en-US" baseline="0" dirty="0" smtClean="0">
                <a:sym typeface="Wingdings"/>
              </a:rPr>
              <a:t> </a:t>
            </a:r>
            <a:r>
              <a:rPr lang="en-US" baseline="0" dirty="0" err="1" smtClean="0">
                <a:sym typeface="Wingdings"/>
              </a:rPr>
              <a:t>kas</a:t>
            </a:r>
            <a:r>
              <a:rPr lang="en-US" baseline="0" dirty="0" smtClean="0">
                <a:sym typeface="Wingdings"/>
              </a:rPr>
              <a:t>. </a:t>
            </a:r>
            <a:r>
              <a:rPr lang="en-US" baseline="0" dirty="0" err="1" smtClean="0">
                <a:sym typeface="Wingdings"/>
              </a:rPr>
              <a:t>Lalu</a:t>
            </a:r>
            <a:r>
              <a:rPr lang="en-US" baseline="0" dirty="0" smtClean="0">
                <a:sym typeface="Wingdings"/>
              </a:rPr>
              <a:t>, </a:t>
            </a:r>
            <a:r>
              <a:rPr lang="en-US" baseline="0" dirty="0" err="1" smtClean="0">
                <a:sym typeface="Wingdings"/>
              </a:rPr>
              <a:t>beban</a:t>
            </a:r>
            <a:r>
              <a:rPr lang="en-US" baseline="0" dirty="0" smtClean="0">
                <a:sym typeface="Wingdings"/>
              </a:rPr>
              <a:t> yang </a:t>
            </a:r>
            <a:r>
              <a:rPr lang="en-US" baseline="0" dirty="0" err="1" smtClean="0">
                <a:sym typeface="Wingdings"/>
              </a:rPr>
              <a:t>dikeluarkan</a:t>
            </a:r>
            <a:r>
              <a:rPr lang="en-US" baseline="0" dirty="0" smtClean="0">
                <a:sym typeface="Wingdings"/>
              </a:rPr>
              <a:t> </a:t>
            </a:r>
            <a:r>
              <a:rPr lang="en-US" baseline="0" dirty="0" err="1" smtClean="0">
                <a:sym typeface="Wingdings"/>
              </a:rPr>
              <a:t>oleh</a:t>
            </a:r>
            <a:r>
              <a:rPr lang="en-US" baseline="0" dirty="0" smtClean="0">
                <a:sym typeface="Wingdings"/>
              </a:rPr>
              <a:t> </a:t>
            </a:r>
            <a:r>
              <a:rPr lang="en-US" baseline="0" dirty="0" err="1" smtClean="0">
                <a:sym typeface="Wingdings"/>
              </a:rPr>
              <a:t>Entitas</a:t>
            </a:r>
            <a:r>
              <a:rPr lang="en-US" baseline="0" dirty="0" smtClean="0">
                <a:sym typeface="Wingdings"/>
              </a:rPr>
              <a:t> A </a:t>
            </a:r>
            <a:r>
              <a:rPr lang="en-US" baseline="0" dirty="0" err="1" smtClean="0">
                <a:sym typeface="Wingdings"/>
              </a:rPr>
              <a:t>untuk</a:t>
            </a:r>
            <a:r>
              <a:rPr lang="en-US" baseline="0" dirty="0" smtClean="0">
                <a:sym typeface="Wingdings"/>
              </a:rPr>
              <a:t> </a:t>
            </a:r>
            <a:r>
              <a:rPr lang="en-US" baseline="0" dirty="0" err="1" smtClean="0">
                <a:sym typeface="Wingdings"/>
              </a:rPr>
              <a:t>menghasilkan</a:t>
            </a:r>
            <a:r>
              <a:rPr lang="en-US" baseline="0" dirty="0" smtClean="0">
                <a:sym typeface="Wingdings"/>
              </a:rPr>
              <a:t> </a:t>
            </a:r>
            <a:r>
              <a:rPr lang="en-US" baseline="0" dirty="0" err="1" smtClean="0">
                <a:sym typeface="Wingdings"/>
              </a:rPr>
              <a:t>pendapatannya</a:t>
            </a:r>
            <a:r>
              <a:rPr lang="en-US" baseline="0" dirty="0" smtClean="0">
                <a:sym typeface="Wingdings"/>
              </a:rPr>
              <a:t> </a:t>
            </a:r>
            <a:r>
              <a:rPr lang="en-US" baseline="0" dirty="0" err="1" smtClean="0">
                <a:sym typeface="Wingdings"/>
              </a:rPr>
              <a:t>adalah</a:t>
            </a:r>
            <a:r>
              <a:rPr lang="en-US" baseline="0" dirty="0" smtClean="0">
                <a:sym typeface="Wingdings"/>
              </a:rPr>
              <a:t> </a:t>
            </a:r>
            <a:r>
              <a:rPr lang="en-US" baseline="0" dirty="0" err="1" smtClean="0">
                <a:sym typeface="Wingdings"/>
              </a:rPr>
              <a:t>sebesar</a:t>
            </a:r>
            <a:r>
              <a:rPr lang="en-US" baseline="0" dirty="0" smtClean="0">
                <a:sym typeface="Wingdings"/>
              </a:rPr>
              <a:t> Rp200 </a:t>
            </a:r>
            <a:r>
              <a:rPr lang="en-US" baseline="0" dirty="0" err="1" smtClean="0">
                <a:sym typeface="Wingdings"/>
              </a:rPr>
              <a:t>pada</a:t>
            </a:r>
            <a:r>
              <a:rPr lang="en-US" baseline="0" dirty="0" smtClean="0">
                <a:sym typeface="Wingdings"/>
              </a:rPr>
              <a:t> </a:t>
            </a:r>
            <a:r>
              <a:rPr lang="en-US" baseline="0" dirty="0" err="1" smtClean="0">
                <a:sym typeface="Wingdings"/>
              </a:rPr>
              <a:t>bulan</a:t>
            </a:r>
            <a:r>
              <a:rPr lang="en-US" baseline="0" dirty="0" smtClean="0">
                <a:sym typeface="Wingdings"/>
              </a:rPr>
              <a:t> Juli </a:t>
            </a:r>
            <a:r>
              <a:rPr lang="en-US" baseline="0" dirty="0" err="1" smtClean="0">
                <a:sym typeface="Wingdings"/>
              </a:rPr>
              <a:t>sehingga</a:t>
            </a:r>
            <a:r>
              <a:rPr lang="en-US" baseline="0" dirty="0" smtClean="0">
                <a:sym typeface="Wingdings"/>
              </a:rPr>
              <a:t> </a:t>
            </a:r>
            <a:r>
              <a:rPr lang="en-US" baseline="0" dirty="0" err="1" smtClean="0">
                <a:sym typeface="Wingdings"/>
              </a:rPr>
              <a:t>menghasilkan</a:t>
            </a:r>
            <a:r>
              <a:rPr lang="en-US" baseline="0" dirty="0" smtClean="0">
                <a:sym typeface="Wingdings"/>
              </a:rPr>
              <a:t> </a:t>
            </a:r>
            <a:r>
              <a:rPr lang="en-US" baseline="0" dirty="0" err="1" smtClean="0">
                <a:sym typeface="Wingdings"/>
              </a:rPr>
              <a:t>laba</a:t>
            </a:r>
            <a:r>
              <a:rPr lang="en-US" baseline="0" dirty="0" smtClean="0">
                <a:sym typeface="Wingdings"/>
              </a:rPr>
              <a:t> </a:t>
            </a:r>
            <a:r>
              <a:rPr lang="en-US" baseline="0" dirty="0" err="1" smtClean="0">
                <a:sym typeface="Wingdings"/>
              </a:rPr>
              <a:t>senilai</a:t>
            </a:r>
            <a:r>
              <a:rPr lang="en-US" baseline="0" dirty="0" smtClean="0">
                <a:sym typeface="Wingdings"/>
              </a:rPr>
              <a:t> Rp200. </a:t>
            </a:r>
            <a:r>
              <a:rPr lang="en-US" baseline="0" dirty="0" err="1" smtClean="0">
                <a:sym typeface="Wingdings"/>
              </a:rPr>
              <a:t>Dengan</a:t>
            </a:r>
            <a:r>
              <a:rPr lang="en-US" baseline="0" dirty="0" smtClean="0">
                <a:sym typeface="Wingdings"/>
              </a:rPr>
              <a:t> </a:t>
            </a:r>
            <a:r>
              <a:rPr lang="en-US" baseline="0" dirty="0" err="1" smtClean="0">
                <a:sym typeface="Wingdings"/>
              </a:rPr>
              <a:t>demikian</a:t>
            </a:r>
            <a:r>
              <a:rPr lang="en-US" baseline="0" dirty="0" smtClean="0">
                <a:sym typeface="Wingdings"/>
              </a:rPr>
              <a:t>, </a:t>
            </a:r>
            <a:r>
              <a:rPr lang="en-US" baseline="0" dirty="0" err="1" smtClean="0">
                <a:sym typeface="Wingdings"/>
              </a:rPr>
              <a:t>sebetulnya</a:t>
            </a:r>
            <a:r>
              <a:rPr lang="en-US" baseline="0" dirty="0" smtClean="0">
                <a:sym typeface="Wingdings"/>
              </a:rPr>
              <a:t> </a:t>
            </a:r>
            <a:r>
              <a:rPr lang="en-US" baseline="0" dirty="0" err="1" smtClean="0">
                <a:sym typeface="Wingdings"/>
              </a:rPr>
              <a:t>dasar</a:t>
            </a:r>
            <a:r>
              <a:rPr lang="en-US" baseline="0" dirty="0" smtClean="0">
                <a:sym typeface="Wingdings"/>
              </a:rPr>
              <a:t> </a:t>
            </a:r>
            <a:r>
              <a:rPr lang="en-US" baseline="0" dirty="0" err="1" smtClean="0">
                <a:sym typeface="Wingdings"/>
              </a:rPr>
              <a:t>akrual</a:t>
            </a:r>
            <a:r>
              <a:rPr lang="en-US" baseline="0" dirty="0" smtClean="0">
                <a:sym typeface="Wingdings"/>
              </a:rPr>
              <a:t> </a:t>
            </a:r>
            <a:r>
              <a:rPr lang="en-US" baseline="0" dirty="0" err="1" smtClean="0">
                <a:sym typeface="Wingdings"/>
              </a:rPr>
              <a:t>memberikan</a:t>
            </a:r>
            <a:r>
              <a:rPr lang="en-US" baseline="0" dirty="0" smtClean="0">
                <a:sym typeface="Wingdings"/>
              </a:rPr>
              <a:t> </a:t>
            </a:r>
            <a:r>
              <a:rPr lang="en-US" baseline="0" dirty="0" err="1" smtClean="0">
                <a:sym typeface="Wingdings"/>
              </a:rPr>
              <a:t>gambaran</a:t>
            </a:r>
            <a:r>
              <a:rPr lang="en-US" baseline="0" dirty="0" smtClean="0">
                <a:sym typeface="Wingdings"/>
              </a:rPr>
              <a:t> yang </a:t>
            </a:r>
            <a:r>
              <a:rPr lang="en-US" baseline="0" dirty="0" err="1" smtClean="0">
                <a:sym typeface="Wingdings"/>
              </a:rPr>
              <a:t>lebih</a:t>
            </a:r>
            <a:r>
              <a:rPr lang="en-US" baseline="0" dirty="0" smtClean="0">
                <a:sym typeface="Wingdings"/>
              </a:rPr>
              <a:t> </a:t>
            </a:r>
            <a:r>
              <a:rPr lang="en-US" baseline="0" dirty="0" err="1" smtClean="0">
                <a:sym typeface="Wingdings"/>
              </a:rPr>
              <a:t>baik</a:t>
            </a:r>
            <a:r>
              <a:rPr lang="en-US" baseline="0" dirty="0" smtClean="0">
                <a:sym typeface="Wingdings"/>
              </a:rPr>
              <a:t> </a:t>
            </a:r>
            <a:r>
              <a:rPr lang="en-US" baseline="0" dirty="0" err="1" smtClean="0">
                <a:sym typeface="Wingdings"/>
              </a:rPr>
              <a:t>atas</a:t>
            </a:r>
            <a:r>
              <a:rPr lang="en-US" baseline="0" dirty="0" smtClean="0">
                <a:sym typeface="Wingdings"/>
              </a:rPr>
              <a:t> </a:t>
            </a:r>
            <a:r>
              <a:rPr lang="en-US" baseline="0" dirty="0" err="1" smtClean="0">
                <a:sym typeface="Wingdings"/>
              </a:rPr>
              <a:t>apa</a:t>
            </a:r>
            <a:r>
              <a:rPr lang="en-US" baseline="0" dirty="0" smtClean="0">
                <a:sym typeface="Wingdings"/>
              </a:rPr>
              <a:t> yang </a:t>
            </a:r>
            <a:r>
              <a:rPr lang="en-US" baseline="0" dirty="0" err="1" smtClean="0">
                <a:sym typeface="Wingdings"/>
              </a:rPr>
              <a:t>telah</a:t>
            </a:r>
            <a:r>
              <a:rPr lang="en-US" baseline="0" dirty="0" smtClean="0">
                <a:sym typeface="Wingdings"/>
              </a:rPr>
              <a:t> </a:t>
            </a:r>
            <a:r>
              <a:rPr lang="en-US" baseline="0" dirty="0" err="1" smtClean="0">
                <a:sym typeface="Wingdings"/>
              </a:rPr>
              <a:t>dilakukan</a:t>
            </a:r>
            <a:r>
              <a:rPr lang="en-US" baseline="0" dirty="0" smtClean="0">
                <a:sym typeface="Wingdings"/>
              </a:rPr>
              <a:t> </a:t>
            </a:r>
            <a:r>
              <a:rPr lang="en-US" baseline="0" dirty="0" err="1" smtClean="0">
                <a:sym typeface="Wingdings"/>
              </a:rPr>
              <a:t>oleh</a:t>
            </a:r>
            <a:r>
              <a:rPr lang="en-US" baseline="0" dirty="0" smtClean="0">
                <a:sym typeface="Wingdings"/>
              </a:rPr>
              <a:t> </a:t>
            </a:r>
            <a:r>
              <a:rPr lang="en-US" baseline="0" dirty="0" err="1" smtClean="0">
                <a:sym typeface="Wingdings"/>
              </a:rPr>
              <a:t>Entitas</a:t>
            </a:r>
            <a:r>
              <a:rPr lang="en-US" baseline="0" dirty="0" smtClean="0">
                <a:sym typeface="Wingdings"/>
              </a:rPr>
              <a:t> A.</a:t>
            </a:r>
            <a:endParaRPr lang="en-US" dirty="0"/>
          </a:p>
        </p:txBody>
      </p:sp>
    </p:spTree>
    <p:extLst>
      <p:ext uri="{BB962C8B-B14F-4D97-AF65-F5344CB8AC3E}">
        <p14:creationId xmlns:p14="http://schemas.microsoft.com/office/powerpoint/2010/main" val="1840394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Benefit</a:t>
            </a:r>
            <a:r>
              <a:rPr lang="en-US" baseline="0" dirty="0" smtClean="0"/>
              <a:t> </a:t>
            </a:r>
            <a:r>
              <a:rPr lang="en-US" baseline="0" dirty="0" err="1" smtClean="0"/>
              <a:t>dari</a:t>
            </a:r>
            <a:r>
              <a:rPr lang="en-US" baseline="0" dirty="0" smtClean="0"/>
              <a:t> </a:t>
            </a:r>
            <a:r>
              <a:rPr lang="en-US" baseline="0" dirty="0" err="1" smtClean="0"/>
              <a:t>penerapan</a:t>
            </a:r>
            <a:r>
              <a:rPr lang="en-US" baseline="0" dirty="0" smtClean="0"/>
              <a:t> </a:t>
            </a:r>
            <a:r>
              <a:rPr lang="en-US" baseline="0" dirty="0" err="1" smtClean="0"/>
              <a:t>dasar</a:t>
            </a:r>
            <a:r>
              <a:rPr lang="en-US" baseline="0" dirty="0" smtClean="0"/>
              <a:t> </a:t>
            </a:r>
            <a:r>
              <a:rPr lang="en-US" baseline="0" dirty="0" err="1" smtClean="0"/>
              <a:t>akrual</a:t>
            </a:r>
            <a:r>
              <a:rPr lang="en-US" baseline="0" dirty="0" smtClean="0"/>
              <a:t> </a:t>
            </a:r>
            <a:r>
              <a:rPr lang="en-US" baseline="0" dirty="0" err="1" smtClean="0"/>
              <a:t>adalah</a:t>
            </a:r>
            <a:r>
              <a:rPr lang="en-US" baseline="0" dirty="0" smtClean="0"/>
              <a:t>:</a:t>
            </a:r>
          </a:p>
          <a:p>
            <a:pPr marL="457200" indent="-457200">
              <a:buAutoNum type="alphaLcPeriod"/>
            </a:pPr>
            <a:r>
              <a:rPr lang="en-US" baseline="0" dirty="0" smtClean="0"/>
              <a:t>Matching revenue vs expense </a:t>
            </a:r>
            <a:r>
              <a:rPr lang="en-US" baseline="0" dirty="0" err="1" smtClean="0"/>
              <a:t>ketika</a:t>
            </a:r>
            <a:r>
              <a:rPr lang="en-US" baseline="0" dirty="0" smtClean="0"/>
              <a:t> </a:t>
            </a:r>
            <a:r>
              <a:rPr lang="en-US" baseline="0" dirty="0" err="1" smtClean="0"/>
              <a:t>entitas</a:t>
            </a:r>
            <a:r>
              <a:rPr lang="en-US" baseline="0" dirty="0" smtClean="0"/>
              <a:t> </a:t>
            </a:r>
            <a:r>
              <a:rPr lang="en-US" baseline="0" dirty="0" err="1" smtClean="0"/>
              <a:t>memberikan</a:t>
            </a:r>
            <a:r>
              <a:rPr lang="en-US" baseline="0" dirty="0" smtClean="0"/>
              <a:t> </a:t>
            </a:r>
            <a:r>
              <a:rPr lang="en-US" baseline="0" dirty="0" err="1" smtClean="0"/>
              <a:t>jasa</a:t>
            </a:r>
            <a:r>
              <a:rPr lang="en-US" baseline="0" dirty="0" smtClean="0"/>
              <a:t> </a:t>
            </a:r>
            <a:r>
              <a:rPr lang="en-US" baseline="0" dirty="0" err="1" smtClean="0"/>
              <a:t>atau</a:t>
            </a:r>
            <a:r>
              <a:rPr lang="en-US" baseline="0" dirty="0" smtClean="0"/>
              <a:t> </a:t>
            </a:r>
            <a:r>
              <a:rPr lang="en-US" baseline="0" dirty="0" err="1" smtClean="0"/>
              <a:t>menjual</a:t>
            </a:r>
            <a:r>
              <a:rPr lang="en-US" baseline="0" dirty="0" smtClean="0"/>
              <a:t> </a:t>
            </a:r>
            <a:r>
              <a:rPr lang="en-US" baseline="0" dirty="0" err="1" smtClean="0"/>
              <a:t>produknya</a:t>
            </a:r>
            <a:r>
              <a:rPr lang="en-US" baseline="0" dirty="0" smtClean="0"/>
              <a:t>, </a:t>
            </a:r>
            <a:r>
              <a:rPr lang="en-US" baseline="0" dirty="0" err="1" smtClean="0"/>
              <a:t>sehingga</a:t>
            </a:r>
            <a:r>
              <a:rPr lang="en-US" baseline="0" dirty="0" smtClean="0"/>
              <a:t> </a:t>
            </a:r>
            <a:r>
              <a:rPr lang="en-US" baseline="0" dirty="0" err="1" smtClean="0"/>
              <a:t>mencerminkan</a:t>
            </a:r>
            <a:r>
              <a:rPr lang="en-US" baseline="0" dirty="0" smtClean="0"/>
              <a:t> </a:t>
            </a:r>
            <a:r>
              <a:rPr lang="en-US" baseline="0" dirty="0" err="1" smtClean="0"/>
              <a:t>aktivitas</a:t>
            </a:r>
            <a:r>
              <a:rPr lang="en-US" baseline="0" dirty="0" smtClean="0"/>
              <a:t> </a:t>
            </a:r>
            <a:r>
              <a:rPr lang="en-US" baseline="0" dirty="0" err="1" smtClean="0"/>
              <a:t>aktual</a:t>
            </a:r>
            <a:r>
              <a:rPr lang="en-US" baseline="0" dirty="0" smtClean="0"/>
              <a:t> </a:t>
            </a:r>
            <a:r>
              <a:rPr lang="en-US" baseline="0" dirty="0" err="1" smtClean="0"/>
              <a:t>entitas</a:t>
            </a:r>
            <a:r>
              <a:rPr lang="en-US" baseline="0" dirty="0" smtClean="0"/>
              <a:t> </a:t>
            </a:r>
            <a:r>
              <a:rPr lang="en-US" baseline="0" dirty="0" err="1" smtClean="0"/>
              <a:t>dan</a:t>
            </a:r>
            <a:r>
              <a:rPr lang="en-US" baseline="0" dirty="0" smtClean="0"/>
              <a:t> </a:t>
            </a:r>
            <a:r>
              <a:rPr lang="en-US" baseline="0" dirty="0" err="1" smtClean="0"/>
              <a:t>gambaran</a:t>
            </a:r>
            <a:r>
              <a:rPr lang="en-US" baseline="0" dirty="0" smtClean="0"/>
              <a:t> </a:t>
            </a:r>
            <a:r>
              <a:rPr lang="en-US" baseline="0" dirty="0" err="1" smtClean="0"/>
              <a:t>keuangan</a:t>
            </a:r>
            <a:r>
              <a:rPr lang="en-US" baseline="0" dirty="0" smtClean="0"/>
              <a:t> yang </a:t>
            </a:r>
            <a:r>
              <a:rPr lang="en-US" baseline="0" dirty="0" err="1" smtClean="0"/>
              <a:t>lebih</a:t>
            </a:r>
            <a:r>
              <a:rPr lang="en-US" baseline="0" dirty="0" smtClean="0"/>
              <a:t> </a:t>
            </a:r>
            <a:r>
              <a:rPr lang="en-US" baseline="0" dirty="0" err="1" smtClean="0"/>
              <a:t>baik</a:t>
            </a:r>
            <a:r>
              <a:rPr lang="en-US" baseline="0" dirty="0" smtClean="0"/>
              <a:t> </a:t>
            </a:r>
            <a:r>
              <a:rPr lang="en-US" baseline="0" dirty="0" err="1" smtClean="0"/>
              <a:t>atas</a:t>
            </a:r>
            <a:r>
              <a:rPr lang="en-US" baseline="0" dirty="0" smtClean="0"/>
              <a:t> </a:t>
            </a:r>
            <a:r>
              <a:rPr lang="en-US" baseline="0" dirty="0" err="1" smtClean="0"/>
              <a:t>apa</a:t>
            </a:r>
            <a:r>
              <a:rPr lang="en-US" baseline="0" dirty="0" smtClean="0"/>
              <a:t> yang </a:t>
            </a:r>
            <a:r>
              <a:rPr lang="en-US" baseline="0" dirty="0" err="1" smtClean="0"/>
              <a:t>telah</a:t>
            </a:r>
            <a:r>
              <a:rPr lang="en-US" baseline="0" dirty="0" smtClean="0"/>
              <a:t> </a:t>
            </a:r>
            <a:r>
              <a:rPr lang="en-US" baseline="0" dirty="0" err="1" smtClean="0"/>
              <a:t>terjadi</a:t>
            </a:r>
            <a:r>
              <a:rPr lang="en-US" baseline="0" dirty="0" smtClean="0"/>
              <a:t> </a:t>
            </a:r>
            <a:r>
              <a:rPr lang="en-US" baseline="0" dirty="0" err="1" smtClean="0"/>
              <a:t>pada</a:t>
            </a:r>
            <a:r>
              <a:rPr lang="en-US" baseline="0" dirty="0" smtClean="0"/>
              <a:t> </a:t>
            </a:r>
            <a:r>
              <a:rPr lang="en-US" baseline="0" dirty="0" err="1" smtClean="0"/>
              <a:t>bisnis</a:t>
            </a:r>
            <a:r>
              <a:rPr lang="en-US" baseline="0" dirty="0" smtClean="0"/>
              <a:t> </a:t>
            </a:r>
            <a:r>
              <a:rPr lang="en-US" baseline="0" dirty="0" err="1" smtClean="0"/>
              <a:t>entitas</a:t>
            </a:r>
            <a:endParaRPr lang="en-US" baseline="0" dirty="0" smtClean="0"/>
          </a:p>
          <a:p>
            <a:pPr marL="457200" indent="-457200">
              <a:buAutoNum type="alphaLcPeriod"/>
            </a:pPr>
            <a:r>
              <a:rPr lang="en-US" baseline="0" dirty="0" err="1" smtClean="0"/>
              <a:t>Membantu</a:t>
            </a:r>
            <a:r>
              <a:rPr lang="en-US" baseline="0" dirty="0" smtClean="0"/>
              <a:t> </a:t>
            </a:r>
            <a:r>
              <a:rPr lang="en-US" baseline="0" dirty="0" err="1" smtClean="0"/>
              <a:t>menghasilkan</a:t>
            </a:r>
            <a:r>
              <a:rPr lang="en-US" baseline="0" dirty="0" smtClean="0"/>
              <a:t> </a:t>
            </a:r>
            <a:r>
              <a:rPr lang="en-US" baseline="0" dirty="0" err="1" smtClean="0"/>
              <a:t>analisa</a:t>
            </a:r>
            <a:r>
              <a:rPr lang="en-US" baseline="0" dirty="0" smtClean="0"/>
              <a:t> yang </a:t>
            </a:r>
            <a:r>
              <a:rPr lang="en-US" baseline="0" dirty="0" err="1" smtClean="0"/>
              <a:t>lebih</a:t>
            </a:r>
            <a:r>
              <a:rPr lang="en-US" baseline="0" dirty="0" smtClean="0"/>
              <a:t> </a:t>
            </a:r>
            <a:r>
              <a:rPr lang="en-US" baseline="0" dirty="0" err="1" smtClean="0"/>
              <a:t>baik</a:t>
            </a:r>
            <a:r>
              <a:rPr lang="en-US" baseline="0" dirty="0" smtClean="0"/>
              <a:t> (</a:t>
            </a:r>
            <a:r>
              <a:rPr lang="en-US" baseline="0" dirty="0" err="1" smtClean="0"/>
              <a:t>misal</a:t>
            </a:r>
            <a:r>
              <a:rPr lang="en-US" baseline="0" dirty="0" smtClean="0"/>
              <a:t> </a:t>
            </a:r>
            <a:r>
              <a:rPr lang="en-US" baseline="0" dirty="0" err="1" smtClean="0"/>
              <a:t>prediksi</a:t>
            </a:r>
            <a:r>
              <a:rPr lang="en-US" baseline="0" dirty="0" smtClean="0"/>
              <a:t> </a:t>
            </a:r>
            <a:r>
              <a:rPr lang="en-US" baseline="0" dirty="0" err="1" smtClean="0"/>
              <a:t>pertumbuhan</a:t>
            </a:r>
            <a:r>
              <a:rPr lang="en-US" baseline="0" dirty="0" smtClean="0"/>
              <a:t> </a:t>
            </a:r>
            <a:r>
              <a:rPr lang="en-US" baseline="0" dirty="0" err="1" smtClean="0"/>
              <a:t>bisnis</a:t>
            </a:r>
            <a:r>
              <a:rPr lang="en-US" baseline="0" dirty="0" smtClean="0"/>
              <a:t> </a:t>
            </a:r>
            <a:r>
              <a:rPr lang="en-US" baseline="0" dirty="0" err="1" smtClean="0"/>
              <a:t>dan</a:t>
            </a:r>
            <a:r>
              <a:rPr lang="en-US" baseline="0" dirty="0" smtClean="0"/>
              <a:t> </a:t>
            </a:r>
            <a:r>
              <a:rPr lang="en-US" baseline="0" dirty="0" err="1" smtClean="0"/>
              <a:t>operasional</a:t>
            </a:r>
            <a:r>
              <a:rPr lang="en-US" baseline="0" dirty="0" smtClean="0"/>
              <a:t>) </a:t>
            </a:r>
            <a:r>
              <a:rPr lang="en-US" baseline="0" dirty="0" err="1" smtClean="0"/>
              <a:t>untuk</a:t>
            </a:r>
            <a:r>
              <a:rPr lang="en-US" baseline="0" dirty="0" smtClean="0"/>
              <a:t> </a:t>
            </a:r>
            <a:r>
              <a:rPr lang="en-US" baseline="0" dirty="0" err="1" smtClean="0"/>
              <a:t>kepentingan</a:t>
            </a:r>
            <a:r>
              <a:rPr lang="en-US" baseline="0" dirty="0" smtClean="0"/>
              <a:t> internal </a:t>
            </a:r>
            <a:r>
              <a:rPr lang="en-US" baseline="0" dirty="0" err="1" smtClean="0"/>
              <a:t>maupun</a:t>
            </a:r>
            <a:r>
              <a:rPr lang="en-US" baseline="0" dirty="0" smtClean="0"/>
              <a:t> </a:t>
            </a:r>
            <a:r>
              <a:rPr lang="en-US" baseline="0" dirty="0" err="1" smtClean="0"/>
              <a:t>eksternal</a:t>
            </a:r>
            <a:r>
              <a:rPr lang="en-US" baseline="0" dirty="0" smtClean="0"/>
              <a:t> </a:t>
            </a:r>
            <a:r>
              <a:rPr lang="en-US" baseline="0" dirty="0" err="1" smtClean="0"/>
              <a:t>dalam</a:t>
            </a:r>
            <a:r>
              <a:rPr lang="en-US" baseline="0" dirty="0" smtClean="0"/>
              <a:t> </a:t>
            </a:r>
            <a:r>
              <a:rPr lang="en-US" baseline="0" dirty="0" err="1" smtClean="0"/>
              <a:t>pengambilan</a:t>
            </a:r>
            <a:r>
              <a:rPr lang="en-US" baseline="0" dirty="0" smtClean="0"/>
              <a:t> </a:t>
            </a:r>
            <a:r>
              <a:rPr lang="en-US" baseline="0" dirty="0" err="1" smtClean="0"/>
              <a:t>keputusan</a:t>
            </a:r>
            <a:endParaRPr lang="en-US" baseline="0" dirty="0" smtClean="0"/>
          </a:p>
          <a:p>
            <a:pPr marL="457200" indent="-457200">
              <a:buAutoNum type="alphaLcPeriod"/>
            </a:pPr>
            <a:r>
              <a:rPr lang="en-US" baseline="0" dirty="0" err="1" smtClean="0"/>
              <a:t>Kesempatan</a:t>
            </a:r>
            <a:r>
              <a:rPr lang="en-US" baseline="0" dirty="0" smtClean="0"/>
              <a:t> yang </a:t>
            </a:r>
            <a:r>
              <a:rPr lang="en-US" baseline="0" dirty="0" err="1" smtClean="0"/>
              <a:t>lebih</a:t>
            </a:r>
            <a:r>
              <a:rPr lang="en-US" baseline="0" dirty="0" smtClean="0"/>
              <a:t> </a:t>
            </a:r>
            <a:r>
              <a:rPr lang="en-US" baseline="0" dirty="0" err="1" smtClean="0"/>
              <a:t>besar</a:t>
            </a:r>
            <a:r>
              <a:rPr lang="en-US" baseline="0" dirty="0" smtClean="0"/>
              <a:t> </a:t>
            </a:r>
            <a:r>
              <a:rPr lang="en-US" baseline="0" dirty="0" err="1" smtClean="0"/>
              <a:t>untuk</a:t>
            </a:r>
            <a:r>
              <a:rPr lang="en-US" baseline="0" dirty="0" smtClean="0"/>
              <a:t> </a:t>
            </a:r>
            <a:r>
              <a:rPr lang="en-US" baseline="0" dirty="0" err="1" smtClean="0"/>
              <a:t>mendapatkan</a:t>
            </a:r>
            <a:r>
              <a:rPr lang="en-US" baseline="0" dirty="0" smtClean="0"/>
              <a:t> </a:t>
            </a:r>
            <a:r>
              <a:rPr lang="en-US" baseline="0" dirty="0" err="1" smtClean="0"/>
              <a:t>pinjaman</a:t>
            </a:r>
            <a:r>
              <a:rPr lang="en-US" baseline="0" dirty="0" smtClean="0"/>
              <a:t> (</a:t>
            </a:r>
            <a:r>
              <a:rPr lang="en-US" baseline="0" dirty="0" err="1" smtClean="0"/>
              <a:t>atau</a:t>
            </a:r>
            <a:r>
              <a:rPr lang="en-US" baseline="0" dirty="0" smtClean="0"/>
              <a:t> </a:t>
            </a:r>
            <a:r>
              <a:rPr lang="en-US" baseline="0" dirty="0" err="1" smtClean="0"/>
              <a:t>sumber</a:t>
            </a:r>
            <a:r>
              <a:rPr lang="en-US" baseline="0" dirty="0" smtClean="0"/>
              <a:t> </a:t>
            </a:r>
            <a:r>
              <a:rPr lang="en-US" baseline="0" dirty="0" err="1" smtClean="0"/>
              <a:t>pendanaan</a:t>
            </a:r>
            <a:r>
              <a:rPr lang="en-US" baseline="0" dirty="0" smtClean="0"/>
              <a:t> modal) </a:t>
            </a:r>
            <a:r>
              <a:rPr lang="en-US" baseline="0" dirty="0" err="1" smtClean="0"/>
              <a:t>sehingga</a:t>
            </a:r>
            <a:r>
              <a:rPr lang="en-US" baseline="0" dirty="0" smtClean="0"/>
              <a:t> </a:t>
            </a:r>
            <a:r>
              <a:rPr lang="en-US" baseline="0" dirty="0" err="1" smtClean="0"/>
              <a:t>bisnis</a:t>
            </a:r>
            <a:r>
              <a:rPr lang="en-US" baseline="0" dirty="0" smtClean="0"/>
              <a:t> </a:t>
            </a:r>
            <a:r>
              <a:rPr lang="en-US" baseline="0" dirty="0" err="1" smtClean="0"/>
              <a:t>entitas</a:t>
            </a:r>
            <a:r>
              <a:rPr lang="en-US" baseline="0" dirty="0" smtClean="0"/>
              <a:t> </a:t>
            </a:r>
            <a:r>
              <a:rPr lang="en-US" baseline="0" dirty="0" err="1" smtClean="0"/>
              <a:t>dapat</a:t>
            </a:r>
            <a:r>
              <a:rPr lang="en-US" baseline="0" dirty="0" smtClean="0"/>
              <a:t> </a:t>
            </a:r>
            <a:r>
              <a:rPr lang="en-US" baseline="0" dirty="0" err="1" smtClean="0"/>
              <a:t>bertumbuh</a:t>
            </a:r>
            <a:r>
              <a:rPr lang="en-US" baseline="0" dirty="0" smtClean="0"/>
              <a:t> </a:t>
            </a:r>
            <a:r>
              <a:rPr lang="en-US" baseline="0" err="1" smtClean="0"/>
              <a:t>lebih</a:t>
            </a:r>
            <a:r>
              <a:rPr lang="en-US" baseline="0" smtClean="0"/>
              <a:t> baik</a:t>
            </a:r>
            <a:endParaRPr lang="id-ID" baseline="0" smtClean="0"/>
          </a:p>
          <a:p>
            <a:pPr marL="457200" indent="-457200">
              <a:buAutoNum type="alphaLcPeriod"/>
            </a:pPr>
            <a:r>
              <a:rPr lang="id-ID" b="1" baseline="0" smtClean="0"/>
              <a:t>Accrual accounting menghasilkan akun-akun di balance sheet seperti AR dan AP untuk meng-account for timing difference pengakuan revenue/expense dan cash movements, sehingga akan sangat bermanfaat untuk decision makings (e.g. Bank ketika akan memberikan kredit). Sedangkan di asumsi dasar kas, tidak akan menghasilkan akun-akun seperti AR dan AP di balance sheet. </a:t>
            </a:r>
            <a:endParaRPr lang="en-US" b="1" baseline="0" dirty="0" smtClean="0"/>
          </a:p>
          <a:p>
            <a:endParaRPr lang="en-US" baseline="0" dirty="0" smtClean="0"/>
          </a:p>
          <a:p>
            <a:r>
              <a:rPr lang="en-US" baseline="0" dirty="0" err="1" smtClean="0"/>
              <a:t>Kelemahan</a:t>
            </a:r>
            <a:r>
              <a:rPr lang="en-US" baseline="0" dirty="0" smtClean="0"/>
              <a:t> </a:t>
            </a:r>
            <a:r>
              <a:rPr lang="en-US" baseline="0" dirty="0" err="1" smtClean="0"/>
              <a:t>dari</a:t>
            </a:r>
            <a:r>
              <a:rPr lang="en-US" baseline="0" dirty="0" smtClean="0"/>
              <a:t> </a:t>
            </a:r>
            <a:r>
              <a:rPr lang="en-US" baseline="0" dirty="0" err="1" smtClean="0"/>
              <a:t>penerapan</a:t>
            </a:r>
            <a:r>
              <a:rPr lang="en-US" baseline="0" dirty="0" smtClean="0"/>
              <a:t> </a:t>
            </a:r>
            <a:r>
              <a:rPr lang="en-US" baseline="0" dirty="0" err="1" smtClean="0"/>
              <a:t>dasar</a:t>
            </a:r>
            <a:r>
              <a:rPr lang="en-US" baseline="0" dirty="0" smtClean="0"/>
              <a:t> </a:t>
            </a:r>
            <a:r>
              <a:rPr lang="en-US" baseline="0" dirty="0" err="1" smtClean="0"/>
              <a:t>akrual</a:t>
            </a:r>
            <a:r>
              <a:rPr lang="en-US" baseline="0" dirty="0" smtClean="0"/>
              <a:t> </a:t>
            </a:r>
            <a:r>
              <a:rPr lang="en-US" baseline="0" dirty="0" err="1" smtClean="0"/>
              <a:t>adalah</a:t>
            </a:r>
            <a:r>
              <a:rPr lang="en-US" baseline="0" dirty="0" smtClean="0"/>
              <a:t>:</a:t>
            </a:r>
          </a:p>
          <a:p>
            <a:pPr marL="0" marR="0" indent="0" algn="l" defTabSz="457200" rtl="0" eaLnBrk="0" fontAlgn="base" latinLnBrk="0" hangingPunct="0">
              <a:lnSpc>
                <a:spcPts val="3500"/>
              </a:lnSpc>
              <a:spcBef>
                <a:spcPct val="0"/>
              </a:spcBef>
              <a:spcAft>
                <a:spcPct val="0"/>
              </a:spcAft>
              <a:buClrTx/>
              <a:buSzTx/>
              <a:buFontTx/>
              <a:buNone/>
              <a:tabLst/>
              <a:defRPr/>
            </a:pPr>
            <a:r>
              <a:rPr lang="en-US" baseline="0" dirty="0" smtClean="0"/>
              <a:t>a. Less accurate in tracking cash (e.g. lots of revenue but just little cash)</a:t>
            </a:r>
          </a:p>
          <a:p>
            <a:endParaRPr lang="en-US" baseline="0" dirty="0" smtClean="0"/>
          </a:p>
          <a:p>
            <a:r>
              <a:rPr lang="en-US" baseline="0" dirty="0" err="1" smtClean="0"/>
              <a:t>Kelemahan</a:t>
            </a:r>
            <a:r>
              <a:rPr lang="en-US" baseline="0" dirty="0" smtClean="0"/>
              <a:t> </a:t>
            </a:r>
            <a:r>
              <a:rPr lang="en-US" baseline="0" dirty="0" err="1" smtClean="0"/>
              <a:t>dari</a:t>
            </a:r>
            <a:r>
              <a:rPr lang="en-US" baseline="0" dirty="0" smtClean="0"/>
              <a:t> </a:t>
            </a:r>
            <a:r>
              <a:rPr lang="en-US" baseline="0" dirty="0" err="1" smtClean="0"/>
              <a:t>dasar</a:t>
            </a:r>
            <a:r>
              <a:rPr lang="en-US" baseline="0" dirty="0" smtClean="0"/>
              <a:t> </a:t>
            </a:r>
            <a:r>
              <a:rPr lang="en-US" baseline="0" dirty="0" err="1" smtClean="0"/>
              <a:t>kas</a:t>
            </a:r>
            <a:r>
              <a:rPr lang="en-US" baseline="0" dirty="0" smtClean="0"/>
              <a:t>:</a:t>
            </a:r>
          </a:p>
          <a:p>
            <a:r>
              <a:rPr lang="en-US" baseline="0" dirty="0" smtClean="0"/>
              <a:t>a. Misleading picture of longer-term profitability (</a:t>
            </a:r>
            <a:r>
              <a:rPr lang="en-US" baseline="0" dirty="0" err="1" smtClean="0"/>
              <a:t>misalnya</a:t>
            </a:r>
            <a:r>
              <a:rPr lang="en-US" baseline="0" dirty="0" smtClean="0"/>
              <a:t> </a:t>
            </a:r>
            <a:r>
              <a:rPr lang="en-US" baseline="0" dirty="0" err="1" smtClean="0"/>
              <a:t>dalam</a:t>
            </a:r>
            <a:r>
              <a:rPr lang="en-US" baseline="0" dirty="0" smtClean="0"/>
              <a:t> </a:t>
            </a:r>
            <a:r>
              <a:rPr lang="en-US" baseline="0" dirty="0" err="1" smtClean="0"/>
              <a:t>satu</a:t>
            </a:r>
            <a:r>
              <a:rPr lang="en-US" baseline="0" dirty="0" smtClean="0"/>
              <a:t> </a:t>
            </a:r>
            <a:r>
              <a:rPr lang="en-US" baseline="0" dirty="0" err="1" smtClean="0"/>
              <a:t>bulan</a:t>
            </a:r>
            <a:r>
              <a:rPr lang="en-US" baseline="0" dirty="0" smtClean="0"/>
              <a:t> </a:t>
            </a:r>
            <a:r>
              <a:rPr lang="en-US" baseline="0" dirty="0" err="1" smtClean="0"/>
              <a:t>tertentu</a:t>
            </a:r>
            <a:r>
              <a:rPr lang="en-US" baseline="0" dirty="0" smtClean="0"/>
              <a:t> LK </a:t>
            </a:r>
            <a:r>
              <a:rPr lang="en-US" baseline="0" dirty="0" err="1" smtClean="0"/>
              <a:t>pembukuan</a:t>
            </a:r>
            <a:r>
              <a:rPr lang="en-US" baseline="0" dirty="0" smtClean="0"/>
              <a:t> </a:t>
            </a:r>
            <a:r>
              <a:rPr lang="en-US" baseline="0" dirty="0" err="1" smtClean="0"/>
              <a:t>entitas</a:t>
            </a:r>
            <a:r>
              <a:rPr lang="en-US" baseline="0" dirty="0" smtClean="0"/>
              <a:t> </a:t>
            </a:r>
            <a:r>
              <a:rPr lang="en-US" baseline="0" dirty="0" err="1" smtClean="0"/>
              <a:t>kelihatan</a:t>
            </a:r>
            <a:r>
              <a:rPr lang="en-US" baseline="0" dirty="0" smtClean="0"/>
              <a:t> profitable </a:t>
            </a:r>
            <a:r>
              <a:rPr lang="en-US" baseline="0" dirty="0" err="1" smtClean="0"/>
              <a:t>padahal</a:t>
            </a:r>
            <a:r>
              <a:rPr lang="en-US" baseline="0" dirty="0" smtClean="0"/>
              <a:t> </a:t>
            </a:r>
            <a:r>
              <a:rPr lang="en-US" baseline="0" dirty="0" err="1" smtClean="0"/>
              <a:t>penjualan</a:t>
            </a:r>
            <a:r>
              <a:rPr lang="en-US" baseline="0" dirty="0" smtClean="0"/>
              <a:t> </a:t>
            </a:r>
            <a:r>
              <a:rPr lang="en-US" baseline="0" dirty="0" err="1" smtClean="0"/>
              <a:t>sebetulnya</a:t>
            </a:r>
            <a:r>
              <a:rPr lang="en-US" baseline="0" dirty="0" smtClean="0"/>
              <a:t> </a:t>
            </a:r>
            <a:r>
              <a:rPr lang="en-US" baseline="0" dirty="0" err="1" smtClean="0"/>
              <a:t>sedang</a:t>
            </a:r>
            <a:r>
              <a:rPr lang="en-US" baseline="0" dirty="0" smtClean="0"/>
              <a:t> </a:t>
            </a:r>
            <a:r>
              <a:rPr lang="en-US" baseline="0" dirty="0" err="1" smtClean="0"/>
              <a:t>lemah</a:t>
            </a:r>
            <a:r>
              <a:rPr lang="en-US" baseline="0" dirty="0" smtClean="0"/>
              <a:t> </a:t>
            </a:r>
            <a:r>
              <a:rPr lang="en-US" baseline="0" dirty="0" err="1" smtClean="0"/>
              <a:t>dan</a:t>
            </a:r>
            <a:r>
              <a:rPr lang="en-US" baseline="0" dirty="0" smtClean="0"/>
              <a:t> </a:t>
            </a:r>
            <a:r>
              <a:rPr lang="en-US" baseline="0" dirty="0" err="1" smtClean="0"/>
              <a:t>kebetulan</a:t>
            </a:r>
            <a:r>
              <a:rPr lang="en-US" baseline="0" dirty="0" smtClean="0"/>
              <a:t> </a:t>
            </a:r>
            <a:r>
              <a:rPr lang="en-US" baseline="0" dirty="0" err="1" smtClean="0"/>
              <a:t>pada</a:t>
            </a:r>
            <a:r>
              <a:rPr lang="en-US" baseline="0" dirty="0" smtClean="0"/>
              <a:t> </a:t>
            </a:r>
            <a:r>
              <a:rPr lang="en-US" baseline="0" dirty="0" err="1" smtClean="0"/>
              <a:t>bulan</a:t>
            </a:r>
            <a:r>
              <a:rPr lang="en-US" baseline="0" dirty="0" smtClean="0"/>
              <a:t> </a:t>
            </a:r>
            <a:r>
              <a:rPr lang="en-US" baseline="0" dirty="0" err="1" smtClean="0"/>
              <a:t>tersebut</a:t>
            </a:r>
            <a:r>
              <a:rPr lang="en-US" baseline="0" dirty="0" smtClean="0"/>
              <a:t> </a:t>
            </a:r>
            <a:r>
              <a:rPr lang="en-US" baseline="0" dirty="0" err="1" smtClean="0"/>
              <a:t>banyak</a:t>
            </a:r>
            <a:r>
              <a:rPr lang="en-US" baseline="0" dirty="0" smtClean="0"/>
              <a:t> customers yang </a:t>
            </a:r>
            <a:r>
              <a:rPr lang="en-US" baseline="0" dirty="0" err="1" smtClean="0"/>
              <a:t>membayar</a:t>
            </a:r>
            <a:r>
              <a:rPr lang="en-US" baseline="0" dirty="0" smtClean="0"/>
              <a:t> </a:t>
            </a:r>
            <a:r>
              <a:rPr lang="en-US" baseline="0" dirty="0" err="1" smtClean="0"/>
              <a:t>utangnya</a:t>
            </a:r>
            <a:r>
              <a:rPr lang="en-US" baseline="0" dirty="0" smtClean="0"/>
              <a:t>).</a:t>
            </a:r>
          </a:p>
        </p:txBody>
      </p:sp>
    </p:spTree>
    <p:extLst>
      <p:ext uri="{BB962C8B-B14F-4D97-AF65-F5344CB8AC3E}">
        <p14:creationId xmlns:p14="http://schemas.microsoft.com/office/powerpoint/2010/main" val="541125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mtClean="0"/>
              <a:t>Presenter membacakan</a:t>
            </a:r>
            <a:r>
              <a:rPr lang="id-ID" baseline="0" smtClean="0"/>
              <a:t> caveat.</a:t>
            </a:r>
            <a:endParaRPr lang="en-US"/>
          </a:p>
        </p:txBody>
      </p:sp>
    </p:spTree>
    <p:extLst>
      <p:ext uri="{BB962C8B-B14F-4D97-AF65-F5344CB8AC3E}">
        <p14:creationId xmlns:p14="http://schemas.microsoft.com/office/powerpoint/2010/main" val="3465041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44067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5822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1.Entitas</a:t>
            </a:r>
            <a:r>
              <a:rPr lang="en-US" baseline="0" dirty="0" smtClean="0"/>
              <a:t> </a:t>
            </a:r>
            <a:r>
              <a:rPr lang="en-US" baseline="0" dirty="0" err="1" smtClean="0"/>
              <a:t>wajib</a:t>
            </a:r>
            <a:r>
              <a:rPr lang="en-US" baseline="0" dirty="0" smtClean="0"/>
              <a:t> </a:t>
            </a:r>
            <a:r>
              <a:rPr lang="en-US" baseline="0" dirty="0" err="1" smtClean="0"/>
              <a:t>membuat</a:t>
            </a:r>
            <a:r>
              <a:rPr lang="en-US" baseline="0" dirty="0" smtClean="0"/>
              <a:t> </a:t>
            </a:r>
            <a:r>
              <a:rPr lang="en-US" baseline="0" dirty="0" err="1" smtClean="0"/>
              <a:t>pernyataan</a:t>
            </a:r>
            <a:r>
              <a:rPr lang="en-US" baseline="0" dirty="0" smtClean="0"/>
              <a:t> </a:t>
            </a:r>
            <a:r>
              <a:rPr lang="en-US" baseline="0" dirty="0" err="1" smtClean="0"/>
              <a:t>secara</a:t>
            </a:r>
            <a:r>
              <a:rPr lang="en-US" baseline="0" dirty="0" smtClean="0"/>
              <a:t> </a:t>
            </a:r>
            <a:r>
              <a:rPr lang="en-US" baseline="0" dirty="0" err="1" smtClean="0"/>
              <a:t>eksplisit</a:t>
            </a:r>
            <a:r>
              <a:rPr lang="en-US" baseline="0" dirty="0" smtClean="0"/>
              <a:t> </a:t>
            </a:r>
            <a:r>
              <a:rPr lang="en-US" baseline="0" dirty="0" err="1" smtClean="0"/>
              <a:t>dan</a:t>
            </a:r>
            <a:r>
              <a:rPr lang="en-US" baseline="0" dirty="0" smtClean="0"/>
              <a:t> </a:t>
            </a:r>
            <a:r>
              <a:rPr lang="en-US" baseline="0" dirty="0" err="1" smtClean="0"/>
              <a:t>tanpa</a:t>
            </a:r>
            <a:r>
              <a:rPr lang="en-US" baseline="0" dirty="0" smtClean="0"/>
              <a:t> </a:t>
            </a:r>
            <a:r>
              <a:rPr lang="en-US" baseline="0" dirty="0" err="1" smtClean="0"/>
              <a:t>terkecuali</a:t>
            </a:r>
            <a:r>
              <a:rPr lang="en-US" baseline="0" dirty="0" smtClean="0"/>
              <a:t> </a:t>
            </a:r>
            <a:r>
              <a:rPr lang="en-US" baseline="0" dirty="0" err="1" smtClean="0"/>
              <a:t>tentang</a:t>
            </a:r>
            <a:r>
              <a:rPr lang="en-US" baseline="0" dirty="0" smtClean="0"/>
              <a:t> </a:t>
            </a:r>
            <a:r>
              <a:rPr lang="en-US" baseline="0" dirty="0" err="1" smtClean="0"/>
              <a:t>kepatuhan</a:t>
            </a:r>
            <a:r>
              <a:rPr lang="en-US" baseline="0" dirty="0" smtClean="0"/>
              <a:t> </a:t>
            </a:r>
            <a:r>
              <a:rPr lang="en-US" baseline="0" dirty="0" err="1" smtClean="0"/>
              <a:t>terhadap</a:t>
            </a:r>
            <a:r>
              <a:rPr lang="en-US" baseline="0" dirty="0" smtClean="0"/>
              <a:t> ED SAK EMKM </a:t>
            </a:r>
            <a:r>
              <a:rPr lang="en-US" baseline="0" dirty="0" err="1" smtClean="0"/>
              <a:t>dalam</a:t>
            </a:r>
            <a:r>
              <a:rPr lang="en-US" baseline="0" dirty="0" smtClean="0"/>
              <a:t> CALK (Par 3.4).</a:t>
            </a:r>
          </a:p>
          <a:p>
            <a:r>
              <a:rPr lang="en-US" baseline="0" dirty="0" smtClean="0"/>
              <a:t>2.Entitas </a:t>
            </a:r>
            <a:r>
              <a:rPr lang="en-US" baseline="0" dirty="0" err="1" smtClean="0"/>
              <a:t>menyajikan</a:t>
            </a:r>
            <a:r>
              <a:rPr lang="en-US" baseline="0" dirty="0" smtClean="0"/>
              <a:t> </a:t>
            </a:r>
            <a:r>
              <a:rPr lang="en-US" baseline="0" dirty="0" err="1" smtClean="0"/>
              <a:t>secara</a:t>
            </a:r>
            <a:r>
              <a:rPr lang="en-US" baseline="0" dirty="0" smtClean="0"/>
              <a:t> </a:t>
            </a:r>
            <a:r>
              <a:rPr lang="en-US" baseline="0" dirty="0" err="1" smtClean="0"/>
              <a:t>lengkap</a:t>
            </a:r>
            <a:r>
              <a:rPr lang="en-US" baseline="0" dirty="0" smtClean="0"/>
              <a:t> LK </a:t>
            </a:r>
            <a:r>
              <a:rPr lang="en-US" baseline="0" dirty="0" err="1" smtClean="0"/>
              <a:t>pada</a:t>
            </a:r>
            <a:r>
              <a:rPr lang="en-US" baseline="0" dirty="0" smtClean="0"/>
              <a:t> </a:t>
            </a:r>
            <a:r>
              <a:rPr lang="en-US" baseline="0" dirty="0" err="1" smtClean="0"/>
              <a:t>akhir</a:t>
            </a:r>
            <a:r>
              <a:rPr lang="en-US" baseline="0" dirty="0" smtClean="0"/>
              <a:t> </a:t>
            </a:r>
            <a:r>
              <a:rPr lang="en-US" baseline="0" dirty="0" err="1" smtClean="0"/>
              <a:t>setiap</a:t>
            </a:r>
            <a:r>
              <a:rPr lang="en-US" baseline="0" dirty="0" smtClean="0"/>
              <a:t> </a:t>
            </a:r>
            <a:r>
              <a:rPr lang="en-US" baseline="0" dirty="0" err="1" smtClean="0"/>
              <a:t>periode</a:t>
            </a:r>
            <a:r>
              <a:rPr lang="en-US" baseline="0" dirty="0" smtClean="0"/>
              <a:t> </a:t>
            </a:r>
            <a:r>
              <a:rPr lang="en-US" baseline="0" dirty="0" err="1" smtClean="0"/>
              <a:t>pelaporan</a:t>
            </a:r>
            <a:r>
              <a:rPr lang="en-US" baseline="0" dirty="0" smtClean="0"/>
              <a:t>, </a:t>
            </a:r>
            <a:r>
              <a:rPr lang="en-US" baseline="0" dirty="0" err="1" smtClean="0"/>
              <a:t>termasuk</a:t>
            </a:r>
            <a:r>
              <a:rPr lang="en-US" baseline="0" dirty="0" smtClean="0"/>
              <a:t> </a:t>
            </a:r>
            <a:r>
              <a:rPr lang="en-US" baseline="0" dirty="0" err="1" smtClean="0"/>
              <a:t>informasi</a:t>
            </a:r>
            <a:r>
              <a:rPr lang="en-US" baseline="0" dirty="0" smtClean="0"/>
              <a:t> </a:t>
            </a:r>
            <a:r>
              <a:rPr lang="en-US" baseline="0" dirty="0" err="1" smtClean="0"/>
              <a:t>komparatifnya</a:t>
            </a:r>
            <a:r>
              <a:rPr lang="en-US" baseline="0" dirty="0" smtClean="0"/>
              <a:t>.</a:t>
            </a:r>
          </a:p>
          <a:p>
            <a:r>
              <a:rPr lang="en-US" baseline="0" dirty="0" smtClean="0"/>
              <a:t>3.Entitas </a:t>
            </a:r>
            <a:r>
              <a:rPr lang="en-US" baseline="0" dirty="0" err="1" smtClean="0"/>
              <a:t>mengidentifikasi</a:t>
            </a:r>
            <a:r>
              <a:rPr lang="en-US" baseline="0" dirty="0" smtClean="0"/>
              <a:t> </a:t>
            </a:r>
            <a:r>
              <a:rPr lang="en-US" baseline="0" dirty="0" err="1" smtClean="0"/>
              <a:t>dengan</a:t>
            </a:r>
            <a:r>
              <a:rPr lang="en-US" baseline="0" dirty="0" smtClean="0"/>
              <a:t> </a:t>
            </a:r>
            <a:r>
              <a:rPr lang="en-US" baseline="0" dirty="0" err="1" smtClean="0"/>
              <a:t>jelas</a:t>
            </a:r>
            <a:r>
              <a:rPr lang="en-US" baseline="0" dirty="0" smtClean="0"/>
              <a:t> </a:t>
            </a:r>
            <a:r>
              <a:rPr lang="en-US" baseline="0" dirty="0" err="1" smtClean="0"/>
              <a:t>dan</a:t>
            </a:r>
            <a:r>
              <a:rPr lang="en-US" baseline="0" dirty="0" smtClean="0"/>
              <a:t> </a:t>
            </a:r>
            <a:r>
              <a:rPr lang="en-US" baseline="0" dirty="0" err="1" smtClean="0"/>
              <a:t>diulangi</a:t>
            </a:r>
            <a:r>
              <a:rPr lang="en-US" baseline="0" dirty="0" smtClean="0"/>
              <a:t> </a:t>
            </a:r>
            <a:r>
              <a:rPr lang="en-US" baseline="0" dirty="0" err="1" smtClean="0"/>
              <a:t>bilamana</a:t>
            </a:r>
            <a:r>
              <a:rPr lang="en-US" baseline="0" dirty="0" smtClean="0"/>
              <a:t> </a:t>
            </a:r>
            <a:r>
              <a:rPr lang="en-US" baseline="0" dirty="0" err="1" smtClean="0"/>
              <a:t>perlu</a:t>
            </a:r>
            <a:r>
              <a:rPr lang="en-US" baseline="0" dirty="0" smtClean="0"/>
              <a:t> </a:t>
            </a:r>
            <a:r>
              <a:rPr lang="en-US" baseline="0" dirty="0" err="1" smtClean="0"/>
              <a:t>terkait</a:t>
            </a:r>
            <a:r>
              <a:rPr lang="en-US" baseline="0" dirty="0" smtClean="0"/>
              <a:t>: </a:t>
            </a:r>
            <a:r>
              <a:rPr lang="en-US" baseline="0" dirty="0" err="1" smtClean="0"/>
              <a:t>nama</a:t>
            </a:r>
            <a:r>
              <a:rPr lang="en-US" baseline="0" dirty="0" smtClean="0"/>
              <a:t> </a:t>
            </a:r>
            <a:r>
              <a:rPr lang="en-US" baseline="0" dirty="0" err="1" smtClean="0"/>
              <a:t>entitas</a:t>
            </a:r>
            <a:r>
              <a:rPr lang="en-US" baseline="0" dirty="0" smtClean="0"/>
              <a:t> yang </a:t>
            </a:r>
            <a:r>
              <a:rPr lang="en-US" baseline="0" dirty="0" err="1" smtClean="0"/>
              <a:t>menyusun</a:t>
            </a:r>
            <a:r>
              <a:rPr lang="en-US" baseline="0" dirty="0" smtClean="0"/>
              <a:t> </a:t>
            </a:r>
            <a:r>
              <a:rPr lang="en-US" baseline="0" dirty="0" err="1" smtClean="0"/>
              <a:t>dan</a:t>
            </a:r>
            <a:r>
              <a:rPr lang="en-US" baseline="0" dirty="0" smtClean="0"/>
              <a:t> </a:t>
            </a:r>
            <a:r>
              <a:rPr lang="en-US" baseline="0" dirty="0" err="1" smtClean="0"/>
              <a:t>menyajikan</a:t>
            </a:r>
            <a:r>
              <a:rPr lang="en-US" baseline="0" dirty="0" smtClean="0"/>
              <a:t> </a:t>
            </a:r>
            <a:r>
              <a:rPr lang="en-US" baseline="0" dirty="0" err="1" smtClean="0"/>
              <a:t>laporan</a:t>
            </a:r>
            <a:r>
              <a:rPr lang="en-US" baseline="0" dirty="0" smtClean="0"/>
              <a:t> </a:t>
            </a:r>
            <a:r>
              <a:rPr lang="en-US" baseline="0" dirty="0" err="1" smtClean="0"/>
              <a:t>keuangan</a:t>
            </a:r>
            <a:r>
              <a:rPr lang="en-US" baseline="0" dirty="0" smtClean="0"/>
              <a:t>, </a:t>
            </a:r>
            <a:r>
              <a:rPr lang="en-US" baseline="0" dirty="0" err="1" smtClean="0"/>
              <a:t>tanggal</a:t>
            </a:r>
            <a:r>
              <a:rPr lang="en-US" baseline="0" dirty="0" smtClean="0"/>
              <a:t> </a:t>
            </a:r>
            <a:r>
              <a:rPr lang="en-US" baseline="0" dirty="0" err="1" smtClean="0"/>
              <a:t>akhir</a:t>
            </a:r>
            <a:r>
              <a:rPr lang="en-US" baseline="0" dirty="0" smtClean="0"/>
              <a:t> </a:t>
            </a:r>
            <a:r>
              <a:rPr lang="en-US" baseline="0" dirty="0" err="1" smtClean="0"/>
              <a:t>periode</a:t>
            </a:r>
            <a:r>
              <a:rPr lang="en-US" baseline="0" dirty="0" smtClean="0"/>
              <a:t> </a:t>
            </a:r>
            <a:r>
              <a:rPr lang="en-US" baseline="0" dirty="0" err="1" smtClean="0"/>
              <a:t>pelaporan</a:t>
            </a:r>
            <a:r>
              <a:rPr lang="en-US" baseline="0" dirty="0" smtClean="0"/>
              <a:t> </a:t>
            </a:r>
            <a:r>
              <a:rPr lang="en-US" baseline="0" dirty="0" err="1" smtClean="0"/>
              <a:t>dan</a:t>
            </a:r>
            <a:r>
              <a:rPr lang="en-US" baseline="0" dirty="0" smtClean="0"/>
              <a:t> </a:t>
            </a:r>
            <a:r>
              <a:rPr lang="en-US" baseline="0" dirty="0" err="1" smtClean="0"/>
              <a:t>periode</a:t>
            </a:r>
            <a:r>
              <a:rPr lang="en-US" baseline="0" dirty="0" smtClean="0"/>
              <a:t> </a:t>
            </a:r>
            <a:r>
              <a:rPr lang="en-US" baseline="0" dirty="0" err="1" smtClean="0"/>
              <a:t>laporan</a:t>
            </a:r>
            <a:r>
              <a:rPr lang="en-US" baseline="0" dirty="0" smtClean="0"/>
              <a:t> </a:t>
            </a:r>
            <a:r>
              <a:rPr lang="en-US" baseline="0" dirty="0" err="1" smtClean="0"/>
              <a:t>keuangannya</a:t>
            </a:r>
            <a:r>
              <a:rPr lang="en-US" baseline="0" dirty="0" smtClean="0"/>
              <a:t>, Rupiah </a:t>
            </a:r>
            <a:r>
              <a:rPr lang="en-US" baseline="0" dirty="0" err="1" smtClean="0"/>
              <a:t>sebagai</a:t>
            </a:r>
            <a:r>
              <a:rPr lang="en-US" baseline="0" dirty="0" smtClean="0"/>
              <a:t> </a:t>
            </a:r>
            <a:r>
              <a:rPr lang="en-US" baseline="0" dirty="0" err="1" smtClean="0"/>
              <a:t>mata</a:t>
            </a:r>
            <a:r>
              <a:rPr lang="en-US" baseline="0" dirty="0" smtClean="0"/>
              <a:t> </a:t>
            </a:r>
            <a:r>
              <a:rPr lang="en-US" baseline="0" dirty="0" err="1" smtClean="0"/>
              <a:t>uang</a:t>
            </a:r>
            <a:r>
              <a:rPr lang="en-US" baseline="0" dirty="0" smtClean="0"/>
              <a:t> </a:t>
            </a:r>
            <a:r>
              <a:rPr lang="en-US" baseline="0" dirty="0" err="1" smtClean="0"/>
              <a:t>penyajian</a:t>
            </a:r>
            <a:r>
              <a:rPr lang="en-US" baseline="0" dirty="0" smtClean="0"/>
              <a:t>, </a:t>
            </a:r>
            <a:r>
              <a:rPr lang="en-US" baseline="0" dirty="0" err="1" smtClean="0"/>
              <a:t>dan</a:t>
            </a:r>
            <a:r>
              <a:rPr lang="en-US" baseline="0" dirty="0" smtClean="0"/>
              <a:t> </a:t>
            </a:r>
            <a:r>
              <a:rPr lang="en-US" baseline="0" dirty="0" err="1" smtClean="0"/>
              <a:t>pembulatan</a:t>
            </a:r>
            <a:r>
              <a:rPr lang="en-US" baseline="0" dirty="0" smtClean="0"/>
              <a:t> </a:t>
            </a:r>
            <a:r>
              <a:rPr lang="en-US" baseline="0" dirty="0" err="1" smtClean="0"/>
              <a:t>angka</a:t>
            </a:r>
            <a:r>
              <a:rPr lang="en-US" baseline="0" dirty="0" smtClean="0"/>
              <a:t> yang </a:t>
            </a:r>
            <a:r>
              <a:rPr lang="en-US" baseline="0" dirty="0" err="1" smtClean="0"/>
              <a:t>digunakan</a:t>
            </a:r>
            <a:r>
              <a:rPr lang="en-US" baseline="0" dirty="0" smtClean="0"/>
              <a:t>. </a:t>
            </a:r>
            <a:endParaRPr lang="en-US" dirty="0"/>
          </a:p>
        </p:txBody>
      </p:sp>
    </p:spTree>
    <p:extLst>
      <p:ext uri="{BB962C8B-B14F-4D97-AF65-F5344CB8AC3E}">
        <p14:creationId xmlns:p14="http://schemas.microsoft.com/office/powerpoint/2010/main" val="823727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 </a:t>
            </a:r>
            <a:endParaRPr lang="en-US" dirty="0"/>
          </a:p>
        </p:txBody>
      </p:sp>
    </p:spTree>
    <p:extLst>
      <p:ext uri="{BB962C8B-B14F-4D97-AF65-F5344CB8AC3E}">
        <p14:creationId xmlns:p14="http://schemas.microsoft.com/office/powerpoint/2010/main" val="508141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57302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93488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368382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96181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76020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 8.2: </a:t>
            </a:r>
            <a:r>
              <a:rPr lang="en-US" dirty="0" err="1" smtClean="0"/>
              <a:t>aset</a:t>
            </a:r>
            <a:r>
              <a:rPr lang="en-US" dirty="0" smtClean="0"/>
              <a:t> </a:t>
            </a:r>
            <a:r>
              <a:rPr lang="en-US" dirty="0" err="1" smtClean="0"/>
              <a:t>keuangan</a:t>
            </a:r>
            <a:r>
              <a:rPr lang="en-US" dirty="0" smtClean="0"/>
              <a:t> </a:t>
            </a:r>
            <a:r>
              <a:rPr lang="en-US" dirty="0" err="1" smtClean="0"/>
              <a:t>adalah</a:t>
            </a:r>
            <a:r>
              <a:rPr lang="en-US" dirty="0" smtClean="0"/>
              <a:t> </a:t>
            </a:r>
            <a:r>
              <a:rPr lang="en-US" dirty="0" err="1" smtClean="0"/>
              <a:t>setiap</a:t>
            </a:r>
            <a:r>
              <a:rPr lang="en-US" baseline="0" dirty="0" smtClean="0"/>
              <a:t> </a:t>
            </a:r>
            <a:r>
              <a:rPr lang="en-US" baseline="0" dirty="0" err="1" smtClean="0"/>
              <a:t>aset</a:t>
            </a:r>
            <a:r>
              <a:rPr lang="en-US" baseline="0" dirty="0" smtClean="0"/>
              <a:t> yang </a:t>
            </a:r>
            <a:r>
              <a:rPr lang="en-US" baseline="0" dirty="0" err="1" smtClean="0"/>
              <a:t>berupa</a:t>
            </a:r>
            <a:r>
              <a:rPr lang="en-US" baseline="0" dirty="0" smtClean="0"/>
              <a:t> </a:t>
            </a:r>
            <a:r>
              <a:rPr lang="en-US" baseline="0" dirty="0" err="1" smtClean="0"/>
              <a:t>kas</a:t>
            </a:r>
            <a:r>
              <a:rPr lang="en-US" baseline="0" dirty="0" smtClean="0"/>
              <a:t>, </a:t>
            </a:r>
            <a:r>
              <a:rPr lang="en-US" baseline="0" dirty="0" err="1" smtClean="0"/>
              <a:t>instrumen</a:t>
            </a:r>
            <a:r>
              <a:rPr lang="en-US" baseline="0" dirty="0" smtClean="0"/>
              <a:t> </a:t>
            </a:r>
            <a:r>
              <a:rPr lang="en-US" baseline="0" dirty="0" err="1" smtClean="0"/>
              <a:t>ekuitas</a:t>
            </a:r>
            <a:r>
              <a:rPr lang="en-US" baseline="0" dirty="0" smtClean="0"/>
              <a:t> </a:t>
            </a:r>
            <a:r>
              <a:rPr lang="en-US" baseline="0" dirty="0" err="1" smtClean="0"/>
              <a:t>entitas</a:t>
            </a:r>
            <a:r>
              <a:rPr lang="en-US" baseline="0" dirty="0" smtClean="0"/>
              <a:t> lain, </a:t>
            </a:r>
            <a:r>
              <a:rPr lang="en-US" baseline="0" dirty="0" err="1" smtClean="0"/>
              <a:t>dan</a:t>
            </a:r>
            <a:r>
              <a:rPr lang="en-US" baseline="0" dirty="0" smtClean="0"/>
              <a:t> </a:t>
            </a:r>
            <a:r>
              <a:rPr lang="en-US" baseline="0" dirty="0" err="1" smtClean="0"/>
              <a:t>hak</a:t>
            </a:r>
            <a:r>
              <a:rPr lang="en-US" baseline="0" dirty="0" smtClean="0"/>
              <a:t> </a:t>
            </a:r>
            <a:r>
              <a:rPr lang="en-US" baseline="0" dirty="0" err="1" smtClean="0"/>
              <a:t>kontraktual</a:t>
            </a:r>
            <a:r>
              <a:rPr lang="en-US" baseline="0" dirty="0" smtClean="0"/>
              <a:t> </a:t>
            </a:r>
            <a:r>
              <a:rPr lang="en-US" baseline="0" dirty="0" err="1" smtClean="0"/>
              <a:t>untuk</a:t>
            </a:r>
            <a:r>
              <a:rPr lang="en-US" baseline="0" dirty="0" smtClean="0"/>
              <a:t> </a:t>
            </a:r>
            <a:r>
              <a:rPr lang="en-US" baseline="0" dirty="0" err="1" smtClean="0"/>
              <a:t>menerima</a:t>
            </a:r>
            <a:r>
              <a:rPr lang="en-US" baseline="0" dirty="0" smtClean="0"/>
              <a:t> </a:t>
            </a:r>
            <a:r>
              <a:rPr lang="en-US" baseline="0" dirty="0" err="1" smtClean="0"/>
              <a:t>kas</a:t>
            </a:r>
            <a:r>
              <a:rPr lang="en-US" baseline="0" dirty="0" smtClean="0"/>
              <a:t> </a:t>
            </a:r>
            <a:r>
              <a:rPr lang="en-US" baseline="0" dirty="0" err="1" smtClean="0"/>
              <a:t>atau</a:t>
            </a:r>
            <a:r>
              <a:rPr lang="en-US" baseline="0" dirty="0" smtClean="0"/>
              <a:t> </a:t>
            </a:r>
            <a:r>
              <a:rPr lang="en-US" baseline="0" dirty="0" err="1" smtClean="0"/>
              <a:t>aset</a:t>
            </a:r>
            <a:r>
              <a:rPr lang="en-US" baseline="0" dirty="0" smtClean="0"/>
              <a:t> </a:t>
            </a:r>
            <a:r>
              <a:rPr lang="en-US" baseline="0" dirty="0" err="1" smtClean="0"/>
              <a:t>keuangan</a:t>
            </a:r>
            <a:r>
              <a:rPr lang="en-US" baseline="0" dirty="0" smtClean="0"/>
              <a:t> lain </a:t>
            </a:r>
            <a:r>
              <a:rPr lang="en-US" baseline="0" dirty="0" err="1" smtClean="0"/>
              <a:t>dari</a:t>
            </a:r>
            <a:r>
              <a:rPr lang="en-US" baseline="0" dirty="0" smtClean="0"/>
              <a:t> </a:t>
            </a:r>
            <a:r>
              <a:rPr lang="en-US" baseline="0" dirty="0" err="1" smtClean="0"/>
              <a:t>entitas</a:t>
            </a:r>
            <a:r>
              <a:rPr lang="en-US" baseline="0" dirty="0" smtClean="0"/>
              <a:t> lain.</a:t>
            </a:r>
          </a:p>
          <a:p>
            <a:r>
              <a:rPr lang="en-US" baseline="0" dirty="0" smtClean="0"/>
              <a:t>Par 8.3: </a:t>
            </a:r>
            <a:r>
              <a:rPr lang="en-US" baseline="0" dirty="0" err="1" smtClean="0"/>
              <a:t>liabilitas</a:t>
            </a:r>
            <a:r>
              <a:rPr lang="en-US" baseline="0" dirty="0" smtClean="0"/>
              <a:t> </a:t>
            </a:r>
            <a:r>
              <a:rPr lang="en-US" baseline="0" dirty="0" err="1" smtClean="0"/>
              <a:t>keuangan</a:t>
            </a:r>
            <a:r>
              <a:rPr lang="en-US" baseline="0" dirty="0" smtClean="0"/>
              <a:t> </a:t>
            </a:r>
            <a:r>
              <a:rPr lang="en-US" baseline="0" dirty="0" err="1" smtClean="0"/>
              <a:t>adalah</a:t>
            </a:r>
            <a:r>
              <a:rPr lang="en-US" baseline="0" dirty="0" smtClean="0"/>
              <a:t> </a:t>
            </a:r>
            <a:r>
              <a:rPr lang="en-US" baseline="0" dirty="0" err="1" smtClean="0"/>
              <a:t>setiap</a:t>
            </a:r>
            <a:r>
              <a:rPr lang="en-US" baseline="0" dirty="0" smtClean="0"/>
              <a:t> </a:t>
            </a:r>
            <a:r>
              <a:rPr lang="en-US" baseline="0" dirty="0" err="1" smtClean="0"/>
              <a:t>liabilitas</a:t>
            </a:r>
            <a:r>
              <a:rPr lang="en-US" baseline="0" dirty="0" smtClean="0"/>
              <a:t> yang </a:t>
            </a:r>
            <a:r>
              <a:rPr lang="en-US" baseline="0" dirty="0" err="1" smtClean="0"/>
              <a:t>berupa</a:t>
            </a:r>
            <a:r>
              <a:rPr lang="en-US" baseline="0" dirty="0" smtClean="0"/>
              <a:t> </a:t>
            </a:r>
            <a:r>
              <a:rPr lang="en-US" baseline="0" dirty="0" err="1" smtClean="0"/>
              <a:t>kewajiban</a:t>
            </a:r>
            <a:r>
              <a:rPr lang="en-US" baseline="0" dirty="0" smtClean="0"/>
              <a:t> </a:t>
            </a:r>
            <a:r>
              <a:rPr lang="en-US" baseline="0" dirty="0" err="1" smtClean="0"/>
              <a:t>kontraktual</a:t>
            </a:r>
            <a:r>
              <a:rPr lang="en-US" baseline="0" dirty="0" smtClean="0"/>
              <a:t> </a:t>
            </a:r>
            <a:r>
              <a:rPr lang="en-US" baseline="0" dirty="0" err="1" smtClean="0"/>
              <a:t>untuk</a:t>
            </a:r>
            <a:r>
              <a:rPr lang="en-US" baseline="0" dirty="0" smtClean="0"/>
              <a:t> </a:t>
            </a:r>
            <a:r>
              <a:rPr lang="en-US" baseline="0" dirty="0" err="1" smtClean="0"/>
              <a:t>menyerahkan</a:t>
            </a:r>
            <a:r>
              <a:rPr lang="en-US" baseline="0" dirty="0" smtClean="0"/>
              <a:t> </a:t>
            </a:r>
            <a:r>
              <a:rPr lang="en-US" baseline="0" dirty="0" err="1" smtClean="0"/>
              <a:t>kas</a:t>
            </a:r>
            <a:r>
              <a:rPr lang="en-US" baseline="0" dirty="0" smtClean="0"/>
              <a:t> </a:t>
            </a:r>
            <a:r>
              <a:rPr lang="en-US" baseline="0" dirty="0" err="1" smtClean="0"/>
              <a:t>atau</a:t>
            </a:r>
            <a:r>
              <a:rPr lang="en-US" baseline="0" dirty="0" smtClean="0"/>
              <a:t> </a:t>
            </a:r>
            <a:r>
              <a:rPr lang="en-US" baseline="0" dirty="0" err="1" smtClean="0"/>
              <a:t>aset</a:t>
            </a:r>
            <a:r>
              <a:rPr lang="en-US" baseline="0" dirty="0" smtClean="0"/>
              <a:t> </a:t>
            </a:r>
            <a:r>
              <a:rPr lang="en-US" baseline="0" dirty="0" err="1" smtClean="0"/>
              <a:t>keuangan</a:t>
            </a:r>
            <a:r>
              <a:rPr lang="en-US" baseline="0" dirty="0" smtClean="0"/>
              <a:t> lain </a:t>
            </a:r>
            <a:r>
              <a:rPr lang="en-US" baseline="0" dirty="0" err="1" smtClean="0"/>
              <a:t>kepada</a:t>
            </a:r>
            <a:r>
              <a:rPr lang="en-US" baseline="0" dirty="0" smtClean="0"/>
              <a:t> </a:t>
            </a:r>
            <a:r>
              <a:rPr lang="en-US" baseline="0" dirty="0" err="1" smtClean="0"/>
              <a:t>entitas</a:t>
            </a:r>
            <a:r>
              <a:rPr lang="en-US" baseline="0" dirty="0" smtClean="0"/>
              <a:t> lain. </a:t>
            </a:r>
          </a:p>
          <a:p>
            <a:r>
              <a:rPr lang="en-US" baseline="0" dirty="0" smtClean="0"/>
              <a:t>Par 8.4: </a:t>
            </a:r>
            <a:r>
              <a:rPr lang="en-US" baseline="0" dirty="0" err="1" smtClean="0"/>
              <a:t>contoh</a:t>
            </a:r>
            <a:r>
              <a:rPr lang="en-US" baseline="0" dirty="0" smtClean="0"/>
              <a:t> </a:t>
            </a:r>
            <a:r>
              <a:rPr lang="en-US" baseline="0" dirty="0" err="1" smtClean="0"/>
              <a:t>aset</a:t>
            </a:r>
            <a:r>
              <a:rPr lang="en-US" baseline="0" dirty="0" smtClean="0"/>
              <a:t> </a:t>
            </a:r>
            <a:r>
              <a:rPr lang="en-US" baseline="0" dirty="0" err="1" smtClean="0"/>
              <a:t>dan</a:t>
            </a:r>
            <a:r>
              <a:rPr lang="en-US" baseline="0" dirty="0" smtClean="0"/>
              <a:t> </a:t>
            </a:r>
            <a:r>
              <a:rPr lang="en-US" baseline="0" dirty="0" err="1" smtClean="0"/>
              <a:t>liabilitas</a:t>
            </a:r>
            <a:r>
              <a:rPr lang="en-US" baseline="0" dirty="0" smtClean="0"/>
              <a:t> </a:t>
            </a:r>
            <a:r>
              <a:rPr lang="en-US" baseline="0" dirty="0" err="1" smtClean="0"/>
              <a:t>keuangan</a:t>
            </a:r>
            <a:r>
              <a:rPr lang="en-US" baseline="0" dirty="0" smtClean="0"/>
              <a:t> yang </a:t>
            </a:r>
            <a:r>
              <a:rPr lang="en-US" baseline="0" dirty="0" err="1" smtClean="0"/>
              <a:t>dicakup</a:t>
            </a:r>
            <a:r>
              <a:rPr lang="en-US" baseline="0" dirty="0" smtClean="0"/>
              <a:t> </a:t>
            </a:r>
            <a:r>
              <a:rPr lang="en-US" baseline="0" dirty="0" err="1" smtClean="0"/>
              <a:t>dalam</a:t>
            </a:r>
            <a:r>
              <a:rPr lang="en-US" baseline="0" dirty="0" smtClean="0"/>
              <a:t> Bab 8 </a:t>
            </a:r>
            <a:r>
              <a:rPr lang="en-US" baseline="0" dirty="0" err="1" smtClean="0"/>
              <a:t>adalah</a:t>
            </a:r>
            <a:r>
              <a:rPr lang="en-US" baseline="0" dirty="0" smtClean="0"/>
              <a:t> </a:t>
            </a:r>
            <a:r>
              <a:rPr lang="en-US" baseline="0" dirty="0" err="1" smtClean="0"/>
              <a:t>piutang&amp;utang</a:t>
            </a:r>
            <a:r>
              <a:rPr lang="en-US" baseline="0" dirty="0" smtClean="0"/>
              <a:t>, </a:t>
            </a:r>
            <a:r>
              <a:rPr lang="en-US" baseline="0" dirty="0" err="1" smtClean="0"/>
              <a:t>pinjaman</a:t>
            </a:r>
            <a:r>
              <a:rPr lang="en-US" baseline="0" dirty="0" smtClean="0"/>
              <a:t> yang </a:t>
            </a:r>
            <a:r>
              <a:rPr lang="en-US" baseline="0" dirty="0" err="1" smtClean="0"/>
              <a:t>diberikan</a:t>
            </a:r>
            <a:r>
              <a:rPr lang="en-US" baseline="0" dirty="0" smtClean="0"/>
              <a:t> </a:t>
            </a:r>
            <a:r>
              <a:rPr lang="en-US" baseline="0" dirty="0" err="1" smtClean="0"/>
              <a:t>atau</a:t>
            </a:r>
            <a:r>
              <a:rPr lang="en-US" baseline="0" dirty="0" smtClean="0"/>
              <a:t> yang </a:t>
            </a:r>
            <a:r>
              <a:rPr lang="en-US" baseline="0" dirty="0" err="1" smtClean="0"/>
              <a:t>diterima</a:t>
            </a:r>
            <a:r>
              <a:rPr lang="en-US" baseline="0" dirty="0" smtClean="0"/>
              <a:t>, </a:t>
            </a:r>
            <a:r>
              <a:rPr lang="en-US" baseline="0" dirty="0" err="1" smtClean="0"/>
              <a:t>investasi</a:t>
            </a:r>
            <a:r>
              <a:rPr lang="en-US" baseline="0" dirty="0" smtClean="0"/>
              <a:t> </a:t>
            </a:r>
            <a:r>
              <a:rPr lang="en-US" baseline="0" dirty="0" err="1" smtClean="0"/>
              <a:t>pada</a:t>
            </a:r>
            <a:r>
              <a:rPr lang="en-US" baseline="0" dirty="0" smtClean="0"/>
              <a:t> </a:t>
            </a:r>
            <a:r>
              <a:rPr lang="en-US" baseline="0" dirty="0" err="1" smtClean="0"/>
              <a:t>instrumen</a:t>
            </a:r>
            <a:r>
              <a:rPr lang="en-US" baseline="0" dirty="0" smtClean="0"/>
              <a:t> </a:t>
            </a:r>
            <a:r>
              <a:rPr lang="en-US" baseline="0" dirty="0" err="1" smtClean="0"/>
              <a:t>utang</a:t>
            </a:r>
            <a:r>
              <a:rPr lang="en-US" baseline="0" dirty="0" smtClean="0"/>
              <a:t> (</a:t>
            </a:r>
            <a:r>
              <a:rPr lang="en-US" baseline="0" dirty="0" err="1" smtClean="0"/>
              <a:t>contoh</a:t>
            </a:r>
            <a:r>
              <a:rPr lang="en-US" baseline="0" dirty="0" smtClean="0"/>
              <a:t> </a:t>
            </a:r>
            <a:r>
              <a:rPr lang="en-US" baseline="0" dirty="0" err="1" smtClean="0"/>
              <a:t>obligasi</a:t>
            </a:r>
            <a:r>
              <a:rPr lang="en-US" baseline="0" dirty="0" smtClean="0"/>
              <a:t> yang </a:t>
            </a:r>
            <a:r>
              <a:rPr lang="en-US" baseline="0" dirty="0" err="1" smtClean="0"/>
              <a:t>diperdagangkan</a:t>
            </a:r>
            <a:r>
              <a:rPr lang="en-US" baseline="0" dirty="0" smtClean="0"/>
              <a:t>), </a:t>
            </a:r>
            <a:r>
              <a:rPr lang="en-US" baseline="0" dirty="0" err="1" smtClean="0"/>
              <a:t>dan</a:t>
            </a:r>
            <a:r>
              <a:rPr lang="en-US" baseline="0" dirty="0" smtClean="0"/>
              <a:t> </a:t>
            </a:r>
            <a:r>
              <a:rPr lang="en-US" baseline="0" dirty="0" err="1" smtClean="0"/>
              <a:t>investasi</a:t>
            </a:r>
            <a:r>
              <a:rPr lang="en-US" baseline="0" dirty="0" smtClean="0"/>
              <a:t> </a:t>
            </a:r>
            <a:r>
              <a:rPr lang="en-US" baseline="0" dirty="0" err="1" smtClean="0"/>
              <a:t>pada</a:t>
            </a:r>
            <a:r>
              <a:rPr lang="en-US" baseline="0" dirty="0" smtClean="0"/>
              <a:t> </a:t>
            </a:r>
            <a:r>
              <a:rPr lang="en-US" baseline="0" dirty="0" err="1" smtClean="0"/>
              <a:t>instrumen</a:t>
            </a:r>
            <a:r>
              <a:rPr lang="en-US" baseline="0" dirty="0" smtClean="0"/>
              <a:t> </a:t>
            </a:r>
            <a:r>
              <a:rPr lang="en-US" baseline="0" dirty="0" err="1" smtClean="0"/>
              <a:t>ekuitas</a:t>
            </a:r>
            <a:r>
              <a:rPr lang="en-US" baseline="0" dirty="0" smtClean="0"/>
              <a:t> (</a:t>
            </a:r>
            <a:r>
              <a:rPr lang="en-US" baseline="0" dirty="0" err="1" smtClean="0"/>
              <a:t>contoh</a:t>
            </a:r>
            <a:r>
              <a:rPr lang="en-US" baseline="0" dirty="0" smtClean="0"/>
              <a:t> </a:t>
            </a:r>
            <a:r>
              <a:rPr lang="en-US" baseline="0" dirty="0" err="1" smtClean="0"/>
              <a:t>saham</a:t>
            </a:r>
            <a:r>
              <a:rPr lang="en-US" baseline="0" dirty="0" smtClean="0"/>
              <a:t> </a:t>
            </a:r>
            <a:r>
              <a:rPr lang="en-US" baseline="0" dirty="0" err="1" smtClean="0"/>
              <a:t>perusahaan</a:t>
            </a:r>
            <a:r>
              <a:rPr lang="en-US" baseline="0" dirty="0" smtClean="0"/>
              <a:t> yang </a:t>
            </a:r>
            <a:r>
              <a:rPr lang="en-US" baseline="0" dirty="0" err="1" smtClean="0"/>
              <a:t>diperdagangkan</a:t>
            </a:r>
            <a:r>
              <a:rPr lang="en-US" baseline="0" dirty="0" smtClean="0"/>
              <a:t> di bursa </a:t>
            </a:r>
            <a:r>
              <a:rPr lang="en-US" baseline="0" dirty="0" err="1" smtClean="0"/>
              <a:t>efek</a:t>
            </a:r>
            <a:r>
              <a:rPr lang="en-US" baseline="0" dirty="0" smtClean="0"/>
              <a:t>). </a:t>
            </a:r>
          </a:p>
          <a:p>
            <a:r>
              <a:rPr lang="en-US" baseline="0" dirty="0" smtClean="0"/>
              <a:t>Par 8.5: Bab 8 </a:t>
            </a:r>
            <a:r>
              <a:rPr lang="en-US" baseline="0" dirty="0" err="1" smtClean="0"/>
              <a:t>tidak</a:t>
            </a:r>
            <a:r>
              <a:rPr lang="en-US" baseline="0" dirty="0" smtClean="0"/>
              <a:t> </a:t>
            </a:r>
            <a:r>
              <a:rPr lang="en-US" baseline="0" dirty="0" err="1" smtClean="0"/>
              <a:t>berlaku</a:t>
            </a:r>
            <a:r>
              <a:rPr lang="en-US" baseline="0" dirty="0" smtClean="0"/>
              <a:t> </a:t>
            </a:r>
            <a:r>
              <a:rPr lang="en-US" baseline="0" dirty="0" err="1" smtClean="0"/>
              <a:t>untuk</a:t>
            </a:r>
            <a:r>
              <a:rPr lang="en-US" baseline="0" dirty="0" smtClean="0"/>
              <a:t> </a:t>
            </a:r>
            <a:r>
              <a:rPr lang="en-US" baseline="0" dirty="0" err="1" smtClean="0"/>
              <a:t>aset</a:t>
            </a:r>
            <a:r>
              <a:rPr lang="en-US" baseline="0" dirty="0" smtClean="0"/>
              <a:t> </a:t>
            </a:r>
            <a:r>
              <a:rPr lang="en-US" baseline="0" dirty="0" err="1" smtClean="0"/>
              <a:t>dan</a:t>
            </a:r>
            <a:r>
              <a:rPr lang="en-US" baseline="0" dirty="0" smtClean="0"/>
              <a:t> </a:t>
            </a:r>
            <a:r>
              <a:rPr lang="en-US" baseline="0" dirty="0" err="1" smtClean="0"/>
              <a:t>liabilitas</a:t>
            </a:r>
            <a:r>
              <a:rPr lang="en-US" baseline="0" dirty="0" smtClean="0"/>
              <a:t> yang </a:t>
            </a:r>
            <a:r>
              <a:rPr lang="en-US" baseline="0" dirty="0" err="1" smtClean="0"/>
              <a:t>terkait</a:t>
            </a:r>
            <a:r>
              <a:rPr lang="en-US" baseline="0" dirty="0" smtClean="0"/>
              <a:t> </a:t>
            </a:r>
            <a:r>
              <a:rPr lang="en-US" baseline="0" dirty="0" err="1" smtClean="0"/>
              <a:t>dengan</a:t>
            </a:r>
            <a:r>
              <a:rPr lang="en-US" baseline="0" dirty="0" smtClean="0"/>
              <a:t> </a:t>
            </a:r>
            <a:r>
              <a:rPr lang="en-US" baseline="0" dirty="0" err="1" smtClean="0"/>
              <a:t>imbalan</a:t>
            </a:r>
            <a:r>
              <a:rPr lang="en-US" baseline="0" dirty="0" smtClean="0"/>
              <a:t> </a:t>
            </a:r>
            <a:r>
              <a:rPr lang="en-US" baseline="0" dirty="0" err="1" smtClean="0"/>
              <a:t>kerja</a:t>
            </a:r>
            <a:r>
              <a:rPr lang="en-US" baseline="0" dirty="0" smtClean="0"/>
              <a:t> yang </a:t>
            </a:r>
            <a:r>
              <a:rPr lang="en-US" baseline="0" dirty="0" err="1" smtClean="0"/>
              <a:t>diatur</a:t>
            </a:r>
            <a:r>
              <a:rPr lang="en-US" baseline="0" dirty="0" smtClean="0"/>
              <a:t> </a:t>
            </a:r>
            <a:r>
              <a:rPr lang="en-US" baseline="0" dirty="0" err="1" smtClean="0"/>
              <a:t>dalam</a:t>
            </a:r>
            <a:r>
              <a:rPr lang="en-US" baseline="0" dirty="0" smtClean="0"/>
              <a:t> Bab 14 </a:t>
            </a:r>
            <a:r>
              <a:rPr lang="en-US" baseline="0" dirty="0" err="1" smtClean="0"/>
              <a:t>dan</a:t>
            </a:r>
            <a:r>
              <a:rPr lang="en-US" baseline="0" dirty="0" smtClean="0"/>
              <a:t> </a:t>
            </a:r>
            <a:r>
              <a:rPr lang="en-US" baseline="0" dirty="0" err="1" smtClean="0"/>
              <a:t>pajak</a:t>
            </a:r>
            <a:r>
              <a:rPr lang="en-US" baseline="0" dirty="0" smtClean="0"/>
              <a:t> </a:t>
            </a:r>
            <a:r>
              <a:rPr lang="en-US" baseline="0" dirty="0" err="1" smtClean="0"/>
              <a:t>penghasilan</a:t>
            </a:r>
            <a:r>
              <a:rPr lang="en-US" baseline="0" dirty="0" smtClean="0"/>
              <a:t> yang </a:t>
            </a:r>
            <a:r>
              <a:rPr lang="en-US" baseline="0" dirty="0" err="1" smtClean="0"/>
              <a:t>diatur</a:t>
            </a:r>
            <a:r>
              <a:rPr lang="en-US" baseline="0" dirty="0" smtClean="0"/>
              <a:t> </a:t>
            </a:r>
            <a:r>
              <a:rPr lang="en-US" baseline="0" dirty="0" err="1" smtClean="0"/>
              <a:t>dalam</a:t>
            </a:r>
            <a:r>
              <a:rPr lang="en-US" baseline="0" dirty="0" smtClean="0"/>
              <a:t> Bab 15. </a:t>
            </a:r>
          </a:p>
          <a:p>
            <a:r>
              <a:rPr lang="en-US" baseline="0" dirty="0" smtClean="0"/>
              <a:t> </a:t>
            </a:r>
            <a:endParaRPr lang="en-US" dirty="0"/>
          </a:p>
        </p:txBody>
      </p:sp>
    </p:spTree>
    <p:extLst>
      <p:ext uri="{BB962C8B-B14F-4D97-AF65-F5344CB8AC3E}">
        <p14:creationId xmlns:p14="http://schemas.microsoft.com/office/powerpoint/2010/main" val="1202498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p>
          <a:p>
            <a:endParaRPr lang="en-US" dirty="0" smtClean="0"/>
          </a:p>
          <a:p>
            <a:r>
              <a:rPr lang="en-US" dirty="0" err="1" smtClean="0"/>
              <a:t>Tujuan</a:t>
            </a:r>
            <a:r>
              <a:rPr lang="en-US" dirty="0" smtClean="0"/>
              <a:t> ED SAK EMKM </a:t>
            </a:r>
            <a:r>
              <a:rPr lang="en-US" dirty="0" err="1" smtClean="0"/>
              <a:t>mengacu</a:t>
            </a:r>
            <a:r>
              <a:rPr lang="en-US" baseline="0" dirty="0" smtClean="0"/>
              <a:t> </a:t>
            </a:r>
            <a:r>
              <a:rPr lang="en-US" baseline="0" dirty="0" err="1" smtClean="0"/>
              <a:t>pada</a:t>
            </a:r>
            <a:r>
              <a:rPr lang="en-US" baseline="0" dirty="0" smtClean="0"/>
              <a:t> DK02 (Hal 65 ED SAK EMKM).</a:t>
            </a:r>
            <a:endParaRPr lang="en-US" dirty="0" smtClean="0"/>
          </a:p>
          <a:p>
            <a:endParaRPr lang="en-US" dirty="0"/>
          </a:p>
        </p:txBody>
      </p:sp>
    </p:spTree>
    <p:extLst>
      <p:ext uri="{BB962C8B-B14F-4D97-AF65-F5344CB8AC3E}">
        <p14:creationId xmlns:p14="http://schemas.microsoft.com/office/powerpoint/2010/main" val="11969332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02452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89420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Ruang</a:t>
            </a:r>
            <a:r>
              <a:rPr lang="en-US" dirty="0" smtClean="0"/>
              <a:t> </a:t>
            </a:r>
            <a:r>
              <a:rPr lang="en-US" dirty="0" err="1" smtClean="0"/>
              <a:t>Lingkup</a:t>
            </a:r>
            <a:r>
              <a:rPr lang="en-US" dirty="0" smtClean="0"/>
              <a:t>:</a:t>
            </a:r>
            <a:r>
              <a:rPr lang="en-US" baseline="0" dirty="0" smtClean="0"/>
              <a:t> </a:t>
            </a:r>
            <a:r>
              <a:rPr lang="en-US" baseline="0" dirty="0" err="1" smtClean="0"/>
              <a:t>persediaan</a:t>
            </a:r>
            <a:r>
              <a:rPr lang="en-US" baseline="0" dirty="0" smtClean="0"/>
              <a:t> </a:t>
            </a:r>
            <a:r>
              <a:rPr lang="en-US" baseline="0" dirty="0" err="1" smtClean="0"/>
              <a:t>adalah</a:t>
            </a:r>
            <a:r>
              <a:rPr lang="en-US" baseline="0" dirty="0" smtClean="0"/>
              <a:t> </a:t>
            </a:r>
            <a:r>
              <a:rPr lang="en-US" baseline="0" dirty="0" err="1" smtClean="0"/>
              <a:t>aset</a:t>
            </a:r>
            <a:r>
              <a:rPr lang="en-US" baseline="0" dirty="0" smtClean="0"/>
              <a:t> </a:t>
            </a:r>
            <a:r>
              <a:rPr lang="en-US" baseline="0" dirty="0" err="1" smtClean="0"/>
              <a:t>untuk</a:t>
            </a:r>
            <a:r>
              <a:rPr lang="en-US" baseline="0" dirty="0" smtClean="0"/>
              <a:t> </a:t>
            </a:r>
            <a:r>
              <a:rPr lang="en-US" baseline="0" dirty="0" err="1" smtClean="0"/>
              <a:t>dijual</a:t>
            </a:r>
            <a:r>
              <a:rPr lang="en-US" baseline="0" dirty="0" smtClean="0"/>
              <a:t> </a:t>
            </a:r>
            <a:r>
              <a:rPr lang="en-US" baseline="0" dirty="0" err="1" smtClean="0"/>
              <a:t>dalam</a:t>
            </a:r>
            <a:r>
              <a:rPr lang="en-US" baseline="0" dirty="0" smtClean="0"/>
              <a:t> </a:t>
            </a:r>
            <a:r>
              <a:rPr lang="en-US" baseline="0" dirty="0" err="1" smtClean="0"/>
              <a:t>kegiatan</a:t>
            </a:r>
            <a:r>
              <a:rPr lang="en-US" baseline="0" dirty="0" smtClean="0"/>
              <a:t> normal; </a:t>
            </a:r>
            <a:r>
              <a:rPr lang="en-US" baseline="0" dirty="0" err="1" smtClean="0"/>
              <a:t>dalam</a:t>
            </a:r>
            <a:r>
              <a:rPr lang="en-US" baseline="0" dirty="0" smtClean="0"/>
              <a:t> proses </a:t>
            </a:r>
            <a:r>
              <a:rPr lang="en-US" baseline="0" dirty="0" err="1" smtClean="0"/>
              <a:t>produksi</a:t>
            </a:r>
            <a:r>
              <a:rPr lang="en-US" baseline="0" dirty="0" smtClean="0"/>
              <a:t> </a:t>
            </a:r>
            <a:r>
              <a:rPr lang="en-US" baseline="0" dirty="0" err="1" smtClean="0"/>
              <a:t>untuk</a:t>
            </a:r>
            <a:r>
              <a:rPr lang="en-US" baseline="0" dirty="0" smtClean="0"/>
              <a:t> </a:t>
            </a:r>
            <a:r>
              <a:rPr lang="en-US" baseline="0" dirty="0" err="1" smtClean="0"/>
              <a:t>kemudian</a:t>
            </a:r>
            <a:r>
              <a:rPr lang="en-US" baseline="0" dirty="0" smtClean="0"/>
              <a:t> </a:t>
            </a:r>
            <a:r>
              <a:rPr lang="en-US" baseline="0" dirty="0" err="1" smtClean="0"/>
              <a:t>dijual</a:t>
            </a:r>
            <a:r>
              <a:rPr lang="en-US" baseline="0" dirty="0" smtClean="0"/>
              <a:t>; </a:t>
            </a:r>
            <a:r>
              <a:rPr lang="en-US" baseline="0" dirty="0" err="1" smtClean="0"/>
              <a:t>atau</a:t>
            </a:r>
            <a:r>
              <a:rPr lang="en-US" baseline="0" dirty="0" smtClean="0"/>
              <a:t> </a:t>
            </a:r>
            <a:r>
              <a:rPr lang="en-US" baseline="0" dirty="0" err="1" smtClean="0"/>
              <a:t>dalam</a:t>
            </a:r>
            <a:r>
              <a:rPr lang="en-US" baseline="0" dirty="0" smtClean="0"/>
              <a:t> </a:t>
            </a:r>
            <a:r>
              <a:rPr lang="en-US" baseline="0" dirty="0" err="1" smtClean="0"/>
              <a:t>bentuk</a:t>
            </a:r>
            <a:r>
              <a:rPr lang="en-US" baseline="0" dirty="0" smtClean="0"/>
              <a:t> </a:t>
            </a:r>
            <a:r>
              <a:rPr lang="en-US" baseline="0" dirty="0" err="1" smtClean="0"/>
              <a:t>bahan</a:t>
            </a:r>
            <a:r>
              <a:rPr lang="en-US" baseline="0" dirty="0" smtClean="0"/>
              <a:t> </a:t>
            </a:r>
            <a:r>
              <a:rPr lang="en-US" baseline="0" dirty="0" err="1" smtClean="0"/>
              <a:t>atau</a:t>
            </a:r>
            <a:r>
              <a:rPr lang="en-US" baseline="0" dirty="0" smtClean="0"/>
              <a:t> </a:t>
            </a:r>
            <a:r>
              <a:rPr lang="en-US" baseline="0" dirty="0" err="1" smtClean="0"/>
              <a:t>perlengkapan</a:t>
            </a:r>
            <a:r>
              <a:rPr lang="en-US" baseline="0" dirty="0" smtClean="0"/>
              <a:t> </a:t>
            </a:r>
            <a:r>
              <a:rPr lang="en-US" baseline="0" dirty="0" err="1" smtClean="0"/>
              <a:t>untuk</a:t>
            </a:r>
            <a:r>
              <a:rPr lang="en-US" baseline="0" dirty="0" smtClean="0"/>
              <a:t> </a:t>
            </a:r>
            <a:r>
              <a:rPr lang="en-US" baseline="0" dirty="0" err="1" smtClean="0"/>
              <a:t>digunakan</a:t>
            </a:r>
            <a:r>
              <a:rPr lang="en-US" baseline="0" dirty="0" smtClean="0"/>
              <a:t> </a:t>
            </a:r>
            <a:r>
              <a:rPr lang="en-US" baseline="0" dirty="0" err="1" smtClean="0"/>
              <a:t>dalam</a:t>
            </a:r>
            <a:r>
              <a:rPr lang="en-US" baseline="0" dirty="0" smtClean="0"/>
              <a:t> proses </a:t>
            </a:r>
            <a:r>
              <a:rPr lang="en-US" baseline="0" dirty="0" err="1" smtClean="0"/>
              <a:t>produksi</a:t>
            </a:r>
            <a:r>
              <a:rPr lang="en-US" baseline="0" dirty="0" smtClean="0"/>
              <a:t> </a:t>
            </a:r>
            <a:r>
              <a:rPr lang="en-US" baseline="0" dirty="0" err="1" smtClean="0"/>
              <a:t>atau</a:t>
            </a:r>
            <a:r>
              <a:rPr lang="en-US" baseline="0" dirty="0" smtClean="0"/>
              <a:t> </a:t>
            </a:r>
            <a:r>
              <a:rPr lang="en-US" baseline="0" dirty="0" err="1" smtClean="0"/>
              <a:t>pemberian</a:t>
            </a:r>
            <a:r>
              <a:rPr lang="en-US" baseline="0" dirty="0" smtClean="0"/>
              <a:t> </a:t>
            </a:r>
            <a:r>
              <a:rPr lang="en-US" baseline="0" dirty="0" err="1" smtClean="0"/>
              <a:t>jasa</a:t>
            </a:r>
            <a:r>
              <a:rPr lang="en-US" baseline="0" dirty="0" smtClean="0"/>
              <a:t>. </a:t>
            </a:r>
          </a:p>
        </p:txBody>
      </p:sp>
    </p:spTree>
    <p:extLst>
      <p:ext uri="{BB962C8B-B14F-4D97-AF65-F5344CB8AC3E}">
        <p14:creationId xmlns:p14="http://schemas.microsoft.com/office/powerpoint/2010/main" val="4177892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8602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95236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Ventura </a:t>
            </a:r>
            <a:r>
              <a:rPr lang="en-US" dirty="0" err="1" smtClean="0"/>
              <a:t>bersama</a:t>
            </a:r>
            <a:r>
              <a:rPr lang="en-US" dirty="0" smtClean="0"/>
              <a:t> </a:t>
            </a:r>
            <a:r>
              <a:rPr lang="en-US" dirty="0" err="1" smtClean="0"/>
              <a:t>adalah</a:t>
            </a:r>
            <a:r>
              <a:rPr lang="en-US" dirty="0" smtClean="0"/>
              <a:t> </a:t>
            </a:r>
            <a:r>
              <a:rPr lang="en-US" dirty="0" err="1" smtClean="0"/>
              <a:t>pengaturan</a:t>
            </a:r>
            <a:r>
              <a:rPr lang="en-US" dirty="0" smtClean="0"/>
              <a:t> </a:t>
            </a:r>
            <a:r>
              <a:rPr lang="en-US" dirty="0" err="1" smtClean="0"/>
              <a:t>bersama</a:t>
            </a:r>
            <a:r>
              <a:rPr lang="en-US" dirty="0" smtClean="0"/>
              <a:t> </a:t>
            </a:r>
            <a:r>
              <a:rPr lang="en-US" dirty="0" err="1" smtClean="0"/>
              <a:t>bahwa</a:t>
            </a:r>
            <a:r>
              <a:rPr lang="en-US" dirty="0" smtClean="0"/>
              <a:t> para </a:t>
            </a:r>
            <a:r>
              <a:rPr lang="en-US" dirty="0" err="1" smtClean="0"/>
              <a:t>pihak</a:t>
            </a:r>
            <a:r>
              <a:rPr lang="en-US" dirty="0" smtClean="0"/>
              <a:t> yang </a:t>
            </a:r>
            <a:r>
              <a:rPr lang="en-US" dirty="0" err="1" smtClean="0"/>
              <a:t>memiliki</a:t>
            </a:r>
            <a:r>
              <a:rPr lang="en-US" dirty="0" smtClean="0"/>
              <a:t> </a:t>
            </a:r>
            <a:r>
              <a:rPr lang="en-US" dirty="0" err="1" smtClean="0"/>
              <a:t>pengendalian</a:t>
            </a:r>
            <a:r>
              <a:rPr lang="en-US" dirty="0" smtClean="0"/>
              <a:t> </a:t>
            </a:r>
            <a:r>
              <a:rPr lang="en-US" dirty="0" err="1" smtClean="0"/>
              <a:t>bersama</a:t>
            </a:r>
            <a:r>
              <a:rPr lang="en-US" dirty="0" smtClean="0"/>
              <a:t> </a:t>
            </a:r>
            <a:r>
              <a:rPr lang="en-US" dirty="0" err="1" smtClean="0"/>
              <a:t>memiliki</a:t>
            </a:r>
            <a:r>
              <a:rPr lang="en-US" dirty="0" smtClean="0"/>
              <a:t> </a:t>
            </a:r>
            <a:r>
              <a:rPr lang="en-US" dirty="0" err="1" smtClean="0"/>
              <a:t>hak</a:t>
            </a:r>
            <a:r>
              <a:rPr lang="en-US" dirty="0" smtClean="0"/>
              <a:t> </a:t>
            </a:r>
            <a:r>
              <a:rPr lang="en-US" dirty="0" err="1" smtClean="0"/>
              <a:t>atas</a:t>
            </a:r>
            <a:r>
              <a:rPr lang="en-US" dirty="0" smtClean="0"/>
              <a:t> </a:t>
            </a:r>
            <a:r>
              <a:rPr lang="en-US" dirty="0" err="1" smtClean="0"/>
              <a:t>aset</a:t>
            </a:r>
            <a:r>
              <a:rPr lang="en-US" dirty="0" smtClean="0"/>
              <a:t> </a:t>
            </a:r>
            <a:r>
              <a:rPr lang="en-US" dirty="0" err="1" smtClean="0"/>
              <a:t>neto</a:t>
            </a:r>
            <a:r>
              <a:rPr lang="en-US" dirty="0" smtClean="0"/>
              <a:t> </a:t>
            </a:r>
            <a:r>
              <a:rPr lang="en-US" dirty="0" err="1" smtClean="0"/>
              <a:t>pengaturan</a:t>
            </a:r>
            <a:r>
              <a:rPr lang="en-US" dirty="0" smtClean="0"/>
              <a:t> </a:t>
            </a:r>
            <a:r>
              <a:rPr lang="en-US" dirty="0" err="1" smtClean="0"/>
              <a:t>tersebut</a:t>
            </a:r>
            <a:r>
              <a:rPr lang="en-US" dirty="0" smtClean="0"/>
              <a:t>. Para </a:t>
            </a:r>
            <a:r>
              <a:rPr lang="en-US" dirty="0" err="1" smtClean="0"/>
              <a:t>pihak</a:t>
            </a:r>
            <a:r>
              <a:rPr lang="en-US" dirty="0" smtClean="0"/>
              <a:t> </a:t>
            </a:r>
            <a:r>
              <a:rPr lang="en-US" dirty="0" err="1" smtClean="0"/>
              <a:t>tersebut</a:t>
            </a:r>
            <a:r>
              <a:rPr lang="en-US" dirty="0" smtClean="0"/>
              <a:t> </a:t>
            </a:r>
            <a:r>
              <a:rPr lang="en-US" dirty="0" err="1" smtClean="0"/>
              <a:t>disebut</a:t>
            </a:r>
            <a:r>
              <a:rPr lang="en-US" dirty="0" smtClean="0"/>
              <a:t> </a:t>
            </a:r>
            <a:r>
              <a:rPr lang="en-US" dirty="0" err="1" smtClean="0"/>
              <a:t>ventura</a:t>
            </a:r>
            <a:r>
              <a:rPr lang="en-US" dirty="0" smtClean="0"/>
              <a:t> </a:t>
            </a:r>
            <a:r>
              <a:rPr lang="en-US" dirty="0" err="1" smtClean="0"/>
              <a:t>bersama</a:t>
            </a:r>
            <a:r>
              <a:rPr lang="en-US" dirty="0" smtClean="0"/>
              <a:t>. </a:t>
            </a:r>
          </a:p>
          <a:p>
            <a:endParaRPr lang="en-US" dirty="0" smtClean="0"/>
          </a:p>
          <a:p>
            <a:r>
              <a:rPr lang="en-US" dirty="0" err="1" smtClean="0"/>
              <a:t>Pengendalian</a:t>
            </a:r>
            <a:r>
              <a:rPr lang="en-US" baseline="0" dirty="0" smtClean="0"/>
              <a:t> </a:t>
            </a:r>
            <a:r>
              <a:rPr lang="en-US" baseline="0" dirty="0" err="1" smtClean="0"/>
              <a:t>bersama</a:t>
            </a:r>
            <a:r>
              <a:rPr lang="en-US" baseline="0" dirty="0" smtClean="0"/>
              <a:t> </a:t>
            </a:r>
            <a:r>
              <a:rPr lang="en-US" baseline="0" dirty="0" err="1" smtClean="0"/>
              <a:t>adalah</a:t>
            </a:r>
            <a:r>
              <a:rPr lang="en-US" baseline="0" dirty="0" smtClean="0"/>
              <a:t> </a:t>
            </a:r>
            <a:r>
              <a:rPr lang="en-US" baseline="0" dirty="0" err="1" smtClean="0"/>
              <a:t>persetujuan</a:t>
            </a:r>
            <a:r>
              <a:rPr lang="en-US" baseline="0" dirty="0" smtClean="0"/>
              <a:t> </a:t>
            </a:r>
            <a:r>
              <a:rPr lang="en-US" baseline="0" dirty="0" err="1" smtClean="0"/>
              <a:t>kontraktual</a:t>
            </a:r>
            <a:r>
              <a:rPr lang="en-US" baseline="0" dirty="0" smtClean="0"/>
              <a:t> </a:t>
            </a:r>
            <a:r>
              <a:rPr lang="en-US" baseline="0" dirty="0" err="1" smtClean="0"/>
              <a:t>untuk</a:t>
            </a:r>
            <a:r>
              <a:rPr lang="en-US" baseline="0" dirty="0" smtClean="0"/>
              <a:t> </a:t>
            </a:r>
            <a:r>
              <a:rPr lang="en-US" baseline="0" dirty="0" err="1" smtClean="0"/>
              <a:t>berbagi</a:t>
            </a:r>
            <a:r>
              <a:rPr lang="en-US" baseline="0" dirty="0" smtClean="0"/>
              <a:t> </a:t>
            </a:r>
            <a:r>
              <a:rPr lang="en-US" baseline="0" dirty="0" err="1" smtClean="0"/>
              <a:t>pengendalian</a:t>
            </a:r>
            <a:r>
              <a:rPr lang="en-US" baseline="0" dirty="0" smtClean="0"/>
              <a:t> </a:t>
            </a:r>
            <a:r>
              <a:rPr lang="en-US" baseline="0" dirty="0" err="1" smtClean="0"/>
              <a:t>atas</a:t>
            </a:r>
            <a:r>
              <a:rPr lang="en-US" baseline="0" dirty="0" smtClean="0"/>
              <a:t> </a:t>
            </a:r>
            <a:r>
              <a:rPr lang="en-US" baseline="0" dirty="0" err="1" smtClean="0"/>
              <a:t>suatu</a:t>
            </a:r>
            <a:r>
              <a:rPr lang="en-US" baseline="0" dirty="0" smtClean="0"/>
              <a:t> </a:t>
            </a:r>
            <a:r>
              <a:rPr lang="en-US" baseline="0" dirty="0" err="1" smtClean="0"/>
              <a:t>pengaturan</a:t>
            </a:r>
            <a:r>
              <a:rPr lang="en-US" baseline="0" dirty="0" smtClean="0"/>
              <a:t>, yang </a:t>
            </a:r>
            <a:r>
              <a:rPr lang="en-US" baseline="0" dirty="0" err="1" smtClean="0"/>
              <a:t>hanya</a:t>
            </a:r>
            <a:r>
              <a:rPr lang="en-US" baseline="0" dirty="0" smtClean="0"/>
              <a:t> </a:t>
            </a:r>
            <a:r>
              <a:rPr lang="en-US" baseline="0" dirty="0" err="1" smtClean="0"/>
              <a:t>ada</a:t>
            </a:r>
            <a:r>
              <a:rPr lang="en-US" baseline="0" dirty="0" smtClean="0"/>
              <a:t> </a:t>
            </a:r>
            <a:r>
              <a:rPr lang="en-US" baseline="0" dirty="0" err="1" smtClean="0"/>
              <a:t>ketika</a:t>
            </a:r>
            <a:r>
              <a:rPr lang="en-US" baseline="0" dirty="0" smtClean="0"/>
              <a:t> </a:t>
            </a:r>
            <a:r>
              <a:rPr lang="en-US" baseline="0" dirty="0" err="1" smtClean="0"/>
              <a:t>keputusan</a:t>
            </a:r>
            <a:r>
              <a:rPr lang="en-US" baseline="0" dirty="0" smtClean="0"/>
              <a:t> </a:t>
            </a:r>
            <a:r>
              <a:rPr lang="en-US" baseline="0" dirty="0" err="1" smtClean="0"/>
              <a:t>mengenai</a:t>
            </a:r>
            <a:r>
              <a:rPr lang="en-US" baseline="0" dirty="0" smtClean="0"/>
              <a:t> </a:t>
            </a:r>
            <a:r>
              <a:rPr lang="en-US" baseline="0" dirty="0" err="1" smtClean="0"/>
              <a:t>aktivitas</a:t>
            </a:r>
            <a:r>
              <a:rPr lang="en-US" baseline="0" dirty="0" smtClean="0"/>
              <a:t> </a:t>
            </a:r>
            <a:r>
              <a:rPr lang="en-US" baseline="0" dirty="0" err="1" smtClean="0"/>
              <a:t>relevan</a:t>
            </a:r>
            <a:r>
              <a:rPr lang="en-US" baseline="0" dirty="0" smtClean="0"/>
              <a:t> </a:t>
            </a:r>
            <a:r>
              <a:rPr lang="en-US" baseline="0" dirty="0" err="1" smtClean="0"/>
              <a:t>mensyaratkan</a:t>
            </a:r>
            <a:r>
              <a:rPr lang="en-US" baseline="0" dirty="0" smtClean="0"/>
              <a:t> </a:t>
            </a:r>
            <a:r>
              <a:rPr lang="en-US" baseline="0" dirty="0" err="1" smtClean="0"/>
              <a:t>persetujuan</a:t>
            </a:r>
            <a:r>
              <a:rPr lang="en-US" baseline="0" dirty="0" smtClean="0"/>
              <a:t> </a:t>
            </a:r>
            <a:r>
              <a:rPr lang="en-US" baseline="0" dirty="0" err="1" smtClean="0"/>
              <a:t>dengan</a:t>
            </a:r>
            <a:r>
              <a:rPr lang="en-US" baseline="0" dirty="0" smtClean="0"/>
              <a:t> </a:t>
            </a:r>
            <a:r>
              <a:rPr lang="en-US" baseline="0" dirty="0" err="1" smtClean="0"/>
              <a:t>suara</a:t>
            </a:r>
            <a:r>
              <a:rPr lang="en-US" baseline="0" dirty="0" smtClean="0"/>
              <a:t> </a:t>
            </a:r>
            <a:r>
              <a:rPr lang="en-US" baseline="0" dirty="0" err="1" smtClean="0"/>
              <a:t>bulat</a:t>
            </a:r>
            <a:r>
              <a:rPr lang="en-US" baseline="0" dirty="0" smtClean="0"/>
              <a:t> </a:t>
            </a:r>
            <a:r>
              <a:rPr lang="en-US" baseline="0" dirty="0" err="1" smtClean="0"/>
              <a:t>dari</a:t>
            </a:r>
            <a:r>
              <a:rPr lang="en-US" baseline="0" dirty="0" smtClean="0"/>
              <a:t> </a:t>
            </a:r>
            <a:r>
              <a:rPr lang="en-US" baseline="0" dirty="0" err="1" smtClean="0"/>
              <a:t>seluruh</a:t>
            </a:r>
            <a:r>
              <a:rPr lang="en-US" baseline="0" dirty="0" smtClean="0"/>
              <a:t> </a:t>
            </a:r>
            <a:r>
              <a:rPr lang="en-US" baseline="0" dirty="0" err="1" smtClean="0"/>
              <a:t>pihak</a:t>
            </a:r>
            <a:r>
              <a:rPr lang="en-US" baseline="0" dirty="0" smtClean="0"/>
              <a:t> yang </a:t>
            </a:r>
            <a:r>
              <a:rPr lang="en-US" baseline="0" dirty="0" err="1" smtClean="0"/>
              <a:t>berbagi</a:t>
            </a:r>
            <a:r>
              <a:rPr lang="en-US" baseline="0" dirty="0" smtClean="0"/>
              <a:t> </a:t>
            </a:r>
            <a:r>
              <a:rPr lang="en-US" baseline="0" dirty="0" err="1" smtClean="0"/>
              <a:t>pengendalian</a:t>
            </a:r>
            <a:r>
              <a:rPr lang="en-US" baseline="0" dirty="0" smtClean="0"/>
              <a:t>. </a:t>
            </a:r>
            <a:endParaRPr lang="en-US" dirty="0"/>
          </a:p>
        </p:txBody>
      </p:sp>
    </p:spTree>
    <p:extLst>
      <p:ext uri="{BB962C8B-B14F-4D97-AF65-F5344CB8AC3E}">
        <p14:creationId xmlns:p14="http://schemas.microsoft.com/office/powerpoint/2010/main" val="1389856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938174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39710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8201417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25386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2834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489330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6838493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02472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03542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872012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1879268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2781323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9009911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358888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5568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US" sz="1200" dirty="0" smtClean="0"/>
              <a:t>ED SAK EMKM </a:t>
            </a:r>
            <a:r>
              <a:rPr lang="en-US" sz="1200" dirty="0" err="1" smtClean="0"/>
              <a:t>digunakan</a:t>
            </a:r>
            <a:r>
              <a:rPr lang="en-US" sz="1200" dirty="0" smtClean="0"/>
              <a:t> </a:t>
            </a:r>
            <a:r>
              <a:rPr lang="en-US" sz="1200" dirty="0" err="1" smtClean="0"/>
              <a:t>oleh</a:t>
            </a:r>
            <a:r>
              <a:rPr lang="en-US" sz="1200" dirty="0" smtClean="0"/>
              <a:t> </a:t>
            </a:r>
            <a:r>
              <a:rPr lang="en-US" sz="1200" dirty="0" err="1" smtClean="0"/>
              <a:t>entitas</a:t>
            </a:r>
            <a:r>
              <a:rPr lang="en-US" sz="1200" dirty="0" smtClean="0"/>
              <a:t> </a:t>
            </a:r>
            <a:r>
              <a:rPr lang="en-US" sz="1200" dirty="0" err="1" smtClean="0"/>
              <a:t>mikro</a:t>
            </a:r>
            <a:r>
              <a:rPr lang="en-US" sz="1200" dirty="0" smtClean="0"/>
              <a:t>, </a:t>
            </a:r>
            <a:r>
              <a:rPr lang="en-US" sz="1200" dirty="0" err="1" smtClean="0"/>
              <a:t>kecil</a:t>
            </a:r>
            <a:r>
              <a:rPr lang="en-US" sz="1200" dirty="0" smtClean="0"/>
              <a:t>, </a:t>
            </a:r>
            <a:r>
              <a:rPr lang="en-US" sz="1200" dirty="0" err="1" smtClean="0"/>
              <a:t>dan</a:t>
            </a:r>
            <a:r>
              <a:rPr lang="en-US" sz="1200" dirty="0" smtClean="0"/>
              <a:t> </a:t>
            </a:r>
            <a:r>
              <a:rPr lang="en-US" sz="1200" dirty="0" err="1" smtClean="0"/>
              <a:t>menengah</a:t>
            </a:r>
            <a:r>
              <a:rPr lang="en-US" sz="1200" baseline="0" dirty="0" smtClean="0"/>
              <a:t> (EMKM). </a:t>
            </a:r>
          </a:p>
          <a:p>
            <a:pPr marL="457200" indent="-457200">
              <a:buAutoNum type="arabicPeriod"/>
            </a:pPr>
            <a:r>
              <a:rPr lang="en-US" sz="1200" baseline="0" dirty="0" smtClean="0"/>
              <a:t>EMKM </a:t>
            </a:r>
            <a:r>
              <a:rPr lang="en-US" sz="1200" baseline="0" dirty="0" err="1" smtClean="0"/>
              <a:t>adalah</a:t>
            </a:r>
            <a:r>
              <a:rPr lang="en-US" sz="1200" baseline="0" dirty="0" smtClean="0"/>
              <a:t> </a:t>
            </a:r>
            <a:r>
              <a:rPr lang="en-US" sz="1200" baseline="0" dirty="0" err="1" smtClean="0"/>
              <a:t>entitas</a:t>
            </a:r>
            <a:r>
              <a:rPr lang="en-US" sz="1200" baseline="0" dirty="0" smtClean="0"/>
              <a:t> yang </a:t>
            </a:r>
            <a:r>
              <a:rPr lang="en-US" sz="1200" baseline="0" dirty="0" err="1" smtClean="0"/>
              <a:t>memenuhi</a:t>
            </a:r>
            <a:r>
              <a:rPr lang="en-US" sz="1200" baseline="0" dirty="0" smtClean="0"/>
              <a:t> </a:t>
            </a:r>
            <a:r>
              <a:rPr lang="en-US" sz="1200" baseline="0" dirty="0" err="1" smtClean="0"/>
              <a:t>definisi</a:t>
            </a:r>
            <a:r>
              <a:rPr lang="en-US" sz="1200" baseline="0" dirty="0" smtClean="0"/>
              <a:t>, </a:t>
            </a:r>
            <a:r>
              <a:rPr lang="en-US" sz="1200" baseline="0" dirty="0" err="1" smtClean="0"/>
              <a:t>kriteria</a:t>
            </a:r>
            <a:r>
              <a:rPr lang="en-US" sz="1200" baseline="0" dirty="0" smtClean="0"/>
              <a:t>, </a:t>
            </a:r>
            <a:r>
              <a:rPr lang="en-US" sz="1200" baseline="0" dirty="0" err="1" smtClean="0"/>
              <a:t>dan</a:t>
            </a:r>
            <a:r>
              <a:rPr lang="en-US" sz="1200" baseline="0" dirty="0" smtClean="0"/>
              <a:t> </a:t>
            </a:r>
            <a:r>
              <a:rPr lang="en-US" sz="1200" baseline="0" dirty="0" err="1" smtClean="0"/>
              <a:t>karakteristik</a:t>
            </a:r>
            <a:r>
              <a:rPr lang="en-US" sz="1200" baseline="0" dirty="0" smtClean="0"/>
              <a:t> </a:t>
            </a:r>
            <a:r>
              <a:rPr lang="en-US" sz="1200" baseline="0" dirty="0" err="1" smtClean="0"/>
              <a:t>baik</a:t>
            </a:r>
            <a:r>
              <a:rPr lang="en-US" sz="1200" baseline="0" dirty="0" smtClean="0"/>
              <a:t> </a:t>
            </a:r>
            <a:r>
              <a:rPr lang="en-US" sz="1200" baseline="0" dirty="0" err="1" smtClean="0"/>
              <a:t>dari</a:t>
            </a:r>
            <a:r>
              <a:rPr lang="en-US" sz="1200" baseline="0" dirty="0" smtClean="0"/>
              <a:t> ETAP (</a:t>
            </a:r>
            <a:r>
              <a:rPr lang="en-US" sz="1200" baseline="0" dirty="0" err="1" smtClean="0"/>
              <a:t>sebagaimana</a:t>
            </a:r>
            <a:r>
              <a:rPr lang="en-US" sz="1200" baseline="0" dirty="0" smtClean="0"/>
              <a:t> </a:t>
            </a:r>
            <a:r>
              <a:rPr lang="en-US" sz="1200" baseline="0" dirty="0" err="1" smtClean="0"/>
              <a:t>dalam</a:t>
            </a:r>
            <a:r>
              <a:rPr lang="en-US" sz="1200" baseline="0" dirty="0" smtClean="0"/>
              <a:t> SAK ETAP) </a:t>
            </a:r>
            <a:r>
              <a:rPr lang="en-US" sz="1200" baseline="0" dirty="0" err="1" smtClean="0"/>
              <a:t>maupun</a:t>
            </a:r>
            <a:r>
              <a:rPr lang="en-US" sz="1200" baseline="0" dirty="0" smtClean="0"/>
              <a:t> UMKM (</a:t>
            </a:r>
            <a:r>
              <a:rPr lang="en-US" sz="1200" baseline="0" dirty="0" err="1" smtClean="0"/>
              <a:t>sebagaimana</a:t>
            </a:r>
            <a:r>
              <a:rPr lang="en-US" sz="1200" baseline="0" dirty="0" smtClean="0"/>
              <a:t> </a:t>
            </a:r>
            <a:r>
              <a:rPr lang="en-US" sz="1200" baseline="0" dirty="0" err="1" smtClean="0"/>
              <a:t>dalam</a:t>
            </a:r>
            <a:r>
              <a:rPr lang="en-US" sz="1200" baseline="0" dirty="0" smtClean="0"/>
              <a:t> UU No 20 </a:t>
            </a:r>
            <a:r>
              <a:rPr lang="en-US" sz="1200" baseline="0" dirty="0" err="1" smtClean="0"/>
              <a:t>Tahun</a:t>
            </a:r>
            <a:r>
              <a:rPr lang="en-US" sz="1200" baseline="0" dirty="0" smtClean="0"/>
              <a:t> 2008 </a:t>
            </a:r>
            <a:r>
              <a:rPr lang="en-US" sz="1200" baseline="0" dirty="0" err="1" smtClean="0"/>
              <a:t>tentang</a:t>
            </a:r>
            <a:r>
              <a:rPr lang="en-US" sz="1200" baseline="0" dirty="0" smtClean="0"/>
              <a:t> UMKM). </a:t>
            </a:r>
          </a:p>
          <a:p>
            <a:pPr marL="457200" indent="-457200">
              <a:buAutoNum type="arabicPeriod"/>
            </a:pPr>
            <a:r>
              <a:rPr lang="en-US" sz="1200" baseline="0" dirty="0" err="1" smtClean="0"/>
              <a:t>Pemenuhan</a:t>
            </a:r>
            <a:r>
              <a:rPr lang="en-US" sz="1200" baseline="0" dirty="0" smtClean="0"/>
              <a:t> (No 2 di </a:t>
            </a:r>
            <a:r>
              <a:rPr lang="en-US" sz="1200" baseline="0" dirty="0" err="1" smtClean="0"/>
              <a:t>atas</a:t>
            </a:r>
            <a:r>
              <a:rPr lang="en-US" sz="1200" baseline="0" dirty="0" smtClean="0"/>
              <a:t>) </a:t>
            </a:r>
            <a:r>
              <a:rPr lang="en-US" sz="1200" baseline="0" dirty="0" err="1" smtClean="0"/>
              <a:t>harus</a:t>
            </a:r>
            <a:r>
              <a:rPr lang="en-US" sz="1200" baseline="0" dirty="0" smtClean="0"/>
              <a:t> </a:t>
            </a:r>
            <a:r>
              <a:rPr lang="en-US" sz="1200" baseline="0" dirty="0" err="1" smtClean="0"/>
              <a:t>berlaku</a:t>
            </a:r>
            <a:r>
              <a:rPr lang="en-US" sz="1200" baseline="0" dirty="0" smtClean="0"/>
              <a:t> </a:t>
            </a:r>
            <a:r>
              <a:rPr lang="en-US" sz="1200" baseline="0" dirty="0" err="1" smtClean="0"/>
              <a:t>setidak-tidaknya</a:t>
            </a:r>
            <a:r>
              <a:rPr lang="en-US" sz="1200" baseline="0" dirty="0" smtClean="0"/>
              <a:t> 2 </a:t>
            </a:r>
            <a:r>
              <a:rPr lang="en-US" sz="1200" baseline="0" dirty="0" err="1" smtClean="0"/>
              <a:t>tahun</a:t>
            </a:r>
            <a:r>
              <a:rPr lang="en-US" sz="1200" baseline="0" dirty="0" smtClean="0"/>
              <a:t> </a:t>
            </a:r>
            <a:r>
              <a:rPr lang="en-US" sz="1200" baseline="0" dirty="0" err="1" smtClean="0"/>
              <a:t>berturut-turut</a:t>
            </a:r>
            <a:r>
              <a:rPr lang="en-US" sz="1200" baseline="0" dirty="0" smtClean="0"/>
              <a:t>.</a:t>
            </a:r>
            <a:endParaRPr lang="en-US" sz="1200" dirty="0"/>
          </a:p>
        </p:txBody>
      </p:sp>
    </p:spTree>
    <p:extLst>
      <p:ext uri="{BB962C8B-B14F-4D97-AF65-F5344CB8AC3E}">
        <p14:creationId xmlns:p14="http://schemas.microsoft.com/office/powerpoint/2010/main" val="3837869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5611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358888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358888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358888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358888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6714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262248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4912244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848709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929881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a:t>
            </a:r>
            <a:r>
              <a:rPr lang="en-US" dirty="0" err="1" smtClean="0"/>
              <a:t>Pasal</a:t>
            </a:r>
            <a:r>
              <a:rPr lang="en-US" dirty="0" smtClean="0"/>
              <a:t> 1 </a:t>
            </a:r>
            <a:r>
              <a:rPr lang="en-US" dirty="0" err="1" smtClean="0"/>
              <a:t>dan</a:t>
            </a:r>
            <a:r>
              <a:rPr lang="en-US" dirty="0" smtClean="0"/>
              <a:t> </a:t>
            </a:r>
            <a:r>
              <a:rPr lang="en-US" dirty="0" err="1" smtClean="0"/>
              <a:t>Pasal</a:t>
            </a:r>
            <a:r>
              <a:rPr lang="en-US" dirty="0" smtClean="0"/>
              <a:t> 35 UU</a:t>
            </a:r>
            <a:r>
              <a:rPr lang="en-US" baseline="0" dirty="0" smtClean="0"/>
              <a:t> UMKM </a:t>
            </a:r>
            <a:r>
              <a:rPr lang="en-US" baseline="0" dirty="0" err="1" smtClean="0"/>
              <a:t>berarti</a:t>
            </a:r>
            <a:r>
              <a:rPr lang="en-US" baseline="0" dirty="0" smtClean="0"/>
              <a:t> EMKM </a:t>
            </a:r>
            <a:r>
              <a:rPr lang="en-US" baseline="0" dirty="0" err="1" smtClean="0"/>
              <a:t>tidak</a:t>
            </a:r>
            <a:r>
              <a:rPr lang="en-US" baseline="0" dirty="0" smtClean="0"/>
              <a:t> </a:t>
            </a:r>
            <a:r>
              <a:rPr lang="en-US" baseline="0" dirty="0" err="1" smtClean="0"/>
              <a:t>memiliki</a:t>
            </a:r>
            <a:r>
              <a:rPr lang="en-US" baseline="0" dirty="0" smtClean="0"/>
              <a:t> </a:t>
            </a:r>
            <a:r>
              <a:rPr lang="en-US" baseline="0" dirty="0" err="1" smtClean="0"/>
              <a:t>entitas</a:t>
            </a:r>
            <a:r>
              <a:rPr lang="en-US" baseline="0" dirty="0" smtClean="0"/>
              <a:t> </a:t>
            </a:r>
            <a:r>
              <a:rPr lang="en-US" baseline="0" dirty="0" err="1" smtClean="0"/>
              <a:t>anak</a:t>
            </a:r>
            <a:r>
              <a:rPr lang="en-US" baseline="0" dirty="0" smtClean="0"/>
              <a:t> </a:t>
            </a:r>
            <a:r>
              <a:rPr lang="en-US" baseline="0" dirty="0" err="1" smtClean="0"/>
              <a:t>dan</a:t>
            </a:r>
            <a:r>
              <a:rPr lang="en-US" baseline="0" dirty="0" smtClean="0"/>
              <a:t> </a:t>
            </a:r>
            <a:r>
              <a:rPr lang="en-US" baseline="0" dirty="0" err="1" smtClean="0"/>
              <a:t>entitas</a:t>
            </a:r>
            <a:r>
              <a:rPr lang="en-US" baseline="0" dirty="0" smtClean="0"/>
              <a:t> </a:t>
            </a:r>
            <a:r>
              <a:rPr lang="en-US" baseline="0" dirty="0" err="1" smtClean="0"/>
              <a:t>asosiasi</a:t>
            </a:r>
            <a:r>
              <a:rPr lang="en-US" baseline="0" dirty="0" smtClean="0"/>
              <a:t>.</a:t>
            </a:r>
            <a:br>
              <a:rPr lang="en-US" baseline="0" dirty="0" smtClean="0"/>
            </a:br>
            <a:r>
              <a:rPr lang="en-US" baseline="0" dirty="0" smtClean="0"/>
              <a:t>2. </a:t>
            </a:r>
            <a:r>
              <a:rPr lang="en-US" baseline="0" dirty="0" err="1" smtClean="0"/>
              <a:t>Pasal</a:t>
            </a:r>
            <a:r>
              <a:rPr lang="en-US" baseline="0" dirty="0" smtClean="0"/>
              <a:t> 6 UU UMKM </a:t>
            </a:r>
            <a:r>
              <a:rPr lang="en-US" baseline="0" dirty="0" err="1" smtClean="0"/>
              <a:t>tentang</a:t>
            </a:r>
            <a:r>
              <a:rPr lang="en-US" baseline="0" dirty="0" smtClean="0"/>
              <a:t> </a:t>
            </a:r>
            <a:r>
              <a:rPr lang="en-US" baseline="0" dirty="0" err="1" smtClean="0"/>
              <a:t>rentang</a:t>
            </a:r>
            <a:r>
              <a:rPr lang="en-US" baseline="0" dirty="0" smtClean="0"/>
              <a:t> </a:t>
            </a:r>
            <a:r>
              <a:rPr lang="en-US" baseline="0" dirty="0" err="1" smtClean="0"/>
              <a:t>kuantitatif</a:t>
            </a:r>
            <a:r>
              <a:rPr lang="en-US" baseline="0" dirty="0" smtClean="0"/>
              <a:t> UMKM yang </a:t>
            </a:r>
            <a:r>
              <a:rPr lang="en-US" baseline="0" dirty="0" err="1" smtClean="0"/>
              <a:t>dilihat</a:t>
            </a:r>
            <a:r>
              <a:rPr lang="en-US" baseline="0" dirty="0" smtClean="0"/>
              <a:t> </a:t>
            </a:r>
            <a:r>
              <a:rPr lang="en-US" baseline="0" dirty="0" err="1" smtClean="0"/>
              <a:t>dari</a:t>
            </a:r>
            <a:r>
              <a:rPr lang="en-US" baseline="0" dirty="0" smtClean="0"/>
              <a:t> </a:t>
            </a:r>
            <a:r>
              <a:rPr lang="en-US" baseline="0" dirty="0" err="1" smtClean="0"/>
              <a:t>faktor</a:t>
            </a:r>
            <a:r>
              <a:rPr lang="en-US" baseline="0" dirty="0" smtClean="0"/>
              <a:t> </a:t>
            </a:r>
            <a:r>
              <a:rPr lang="en-US" baseline="0" dirty="0" err="1" smtClean="0"/>
              <a:t>kekayaan</a:t>
            </a:r>
            <a:r>
              <a:rPr lang="en-US" baseline="0" dirty="0" smtClean="0"/>
              <a:t> </a:t>
            </a:r>
            <a:r>
              <a:rPr lang="en-US" baseline="0" dirty="0" err="1" smtClean="0"/>
              <a:t>bersih</a:t>
            </a:r>
            <a:r>
              <a:rPr lang="en-US" baseline="0" dirty="0" smtClean="0"/>
              <a:t> </a:t>
            </a:r>
            <a:r>
              <a:rPr lang="en-US" baseline="0" dirty="0" err="1" smtClean="0"/>
              <a:t>atau</a:t>
            </a:r>
            <a:r>
              <a:rPr lang="en-US" baseline="0" dirty="0" smtClean="0"/>
              <a:t> </a:t>
            </a:r>
            <a:r>
              <a:rPr lang="en-US" baseline="0" dirty="0" err="1" smtClean="0"/>
              <a:t>hasil</a:t>
            </a:r>
            <a:r>
              <a:rPr lang="en-US" baseline="0" dirty="0" smtClean="0"/>
              <a:t> </a:t>
            </a:r>
            <a:r>
              <a:rPr lang="en-US" baseline="0" dirty="0" err="1" smtClean="0"/>
              <a:t>penjualan</a:t>
            </a:r>
            <a:r>
              <a:rPr lang="en-US" baseline="0" dirty="0" smtClean="0"/>
              <a:t> </a:t>
            </a:r>
            <a:r>
              <a:rPr lang="en-US" baseline="0" dirty="0" err="1" smtClean="0"/>
              <a:t>tahunan</a:t>
            </a:r>
            <a:r>
              <a:rPr lang="en-US" baseline="0" dirty="0" smtClean="0"/>
              <a:t> (</a:t>
            </a:r>
            <a:r>
              <a:rPr lang="en-US" baseline="0" dirty="0" err="1" smtClean="0"/>
              <a:t>ada</a:t>
            </a:r>
            <a:r>
              <a:rPr lang="en-US" baseline="0" dirty="0" smtClean="0"/>
              <a:t> </a:t>
            </a:r>
            <a:r>
              <a:rPr lang="en-US" baseline="0" dirty="0" err="1" smtClean="0"/>
              <a:t>dalam</a:t>
            </a:r>
            <a:r>
              <a:rPr lang="en-US" baseline="0" dirty="0" smtClean="0"/>
              <a:t> DK05 </a:t>
            </a:r>
            <a:r>
              <a:rPr lang="de-DE" baseline="0" dirty="0" smtClean="0"/>
              <a:t>(c)). </a:t>
            </a:r>
            <a:endParaRPr lang="en-US" dirty="0"/>
          </a:p>
        </p:txBody>
      </p:sp>
    </p:spTree>
    <p:extLst>
      <p:ext uri="{BB962C8B-B14F-4D97-AF65-F5344CB8AC3E}">
        <p14:creationId xmlns:p14="http://schemas.microsoft.com/office/powerpoint/2010/main" val="3818698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4100691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35768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929872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9966166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943136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79792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baseline="0" dirty="0" smtClean="0"/>
              <a:t> </a:t>
            </a:r>
            <a:r>
              <a:rPr lang="en-US" baseline="0" dirty="0" err="1" smtClean="0"/>
              <a:t>jelas</a:t>
            </a:r>
            <a:r>
              <a:rPr lang="en-US" baseline="0" dirty="0" smtClean="0"/>
              <a:t>.</a:t>
            </a:r>
            <a:endParaRPr lang="en-US" dirty="0"/>
          </a:p>
        </p:txBody>
      </p:sp>
    </p:spTree>
    <p:extLst>
      <p:ext uri="{BB962C8B-B14F-4D97-AF65-F5344CB8AC3E}">
        <p14:creationId xmlns:p14="http://schemas.microsoft.com/office/powerpoint/2010/main" val="17322534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0111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285345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618198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62175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190539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3439497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94381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96290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4072717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726480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0339708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5683347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mtClean="0"/>
              <a:t>Biaya yang masih harus dibayar</a:t>
            </a:r>
            <a:r>
              <a:rPr lang="id-ID" baseline="0" smtClean="0"/>
              <a:t> adalah biaya yang sudah terjadi dalam periode laporan keuangan, namun belum dicatat atau belum dilunasi.</a:t>
            </a:r>
            <a:endParaRPr lang="en-US"/>
          </a:p>
        </p:txBody>
      </p:sp>
    </p:spTree>
    <p:extLst>
      <p:ext uri="{BB962C8B-B14F-4D97-AF65-F5344CB8AC3E}">
        <p14:creationId xmlns:p14="http://schemas.microsoft.com/office/powerpoint/2010/main" val="416487564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mtClean="0"/>
              <a:t>Pendapatan yang masih harus diterima adalah pendapatan yang terjadi dalam periode laporan keuangan, namun jumlah tersebut belum dilunasi pelanggan. </a:t>
            </a:r>
            <a:endParaRPr lang="en-US"/>
          </a:p>
        </p:txBody>
      </p:sp>
    </p:spTree>
    <p:extLst>
      <p:ext uri="{BB962C8B-B14F-4D97-AF65-F5344CB8AC3E}">
        <p14:creationId xmlns:p14="http://schemas.microsoft.com/office/powerpoint/2010/main" val="4164875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65524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572551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89178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Cukup</a:t>
            </a:r>
            <a:r>
              <a:rPr lang="en-US" dirty="0" smtClean="0"/>
              <a:t> </a:t>
            </a:r>
            <a:r>
              <a:rPr lang="en-US" dirty="0" err="1" smtClean="0"/>
              <a:t>jelas</a:t>
            </a:r>
            <a:r>
              <a:rPr lang="en-US" dirty="0" smtClean="0"/>
              <a:t>.</a:t>
            </a:r>
            <a:endParaRPr lang="en-US" dirty="0"/>
          </a:p>
        </p:txBody>
      </p:sp>
    </p:spTree>
    <p:extLst>
      <p:ext uri="{BB962C8B-B14F-4D97-AF65-F5344CB8AC3E}">
        <p14:creationId xmlns:p14="http://schemas.microsoft.com/office/powerpoint/2010/main" val="13441223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796831" y="10076161"/>
            <a:ext cx="2904644" cy="530422"/>
          </a:xfrm>
          <a:prstGeom prst="rect">
            <a:avLst/>
          </a:prstGeom>
        </p:spPr>
        <p:txBody>
          <a:bodyPr/>
          <a:lstStyle/>
          <a:p>
            <a:fld id="{B5F9746B-2A34-4285-BE83-03F0AD068E00}" type="slidenum">
              <a:rPr lang="en-US" smtClean="0"/>
              <a:pPr/>
              <a:t>83</a:t>
            </a:fld>
            <a:endParaRPr lang="en-US" dirty="0"/>
          </a:p>
        </p:txBody>
      </p:sp>
    </p:spTree>
    <p:extLst>
      <p:ext uri="{BB962C8B-B14F-4D97-AF65-F5344CB8AC3E}">
        <p14:creationId xmlns:p14="http://schemas.microsoft.com/office/powerpoint/2010/main" val="207612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3168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38465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0880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844675"/>
            <a:ext cx="1943100" cy="5013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844675"/>
            <a:ext cx="5676900" cy="5013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61971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8135938" y="6371618"/>
            <a:ext cx="550862" cy="365844"/>
          </a:xfrm>
          <a:prstGeom prst="rect">
            <a:avLst/>
          </a:prstGeom>
        </p:spPr>
        <p:txBody>
          <a:bodyPr/>
          <a:lstStyle>
            <a:lvl1pPr>
              <a:defRPr sz="1400" b="1" smtClean="0">
                <a:solidFill>
                  <a:schemeClr val="tx1"/>
                </a:solidFill>
                <a:latin typeface="Times New Roman" pitchFamily="18" charset="0"/>
                <a:cs typeface="Times New Roman" pitchFamily="18" charset="0"/>
              </a:defRPr>
            </a:lvl1pPr>
          </a:lstStyle>
          <a:p>
            <a:pPr>
              <a:defRPr/>
            </a:pPr>
            <a:fld id="{F1DBDAD9-0030-4FD4-8470-D9ACEE0232D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77974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1"/>
            <a:ext cx="7772400" cy="1470025"/>
          </a:xfrm>
        </p:spPr>
        <p:txBody>
          <a:bodyPr/>
          <a:lstStyle>
            <a:lvl1pPr>
              <a:defRPr>
                <a:latin typeface="Times New Roman" pitchFamily="18" charset="0"/>
                <a:cs typeface="Times New Roman" pitchFamily="18"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4041775"/>
            <a:ext cx="6400800" cy="1752600"/>
          </a:xfrm>
        </p:spPr>
        <p:txBody>
          <a:bodyPr/>
          <a:lstStyle>
            <a:lvl1pPr marL="0" indent="0" algn="ctr">
              <a:buNone/>
              <a:defRPr>
                <a:solidFill>
                  <a:schemeClr val="tx1">
                    <a:tint val="75000"/>
                  </a:schemeClr>
                </a:solidFill>
                <a:latin typeface="Times New Roman" pitchFamily="18" charset="0"/>
                <a:cs typeface="Times New Roman"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976694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1"/>
            <a:ext cx="7772400" cy="1470025"/>
          </a:xfrm>
        </p:spPr>
        <p:txBody>
          <a:bodyPr/>
          <a:lstStyle>
            <a:lvl1pPr>
              <a:defRPr>
                <a:latin typeface="Times New Roman" pitchFamily="18" charset="0"/>
                <a:cs typeface="Times New Roman" pitchFamily="18"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4041775"/>
            <a:ext cx="6400800" cy="1752600"/>
          </a:xfrm>
        </p:spPr>
        <p:txBody>
          <a:bodyPr/>
          <a:lstStyle>
            <a:lvl1pPr marL="0" indent="0" algn="ctr">
              <a:buNone/>
              <a:defRPr>
                <a:solidFill>
                  <a:schemeClr val="tx1">
                    <a:tint val="75000"/>
                  </a:schemeClr>
                </a:solidFill>
                <a:latin typeface="Times New Roman" pitchFamily="18" charset="0"/>
                <a:cs typeface="Times New Roman"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852023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2"/>
          <p:cNvSpPr>
            <a:spLocks noGrp="1"/>
          </p:cNvSpPr>
          <p:nvPr>
            <p:ph idx="1"/>
          </p:nvPr>
        </p:nvSpPr>
        <p:spPr>
          <a:xfrm>
            <a:off x="457200" y="1804904"/>
            <a:ext cx="8229600" cy="4291097"/>
          </a:xfr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904469"/>
            <a:ext cx="8229600" cy="792162"/>
          </a:xfrm>
        </p:spPr>
        <p:txBody>
          <a:bodyPr/>
          <a:lstStyle>
            <a:lvl1pPr>
              <a:defRPr>
                <a:latin typeface="Times New Roman" pitchFamily="18" charset="0"/>
                <a:cs typeface="Times New Roman" pitchFamily="18"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0"/>
          </p:nvPr>
        </p:nvSpPr>
        <p:spPr>
          <a:xfrm>
            <a:off x="8135938" y="6371618"/>
            <a:ext cx="550862" cy="365844"/>
          </a:xfrm>
        </p:spPr>
        <p:txBody>
          <a:bodyPr/>
          <a:lstStyle>
            <a:lvl1pPr>
              <a:defRPr sz="1400" b="1" smtClean="0">
                <a:solidFill>
                  <a:schemeClr val="bg1"/>
                </a:solidFill>
                <a:latin typeface="Times New Roman" pitchFamily="18" charset="0"/>
                <a:cs typeface="Times New Roman" pitchFamily="18" charset="0"/>
              </a:defRPr>
            </a:lvl1pPr>
          </a:lstStyle>
          <a:p>
            <a:pPr>
              <a:defRPr/>
            </a:pPr>
            <a:fld id="{0E5C9E0E-0EF2-4B31-B3CC-9630651E1B18}"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31033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8135938" y="6371618"/>
            <a:ext cx="550862" cy="365844"/>
          </a:xfrm>
        </p:spPr>
        <p:txBody>
          <a:bodyPr/>
          <a:lstStyle>
            <a:lvl1pPr>
              <a:defRPr sz="1400" b="1" smtClean="0">
                <a:solidFill>
                  <a:schemeClr val="tx1"/>
                </a:solidFill>
                <a:latin typeface="Times New Roman" pitchFamily="18" charset="0"/>
                <a:cs typeface="Times New Roman" pitchFamily="18" charset="0"/>
              </a:defRPr>
            </a:lvl1pPr>
          </a:lstStyle>
          <a:p>
            <a:pPr>
              <a:defRPr/>
            </a:pPr>
            <a:fld id="{53566220-03D5-4B74-9E24-5963818B935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760689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8135938" y="6371618"/>
            <a:ext cx="550862" cy="365844"/>
          </a:xfrm>
        </p:spPr>
        <p:txBody>
          <a:bodyPr/>
          <a:lstStyle>
            <a:lvl1pPr>
              <a:defRPr sz="1400" b="1" smtClean="0">
                <a:solidFill>
                  <a:schemeClr val="tx1"/>
                </a:solidFill>
                <a:latin typeface="Times New Roman" pitchFamily="18" charset="0"/>
                <a:cs typeface="Times New Roman" pitchFamily="18" charset="0"/>
              </a:defRPr>
            </a:lvl1pPr>
          </a:lstStyle>
          <a:p>
            <a:pPr>
              <a:defRPr/>
            </a:pPr>
            <a:fld id="{F1DBDAD9-0030-4FD4-8470-D9ACEE0232D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659902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1000" y="4208761"/>
            <a:ext cx="7772400" cy="1362075"/>
          </a:xfrm>
        </p:spPr>
        <p:txBody>
          <a:bodyPr anchor="t">
            <a:noAutofit/>
          </a:bodyPr>
          <a:lstStyle>
            <a:lvl1pPr algn="l">
              <a:defRPr sz="2800" b="1" cap="all">
                <a:latin typeface="Times New Roman" pitchFamily="18" charset="0"/>
                <a:cs typeface="Times New Roman"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667001"/>
            <a:ext cx="7772400" cy="1500187"/>
          </a:xfrm>
        </p:spPr>
        <p:txBody>
          <a:bodyPr anchor="b">
            <a:normAutofit/>
          </a:bodyPr>
          <a:lstStyle>
            <a:lvl1pPr marL="0" indent="0">
              <a:buNone/>
              <a:defRPr sz="2400">
                <a:solidFill>
                  <a:schemeClr val="tx1">
                    <a:tint val="75000"/>
                  </a:schemeClr>
                </a:solidFill>
                <a:latin typeface="Times New Roman" pitchFamily="18" charset="0"/>
                <a:cs typeface="Times New Roman"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xfrm>
            <a:off x="7602538" y="6371618"/>
            <a:ext cx="550862" cy="365844"/>
          </a:xfrm>
        </p:spPr>
        <p:txBody>
          <a:bodyPr/>
          <a:lstStyle>
            <a:lvl1pPr>
              <a:defRPr sz="1400" b="1" smtClean="0">
                <a:solidFill>
                  <a:schemeClr val="tx1"/>
                </a:solidFill>
                <a:latin typeface="Times New Roman" pitchFamily="18" charset="0"/>
                <a:cs typeface="Times New Roman" pitchFamily="18" charset="0"/>
              </a:defRPr>
            </a:lvl1pPr>
          </a:lstStyle>
          <a:p>
            <a:pPr>
              <a:defRPr/>
            </a:pPr>
            <a:fld id="{75D7BF7A-4652-4A47-85BB-8C7743DB2D1F}"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874326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6"/>
          <p:cNvSpPr>
            <a:spLocks noGrp="1"/>
          </p:cNvSpPr>
          <p:nvPr>
            <p:ph type="sldNum" sz="quarter" idx="10"/>
          </p:nvPr>
        </p:nvSpPr>
        <p:spPr/>
        <p:txBody>
          <a:bodyPr/>
          <a:lstStyle>
            <a:lvl1pPr>
              <a:defRPr/>
            </a:lvl1pPr>
          </a:lstStyle>
          <a:p>
            <a:pPr>
              <a:defRPr/>
            </a:pPr>
            <a:fld id="{0A326053-501F-464A-9995-65CB698ED70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3812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30523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8"/>
          <p:cNvSpPr>
            <a:spLocks noGrp="1"/>
          </p:cNvSpPr>
          <p:nvPr>
            <p:ph type="sldNum" sz="quarter" idx="10"/>
          </p:nvPr>
        </p:nvSpPr>
        <p:spPr/>
        <p:txBody>
          <a:bodyPr/>
          <a:lstStyle>
            <a:lvl1pPr>
              <a:defRPr/>
            </a:lvl1pPr>
          </a:lstStyle>
          <a:p>
            <a:pPr>
              <a:defRPr/>
            </a:pPr>
            <a:fld id="{8FBBF1E7-047B-4BA0-9654-93B63939BC5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1045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8888BC15-7405-4989-B355-FF628117989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027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889D8090-2703-4DCF-BB53-1886BDC994C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80078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EB97EA-6064-4677-8B76-5D9444A92E6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3175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9"/>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a:lvl1pPr>
          </a:lstStyle>
          <a:p>
            <a:pPr>
              <a:defRPr/>
            </a:pPr>
            <a:fld id="{A9041900-4072-4789-B046-B8A971EF146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00051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pPr>
              <a:defRPr/>
            </a:pPr>
            <a:fld id="{59073EA6-68CD-4180-95AE-C55DCB0DCF6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37768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pPr>
              <a:defRPr/>
            </a:pPr>
            <a:fld id="{90B50C91-9BFE-4B5B-8229-CAC783C7C02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48215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527760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3886200"/>
            <a:ext cx="3124200" cy="2971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3886200"/>
            <a:ext cx="3124200" cy="2971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8142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53325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96154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270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176744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elvetica" panose="020B0604020202020204" pitchFamily="34" charset="0"/>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0600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1026" name="Picture 1" descr="image1.tif"/>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38800" y="150813"/>
            <a:ext cx="3243263" cy="642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7" name="Picture 2" descr="image2.jp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175" y="5867400"/>
            <a:ext cx="9140825"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8" name="Rectangle 3"/>
          <p:cNvSpPr>
            <a:spLocks noGrp="1"/>
          </p:cNvSpPr>
          <p:nvPr>
            <p:ph type="title"/>
          </p:nvPr>
        </p:nvSpPr>
        <p:spPr bwMode="auto">
          <a:xfrm>
            <a:off x="685800" y="1844675"/>
            <a:ext cx="7772400" cy="204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smtClean="0">
                <a:sym typeface="Helvetica" panose="020B0604020202020204" pitchFamily="34" charset="0"/>
              </a:rPr>
              <a:t>Click to edit Master title style</a:t>
            </a:r>
          </a:p>
        </p:txBody>
      </p:sp>
      <p:sp>
        <p:nvSpPr>
          <p:cNvPr id="1029" name="Rectangle 4"/>
          <p:cNvSpPr>
            <a:spLocks noGrp="1"/>
          </p:cNvSpPr>
          <p:nvPr>
            <p:ph type="body" idx="1"/>
          </p:nvPr>
        </p:nvSpPr>
        <p:spPr bwMode="auto">
          <a:xfrm>
            <a:off x="1371600" y="3886200"/>
            <a:ext cx="64008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bodyPr>
          <a:lstStyle/>
          <a:p>
            <a:pPr lvl="0"/>
            <a:r>
              <a:rPr lang="en-US" smtClean="0">
                <a:sym typeface="Helvetica" panose="020B0604020202020204" pitchFamily="34" charset="0"/>
              </a:rPr>
              <a:t>Click to edit Master text styles</a:t>
            </a:r>
          </a:p>
          <a:p>
            <a:pPr lvl="1"/>
            <a:r>
              <a:rPr lang="en-US" smtClean="0">
                <a:sym typeface="Helvetica" panose="020B0604020202020204" pitchFamily="34" charset="0"/>
              </a:rPr>
              <a:t>Second level</a:t>
            </a:r>
          </a:p>
          <a:p>
            <a:pPr lvl="2"/>
            <a:r>
              <a:rPr lang="en-US" smtClean="0">
                <a:sym typeface="Helvetica" panose="020B0604020202020204" pitchFamily="34" charset="0"/>
              </a:rPr>
              <a:t>Third level</a:t>
            </a:r>
          </a:p>
          <a:p>
            <a:pPr lvl="3"/>
            <a:r>
              <a:rPr lang="en-US" smtClean="0">
                <a:sym typeface="Helvetica" panose="020B0604020202020204" pitchFamily="34" charset="0"/>
              </a:rPr>
              <a:t>Fourth level</a:t>
            </a:r>
          </a:p>
          <a:p>
            <a:pPr lvl="4"/>
            <a:r>
              <a:rPr lang="en-US" smtClean="0">
                <a:sym typeface="Helvetica" panose="020B0604020202020204" pitchFamily="34" charset="0"/>
              </a:rPr>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6" r:id="rId12"/>
  </p:sldLayoutIdLst>
  <p:hf hdr="0" dt="0"/>
  <p:txStyles>
    <p:titleStyle>
      <a:lvl1pPr algn="l" defTabSz="457200" rtl="0" eaLnBrk="0" fontAlgn="base" hangingPunct="0">
        <a:spcBef>
          <a:spcPct val="0"/>
        </a:spcBef>
        <a:spcAft>
          <a:spcPct val="0"/>
        </a:spcAft>
        <a:defRPr sz="1200" kern="1200">
          <a:solidFill>
            <a:srgbClr val="000000"/>
          </a:solidFill>
          <a:latin typeface="+mj-lt"/>
          <a:ea typeface="+mj-ea"/>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1pPr>
      <a:lvl2pPr marL="4572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2pPr>
      <a:lvl3pPr marL="9144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3pPr>
      <a:lvl4pPr marL="13716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4pPr>
      <a:lvl5pPr marL="18288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912"/>
            <a:ext cx="8229600" cy="1141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835"/>
            <a:ext cx="8229600" cy="452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813"/>
            <a:ext cx="2133600" cy="363730"/>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tx1">
                    <a:tint val="75000"/>
                  </a:schemeClr>
                </a:solidFill>
                <a:latin typeface="+mn-lt"/>
              </a:defRPr>
            </a:lvl1pPr>
          </a:lstStyle>
          <a:p>
            <a:pPr defTabSz="914400">
              <a:defRPr/>
            </a:pPr>
            <a:endParaRPr lang="en-US">
              <a:solidFill>
                <a:prstClr val="black">
                  <a:tint val="75000"/>
                </a:prstClr>
              </a:solidFill>
              <a:ea typeface=""/>
              <a:cs typeface=""/>
            </a:endParaRPr>
          </a:p>
        </p:txBody>
      </p:sp>
      <p:sp>
        <p:nvSpPr>
          <p:cNvPr id="5" name="Footer Placeholder 4"/>
          <p:cNvSpPr>
            <a:spLocks noGrp="1"/>
          </p:cNvSpPr>
          <p:nvPr>
            <p:ph type="ftr" sz="quarter" idx="3"/>
          </p:nvPr>
        </p:nvSpPr>
        <p:spPr>
          <a:xfrm>
            <a:off x="3124200" y="6356813"/>
            <a:ext cx="2895600" cy="363730"/>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defTabSz="914400">
              <a:defRPr/>
            </a:pPr>
            <a:endParaRPr lang="en-US">
              <a:solidFill>
                <a:prstClr val="black">
                  <a:tint val="75000"/>
                </a:prstClr>
              </a:solidFill>
              <a:ea typeface=""/>
              <a:cs typeface=""/>
            </a:endParaRPr>
          </a:p>
        </p:txBody>
      </p:sp>
      <p:sp>
        <p:nvSpPr>
          <p:cNvPr id="6" name="Slide Number Placeholder 5"/>
          <p:cNvSpPr>
            <a:spLocks noGrp="1"/>
          </p:cNvSpPr>
          <p:nvPr>
            <p:ph type="sldNum" sz="quarter" idx="4"/>
          </p:nvPr>
        </p:nvSpPr>
        <p:spPr>
          <a:xfrm>
            <a:off x="6553200" y="6356813"/>
            <a:ext cx="2133600" cy="363730"/>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defTabSz="914400">
              <a:defRPr/>
            </a:pPr>
            <a:fld id="{C2F77E9B-F063-4865-BDDC-4274D0173190}" type="slidenum">
              <a:rPr lang="en-US" smtClean="0">
                <a:solidFill>
                  <a:prstClr val="black">
                    <a:tint val="75000"/>
                  </a:prstClr>
                </a:solidFill>
                <a:ea typeface=""/>
                <a:cs typeface=""/>
              </a:rPr>
              <a:pPr defTabSz="914400">
                <a:defRPr/>
              </a:pPr>
              <a:t>‹#›</a:t>
            </a:fld>
            <a:endParaRPr lang="en-US" dirty="0">
              <a:solidFill>
                <a:prstClr val="black">
                  <a:tint val="75000"/>
                </a:prstClr>
              </a:solidFill>
              <a:ea typeface=""/>
              <a:cs typeface=""/>
            </a:endParaRPr>
          </a:p>
        </p:txBody>
      </p:sp>
      <p:pic>
        <p:nvPicPr>
          <p:cNvPr id="1031" name="Picture 6"/>
          <p:cNvPicPr>
            <a:picLocks noChangeAspect="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00457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9.xml"/><Relationship Id="rId1" Type="http://schemas.openxmlformats.org/officeDocument/2006/relationships/slideLayout" Target="../slideLayouts/slideLayout1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3" Type="http://schemas.openxmlformats.org/officeDocument/2006/relationships/hyperlink" Target="mailto:dsak@iaiglobal.or.id" TargetMode="External"/><Relationship Id="rId2" Type="http://schemas.openxmlformats.org/officeDocument/2006/relationships/notesSlide" Target="../notesSlides/notesSlide82.xml"/><Relationship Id="rId1" Type="http://schemas.openxmlformats.org/officeDocument/2006/relationships/slideLayout" Target="../slideLayouts/slideLayout15.xml"/><Relationship Id="rId4" Type="http://schemas.openxmlformats.org/officeDocument/2006/relationships/hyperlink" Target="mailto:iai-info@iaiglobal.or.id"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8610600" cy="2362200"/>
          </a:xfrm>
        </p:spPr>
        <p:txBody>
          <a:bodyPr anchor="ctr"/>
          <a:lstStyle/>
          <a:p>
            <a:pPr algn="ctr">
              <a:spcAft>
                <a:spcPts val="3000"/>
              </a:spcAft>
            </a:pPr>
            <a:r>
              <a:rPr lang="en-US" sz="2800" b="1" dirty="0" smtClean="0">
                <a:latin typeface="Times New Roman" charset="0"/>
                <a:ea typeface="Times New Roman" charset="0"/>
                <a:cs typeface="Times New Roman" charset="0"/>
              </a:rPr>
              <a:t/>
            </a:r>
            <a:br>
              <a:rPr lang="en-US" sz="2800" b="1" dirty="0" smtClean="0">
                <a:latin typeface="Times New Roman" charset="0"/>
                <a:ea typeface="Times New Roman" charset="0"/>
                <a:cs typeface="Times New Roman" charset="0"/>
              </a:rPr>
            </a:br>
            <a:r>
              <a:rPr lang="id-ID" sz="3600" b="1" i="1" dirty="0" smtClean="0">
                <a:solidFill>
                  <a:srgbClr val="002060"/>
                </a:solidFill>
                <a:latin typeface="Times New Roman" charset="0"/>
                <a:ea typeface="Times New Roman" charset="0"/>
                <a:cs typeface="Times New Roman" charset="0"/>
              </a:rPr>
              <a:t>PUBLIC HEARING</a:t>
            </a:r>
            <a:r>
              <a:rPr lang="id-ID" sz="3600" b="1" dirty="0" smtClean="0">
                <a:latin typeface="Times New Roman" charset="0"/>
                <a:ea typeface="Times New Roman" charset="0"/>
                <a:cs typeface="Times New Roman" charset="0"/>
              </a:rPr>
              <a:t/>
            </a:r>
            <a:br>
              <a:rPr lang="id-ID" sz="3600" b="1" dirty="0" smtClean="0">
                <a:latin typeface="Times New Roman" charset="0"/>
                <a:ea typeface="Times New Roman" charset="0"/>
                <a:cs typeface="Times New Roman" charset="0"/>
              </a:rPr>
            </a:br>
            <a:r>
              <a:rPr lang="id-ID" sz="2800" b="1" i="1" dirty="0" smtClean="0">
                <a:latin typeface="Times New Roman" charset="0"/>
                <a:ea typeface="Times New Roman" charset="0"/>
                <a:cs typeface="Times New Roman" charset="0"/>
              </a:rPr>
              <a:t>EXPOSURE DRAFT</a:t>
            </a:r>
            <a:r>
              <a:rPr lang="id-ID" sz="2800" b="1" dirty="0" smtClean="0">
                <a:latin typeface="Times New Roman" charset="0"/>
                <a:ea typeface="Times New Roman" charset="0"/>
                <a:cs typeface="Times New Roman" charset="0"/>
              </a:rPr>
              <a:t/>
            </a:r>
            <a:br>
              <a:rPr lang="id-ID" sz="2800" b="1" dirty="0" smtClean="0">
                <a:latin typeface="Times New Roman" charset="0"/>
                <a:ea typeface="Times New Roman" charset="0"/>
                <a:cs typeface="Times New Roman" charset="0"/>
              </a:rPr>
            </a:br>
            <a:r>
              <a:rPr lang="id-ID" sz="2800" b="1" dirty="0" smtClean="0">
                <a:solidFill>
                  <a:srgbClr val="002060"/>
                </a:solidFill>
                <a:latin typeface="Times New Roman" charset="0"/>
                <a:ea typeface="Times New Roman" charset="0"/>
                <a:cs typeface="Times New Roman" charset="0"/>
              </a:rPr>
              <a:t>STANDAR AKUNTANSI KEUANGAN</a:t>
            </a:r>
            <a:br>
              <a:rPr lang="id-ID" sz="2800" b="1" dirty="0" smtClean="0">
                <a:solidFill>
                  <a:srgbClr val="002060"/>
                </a:solidFill>
                <a:latin typeface="Times New Roman" charset="0"/>
                <a:ea typeface="Times New Roman" charset="0"/>
                <a:cs typeface="Times New Roman" charset="0"/>
              </a:rPr>
            </a:br>
            <a:r>
              <a:rPr lang="id-ID" sz="2800" b="1" dirty="0" smtClean="0">
                <a:solidFill>
                  <a:srgbClr val="002060"/>
                </a:solidFill>
                <a:latin typeface="Times New Roman" charset="0"/>
                <a:ea typeface="Times New Roman" charset="0"/>
                <a:cs typeface="Times New Roman" charset="0"/>
              </a:rPr>
              <a:t>ENTITAS MIKRO, KECIL, DAN MENENGAH</a:t>
            </a:r>
            <a:r>
              <a:rPr lang="id-ID" sz="2800" b="1" dirty="0" smtClean="0">
                <a:latin typeface="Times New Roman" charset="0"/>
                <a:ea typeface="Times New Roman" charset="0"/>
                <a:cs typeface="Times New Roman" charset="0"/>
              </a:rPr>
              <a:t/>
            </a:r>
            <a:br>
              <a:rPr lang="id-ID" sz="2800" b="1" dirty="0" smtClean="0">
                <a:latin typeface="Times New Roman" charset="0"/>
                <a:ea typeface="Times New Roman" charset="0"/>
                <a:cs typeface="Times New Roman" charset="0"/>
              </a:rPr>
            </a:br>
            <a:r>
              <a:rPr lang="id-ID" sz="2800" b="1" dirty="0" smtClean="0">
                <a:latin typeface="Times New Roman" charset="0"/>
                <a:ea typeface="Times New Roman" charset="0"/>
                <a:cs typeface="Times New Roman" charset="0"/>
              </a:rPr>
              <a:t>(“ED SAK EMKM”)</a:t>
            </a:r>
            <a:r>
              <a:rPr lang="en-US" sz="4000" b="1" dirty="0" smtClean="0">
                <a:latin typeface="Times New Roman" charset="0"/>
                <a:ea typeface="Times New Roman" charset="0"/>
                <a:cs typeface="Times New Roman" charset="0"/>
              </a:rPr>
              <a:t/>
            </a:r>
            <a:br>
              <a:rPr lang="en-US" sz="4000" b="1" dirty="0" smtClean="0">
                <a:latin typeface="Times New Roman" charset="0"/>
                <a:ea typeface="Times New Roman" charset="0"/>
                <a:cs typeface="Times New Roman" charset="0"/>
              </a:rPr>
            </a:br>
            <a:endParaRPr lang="en-US" sz="4000" b="1" dirty="0">
              <a:latin typeface="Times New Roman" charset="0"/>
              <a:ea typeface="Times New Roman" charset="0"/>
              <a:cs typeface="Times New Roman" charset="0"/>
            </a:endParaRPr>
          </a:p>
        </p:txBody>
      </p:sp>
      <p:sp>
        <p:nvSpPr>
          <p:cNvPr id="4" name="Rectangle 2"/>
          <p:cNvSpPr>
            <a:spLocks noGrp="1" noChangeArrowheads="1"/>
          </p:cNvSpPr>
          <p:nvPr>
            <p:ph idx="1"/>
          </p:nvPr>
        </p:nvSpPr>
        <p:spPr>
          <a:xfrm>
            <a:off x="2057400" y="4495800"/>
            <a:ext cx="9144000" cy="1524000"/>
          </a:xfrm>
        </p:spPr>
        <p:txBody>
          <a:bodyPr/>
          <a:lstStyle/>
          <a:p>
            <a:pPr marL="0" indent="0" eaLnBrk="1">
              <a:lnSpc>
                <a:spcPct val="80000"/>
              </a:lnSpc>
              <a:spcBef>
                <a:spcPts val="500"/>
              </a:spcBef>
            </a:pPr>
            <a:endParaRPr lang="id-ID" b="1" dirty="0" smtClean="0">
              <a:solidFill>
                <a:srgbClr val="000000"/>
              </a:solidFill>
              <a:latin typeface="Times New Roman" charset="0"/>
              <a:ea typeface="Times New Roman" charset="0"/>
              <a:cs typeface="Times New Roman" charset="0"/>
            </a:endParaRPr>
          </a:p>
          <a:p>
            <a:pPr marL="0" indent="0" eaLnBrk="1">
              <a:lnSpc>
                <a:spcPct val="80000"/>
              </a:lnSpc>
              <a:spcBef>
                <a:spcPts val="500"/>
              </a:spcBef>
            </a:pPr>
            <a:endParaRPr lang="id-ID" b="1" dirty="0" smtClean="0">
              <a:solidFill>
                <a:srgbClr val="000000"/>
              </a:solidFill>
              <a:latin typeface="Times New Roman" charset="0"/>
              <a:ea typeface="Times New Roman" charset="0"/>
              <a:cs typeface="Times New Roman" charset="0"/>
            </a:endParaRPr>
          </a:p>
          <a:p>
            <a:pPr marL="0" indent="0" eaLnBrk="1">
              <a:lnSpc>
                <a:spcPct val="80000"/>
              </a:lnSpc>
              <a:spcBef>
                <a:spcPts val="500"/>
              </a:spcBef>
            </a:pPr>
            <a:endParaRPr lang="id-ID" b="1" dirty="0" smtClean="0">
              <a:solidFill>
                <a:srgbClr val="000000"/>
              </a:solidFill>
              <a:latin typeface="Times New Roman" charset="0"/>
              <a:ea typeface="Times New Roman" charset="0"/>
              <a:cs typeface="Times New Roman" charset="0"/>
            </a:endParaRPr>
          </a:p>
          <a:p>
            <a:pPr marL="0" indent="0" eaLnBrk="1">
              <a:lnSpc>
                <a:spcPct val="80000"/>
              </a:lnSpc>
              <a:spcBef>
                <a:spcPts val="500"/>
              </a:spcBef>
            </a:pPr>
            <a:r>
              <a:rPr lang="id-ID" sz="2400" b="1" dirty="0" smtClean="0">
                <a:solidFill>
                  <a:srgbClr val="000000"/>
                </a:solidFill>
                <a:latin typeface="Times New Roman" charset="0"/>
                <a:ea typeface="Times New Roman" charset="0"/>
                <a:cs typeface="Times New Roman" charset="0"/>
              </a:rPr>
              <a:t>Balai Kartini Jakarta</a:t>
            </a:r>
            <a:r>
              <a:rPr lang="en-US" sz="2400" b="1" dirty="0" smtClean="0">
                <a:solidFill>
                  <a:srgbClr val="000000"/>
                </a:solidFill>
                <a:latin typeface="Times New Roman" charset="0"/>
                <a:ea typeface="Times New Roman" charset="0"/>
                <a:cs typeface="Times New Roman" charset="0"/>
              </a:rPr>
              <a:t>, </a:t>
            </a:r>
            <a:r>
              <a:rPr lang="en-GB" sz="2400" b="1" dirty="0" smtClean="0">
                <a:solidFill>
                  <a:srgbClr val="000000"/>
                </a:solidFill>
                <a:latin typeface="Times New Roman" charset="0"/>
                <a:ea typeface="Times New Roman" charset="0"/>
                <a:cs typeface="Times New Roman" charset="0"/>
              </a:rPr>
              <a:t>16 </a:t>
            </a:r>
            <a:r>
              <a:rPr lang="en-GB" sz="2400" b="1" dirty="0" err="1" smtClean="0">
                <a:solidFill>
                  <a:srgbClr val="000000"/>
                </a:solidFill>
                <a:latin typeface="Times New Roman" charset="0"/>
                <a:ea typeface="Times New Roman" charset="0"/>
                <a:cs typeface="Times New Roman" charset="0"/>
              </a:rPr>
              <a:t>Juni</a:t>
            </a:r>
            <a:r>
              <a:rPr lang="en-GB" sz="2400" b="1" dirty="0" smtClean="0">
                <a:solidFill>
                  <a:srgbClr val="000000"/>
                </a:solidFill>
                <a:latin typeface="Times New Roman" charset="0"/>
                <a:ea typeface="Times New Roman" charset="0"/>
                <a:cs typeface="Times New Roman" charset="0"/>
              </a:rPr>
              <a:t> 2016</a:t>
            </a:r>
            <a:endParaRPr lang="id-ID" sz="2400" b="1" dirty="0" smtClean="0">
              <a:solidFill>
                <a:srgbClr val="000000"/>
              </a:solidFill>
              <a:latin typeface="Times New Roman" charset="0"/>
              <a:ea typeface="Times New Roman" charset="0"/>
              <a:cs typeface="Times New Roman" charset="0"/>
            </a:endParaRPr>
          </a:p>
        </p:txBody>
      </p:sp>
      <p:sp>
        <p:nvSpPr>
          <p:cNvPr id="5" name="Text Placeholder 2"/>
          <p:cNvSpPr txBox="1">
            <a:spLocks/>
          </p:cNvSpPr>
          <p:nvPr/>
        </p:nvSpPr>
        <p:spPr bwMode="auto">
          <a:xfrm>
            <a:off x="467544" y="1091045"/>
            <a:ext cx="8496944" cy="1194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noAutofit/>
          </a:bodyPr>
          <a:lstStyle>
            <a:lvl1pPr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1pPr>
            <a:lvl2pPr marL="4572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2pPr>
            <a:lvl3pPr marL="9144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3pPr>
            <a:lvl4pPr marL="13716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4pPr>
            <a:lvl5pPr marL="1828800" algn="ctr" rtl="0" eaLnBrk="0" fontAlgn="base" hangingPunct="0">
              <a:spcBef>
                <a:spcPct val="0"/>
              </a:spcBef>
              <a:spcAft>
                <a:spcPct val="0"/>
              </a:spcAft>
              <a:defRPr kern="1200">
                <a:solidFill>
                  <a:srgbClr val="FFFFFF"/>
                </a:solidFill>
                <a:latin typeface="+mn-lt"/>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spcBef>
                <a:spcPts val="0"/>
              </a:spcBef>
            </a:pPr>
            <a:r>
              <a:rPr lang="id-ID" sz="6000" b="1" dirty="0" smtClean="0">
                <a:solidFill>
                  <a:srgbClr val="C00000"/>
                </a:solidFill>
                <a:latin typeface="Times New Roman" charset="0"/>
                <a:ea typeface="Times New Roman" charset="0"/>
                <a:cs typeface="Times New Roman" charset="0"/>
              </a:rPr>
              <a:t>SELAMAT DATANG</a:t>
            </a:r>
            <a:endParaRPr lang="en-US" sz="6000" b="1" dirty="0" smtClean="0">
              <a:solidFill>
                <a:srgbClr val="C00000"/>
              </a:solidFill>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97480269"/>
              </p:ext>
            </p:extLst>
          </p:nvPr>
        </p:nvGraphicFramePr>
        <p:xfrm>
          <a:off x="1066800" y="1676400"/>
          <a:ext cx="7620000"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609600" y="904469"/>
            <a:ext cx="8229600" cy="792162"/>
          </a:xfrm>
        </p:spPr>
        <p:txBody>
          <a:bodyPr/>
          <a:lstStyle/>
          <a:p>
            <a:pPr algn="r"/>
            <a:r>
              <a:rPr lang="en-US" dirty="0" err="1" smtClean="0">
                <a:latin typeface="Cooper Black" charset="0"/>
                <a:ea typeface="Cooper Black" charset="0"/>
                <a:cs typeface="Cooper Black" charset="0"/>
              </a:rPr>
              <a:t>Konsep</a:t>
            </a:r>
            <a:r>
              <a:rPr lang="en-US" dirty="0" smtClean="0">
                <a:latin typeface="Cooper Black" charset="0"/>
                <a:ea typeface="Cooper Black" charset="0"/>
                <a:cs typeface="Cooper Black" charset="0"/>
              </a:rPr>
              <a:t> &amp; </a:t>
            </a:r>
            <a:r>
              <a:rPr lang="en-US" dirty="0" err="1" smtClean="0">
                <a:latin typeface="Cooper Black" charset="0"/>
                <a:ea typeface="Cooper Black" charset="0"/>
                <a:cs typeface="Cooper Black" charset="0"/>
              </a:rPr>
              <a:t>Prinsip</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Pervasif</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2">
                    <a:lumMod val="75000"/>
                  </a:schemeClr>
                </a:solidFill>
              </a:rPr>
              <a:pPr>
                <a:defRPr/>
              </a:pPr>
              <a:t>10</a:t>
            </a:fld>
            <a:endParaRPr lang="en-US" dirty="0">
              <a:solidFill>
                <a:schemeClr val="tx2">
                  <a:lumMod val="75000"/>
                </a:schemeClr>
              </a:solidFill>
            </a:endParaRPr>
          </a:p>
        </p:txBody>
      </p:sp>
    </p:spTree>
    <p:extLst>
      <p:ext uri="{BB962C8B-B14F-4D97-AF65-F5344CB8AC3E}">
        <p14:creationId xmlns:p14="http://schemas.microsoft.com/office/powerpoint/2010/main" val="713920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143000"/>
            <a:ext cx="9677400" cy="792162"/>
          </a:xfrm>
        </p:spPr>
        <p:txBody>
          <a:bodyPr/>
          <a:lstStyle/>
          <a:p>
            <a:pPr algn="r"/>
            <a:r>
              <a:rPr lang="en-US" sz="4200" b="1" dirty="0" err="1" smtClean="0">
                <a:latin typeface="Cooper Black" charset="0"/>
                <a:ea typeface="Cooper Black" charset="0"/>
                <a:cs typeface="Cooper Black" charset="0"/>
              </a:rPr>
              <a:t>Dasar</a:t>
            </a:r>
            <a:r>
              <a:rPr lang="en-US" sz="4200" b="1" dirty="0" smtClean="0">
                <a:latin typeface="Cooper Black" charset="0"/>
                <a:ea typeface="Cooper Black" charset="0"/>
                <a:cs typeface="Cooper Black" charset="0"/>
              </a:rPr>
              <a:t> </a:t>
            </a:r>
            <a:r>
              <a:rPr lang="en-US" sz="4200" b="1" dirty="0" err="1" smtClean="0">
                <a:latin typeface="Cooper Black" charset="0"/>
                <a:ea typeface="Cooper Black" charset="0"/>
                <a:cs typeface="Cooper Black" charset="0"/>
              </a:rPr>
              <a:t>Pengukuran</a:t>
            </a:r>
            <a:r>
              <a:rPr lang="en-US" sz="4200" b="1" dirty="0" smtClean="0">
                <a:latin typeface="Cooper Black" charset="0"/>
                <a:ea typeface="Cooper Black" charset="0"/>
                <a:cs typeface="Cooper Black" charset="0"/>
              </a:rPr>
              <a:t> </a:t>
            </a:r>
            <a:br>
              <a:rPr lang="en-US" sz="4200" b="1" dirty="0" smtClean="0">
                <a:latin typeface="Cooper Black" charset="0"/>
                <a:ea typeface="Cooper Black" charset="0"/>
                <a:cs typeface="Cooper Black" charset="0"/>
              </a:rPr>
            </a:br>
            <a:r>
              <a:rPr lang="en-US" sz="4200" b="1" dirty="0" err="1" smtClean="0">
                <a:latin typeface="Cooper Black" charset="0"/>
                <a:ea typeface="Cooper Black" charset="0"/>
                <a:cs typeface="Cooper Black" charset="0"/>
              </a:rPr>
              <a:t>Unsur-Unsur</a:t>
            </a:r>
            <a:r>
              <a:rPr lang="en-US" sz="4200" b="1" dirty="0" smtClean="0">
                <a:latin typeface="Cooper Black" charset="0"/>
                <a:ea typeface="Cooper Black" charset="0"/>
                <a:cs typeface="Cooper Black" charset="0"/>
              </a:rPr>
              <a:t> </a:t>
            </a:r>
            <a:r>
              <a:rPr lang="en-US" sz="4200" b="1" dirty="0" err="1" smtClean="0">
                <a:latin typeface="Cooper Black" charset="0"/>
                <a:ea typeface="Cooper Black" charset="0"/>
                <a:cs typeface="Cooper Black" charset="0"/>
              </a:rPr>
              <a:t>Laporan</a:t>
            </a:r>
            <a:r>
              <a:rPr lang="en-US" sz="4200" b="1" dirty="0" smtClean="0">
                <a:latin typeface="Cooper Black" charset="0"/>
                <a:ea typeface="Cooper Black" charset="0"/>
                <a:cs typeface="Cooper Black" charset="0"/>
              </a:rPr>
              <a:t> </a:t>
            </a:r>
            <a:r>
              <a:rPr lang="en-US" sz="4200" b="1" dirty="0" err="1" smtClean="0">
                <a:latin typeface="Cooper Black" charset="0"/>
                <a:ea typeface="Cooper Black" charset="0"/>
                <a:cs typeface="Cooper Black" charset="0"/>
              </a:rPr>
              <a:t>Keuangan</a:t>
            </a:r>
            <a:endParaRPr lang="en-US" sz="4200" b="1"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11</a:t>
            </a:fld>
            <a:endParaRPr lang="en-US" dirty="0">
              <a:solidFill>
                <a:schemeClr val="tx1"/>
              </a:solidFill>
            </a:endParaRPr>
          </a:p>
        </p:txBody>
      </p:sp>
      <p:grpSp>
        <p:nvGrpSpPr>
          <p:cNvPr id="21" name="Group 20"/>
          <p:cNvGrpSpPr/>
          <p:nvPr/>
        </p:nvGrpSpPr>
        <p:grpSpPr>
          <a:xfrm>
            <a:off x="990600" y="990600"/>
            <a:ext cx="7543802" cy="5359400"/>
            <a:chOff x="1219199" y="1752600"/>
            <a:chExt cx="6705601" cy="5359400"/>
          </a:xfrm>
        </p:grpSpPr>
        <p:graphicFrame>
          <p:nvGraphicFramePr>
            <p:cNvPr id="7" name="Diagram 6"/>
            <p:cNvGraphicFramePr/>
            <p:nvPr>
              <p:extLst>
                <p:ext uri="{D42A27DB-BD31-4B8C-83A1-F6EECF244321}">
                  <p14:modId xmlns:p14="http://schemas.microsoft.com/office/powerpoint/2010/main" val="1116816926"/>
                </p:ext>
              </p:extLst>
            </p:nvPr>
          </p:nvGraphicFramePr>
          <p:xfrm>
            <a:off x="1219199" y="1752600"/>
            <a:ext cx="670559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Group 19"/>
            <p:cNvGrpSpPr/>
            <p:nvPr/>
          </p:nvGrpSpPr>
          <p:grpSpPr>
            <a:xfrm>
              <a:off x="1219199" y="4343400"/>
              <a:ext cx="6705601" cy="2768600"/>
              <a:chOff x="1219199" y="4343400"/>
              <a:chExt cx="6705601" cy="2768600"/>
            </a:xfrm>
          </p:grpSpPr>
          <p:grpSp>
            <p:nvGrpSpPr>
              <p:cNvPr id="13" name="Group 12"/>
              <p:cNvGrpSpPr/>
              <p:nvPr/>
            </p:nvGrpSpPr>
            <p:grpSpPr>
              <a:xfrm>
                <a:off x="1219199" y="4343400"/>
                <a:ext cx="6705601" cy="1168400"/>
                <a:chOff x="761999" y="5232400"/>
                <a:chExt cx="6705601" cy="1168400"/>
              </a:xfrm>
            </p:grpSpPr>
            <p:sp>
              <p:nvSpPr>
                <p:cNvPr id="9" name="Rounded Rectangle 8"/>
                <p:cNvSpPr/>
                <p:nvPr/>
              </p:nvSpPr>
              <p:spPr>
                <a:xfrm>
                  <a:off x="761999" y="5232400"/>
                  <a:ext cx="2204698" cy="1168400"/>
                </a:xfrm>
                <a:prstGeom prst="roundRect">
                  <a:avLst>
                    <a:gd name="adj" fmla="val 1667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r>
                    <a:rPr lang="en-US" sz="4400" b="1" dirty="0" err="1" smtClean="0">
                      <a:solidFill>
                        <a:schemeClr val="bg1">
                          <a:lumMod val="95000"/>
                        </a:schemeClr>
                      </a:solidFill>
                      <a:latin typeface="Times New Roman" charset="0"/>
                      <a:ea typeface="Times New Roman" charset="0"/>
                      <a:cs typeface="Times New Roman" charset="0"/>
                    </a:rPr>
                    <a:t>Aset</a:t>
                  </a:r>
                  <a:endParaRPr lang="en-US" sz="4400" b="1" dirty="0">
                    <a:solidFill>
                      <a:schemeClr val="bg1">
                        <a:lumMod val="95000"/>
                      </a:schemeClr>
                    </a:solidFill>
                    <a:latin typeface="Times New Roman" charset="0"/>
                    <a:ea typeface="Times New Roman" charset="0"/>
                    <a:cs typeface="Times New Roman" charset="0"/>
                  </a:endParaRPr>
                </a:p>
              </p:txBody>
            </p:sp>
            <p:grpSp>
              <p:nvGrpSpPr>
                <p:cNvPr id="10" name="Group 9"/>
                <p:cNvGrpSpPr/>
                <p:nvPr/>
              </p:nvGrpSpPr>
              <p:grpSpPr>
                <a:xfrm>
                  <a:off x="3124200" y="5232400"/>
                  <a:ext cx="4343400" cy="1168400"/>
                  <a:chOff x="2402825" y="1971040"/>
                  <a:chExt cx="4257053" cy="1168400"/>
                </a:xfrm>
              </p:grpSpPr>
              <p:sp>
                <p:nvSpPr>
                  <p:cNvPr id="11" name="Rounded Rectangle 10"/>
                  <p:cNvSpPr/>
                  <p:nvPr/>
                </p:nvSpPr>
                <p:spPr>
                  <a:xfrm>
                    <a:off x="2402825" y="1971040"/>
                    <a:ext cx="4257053" cy="1168400"/>
                  </a:xfrm>
                  <a:prstGeom prst="roundRect">
                    <a:avLst>
                      <a:gd name="adj" fmla="val 16670"/>
                    </a:avLst>
                  </a:prstGeom>
                  <a:gradFill flip="none" rotWithShape="1">
                    <a:gsLst>
                      <a:gs pos="0">
                        <a:schemeClr val="accent1">
                          <a:hueOff val="0"/>
                          <a:satOff val="0"/>
                          <a:lum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2700000" scaled="1"/>
                    <a:tileRect/>
                  </a:gradFill>
                </p:spPr>
                <p:style>
                  <a:lnRef idx="1">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lstStyle/>
                  <a:p>
                    <a:pPr algn="ctr"/>
                    <a:r>
                      <a:rPr lang="en-US" sz="2400" dirty="0" err="1" smtClean="0">
                        <a:solidFill>
                          <a:schemeClr val="bg1"/>
                        </a:solidFill>
                        <a:latin typeface="Times New Roman" charset="0"/>
                        <a:ea typeface="Times New Roman" charset="0"/>
                        <a:cs typeface="Times New Roman" charset="0"/>
                      </a:rPr>
                      <a:t>Kas</a:t>
                    </a:r>
                    <a:r>
                      <a:rPr lang="en-US" sz="2400" dirty="0" smtClean="0">
                        <a:solidFill>
                          <a:schemeClr val="bg1"/>
                        </a:solidFill>
                        <a:latin typeface="Times New Roman" charset="0"/>
                        <a:ea typeface="Times New Roman" charset="0"/>
                        <a:cs typeface="Times New Roman" charset="0"/>
                      </a:rPr>
                      <a:t>/</a:t>
                    </a:r>
                    <a:r>
                      <a:rPr lang="en-US" sz="2400" dirty="0" err="1" smtClean="0">
                        <a:solidFill>
                          <a:schemeClr val="bg1"/>
                        </a:solidFill>
                        <a:latin typeface="Times New Roman" charset="0"/>
                        <a:ea typeface="Times New Roman" charset="0"/>
                        <a:cs typeface="Times New Roman" charset="0"/>
                      </a:rPr>
                      <a:t>setara</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kas</a:t>
                    </a:r>
                    <a:r>
                      <a:rPr lang="en-US" sz="2400" dirty="0" smtClean="0">
                        <a:solidFill>
                          <a:schemeClr val="bg1"/>
                        </a:solidFill>
                        <a:latin typeface="Times New Roman" charset="0"/>
                        <a:ea typeface="Times New Roman" charset="0"/>
                        <a:cs typeface="Times New Roman" charset="0"/>
                      </a:rPr>
                      <a:t> </a:t>
                    </a:r>
                    <a:r>
                      <a:rPr lang="en-US" sz="2400" b="1" u="sng" dirty="0" smtClean="0">
                        <a:solidFill>
                          <a:schemeClr val="bg1"/>
                        </a:solidFill>
                        <a:latin typeface="Times New Roman" charset="0"/>
                        <a:ea typeface="Times New Roman" charset="0"/>
                        <a:cs typeface="Times New Roman" charset="0"/>
                      </a:rPr>
                      <a:t>yang </a:t>
                    </a:r>
                    <a:r>
                      <a:rPr lang="en-US" sz="2400" b="1" u="sng" dirty="0" err="1" smtClean="0">
                        <a:solidFill>
                          <a:schemeClr val="bg1"/>
                        </a:solidFill>
                        <a:latin typeface="Times New Roman" charset="0"/>
                        <a:ea typeface="Times New Roman" charset="0"/>
                        <a:cs typeface="Times New Roman" charset="0"/>
                      </a:rPr>
                      <a:t>dibayarkan</a:t>
                    </a:r>
                    <a:r>
                      <a:rPr lang="en-US" sz="2400" b="1"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untuk</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memperoleh</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aset</a:t>
                    </a:r>
                    <a:r>
                      <a:rPr lang="en-US" sz="2400" dirty="0" smtClean="0">
                        <a:solidFill>
                          <a:schemeClr val="bg1"/>
                        </a:solidFill>
                        <a:latin typeface="Times New Roman" charset="0"/>
                        <a:ea typeface="Times New Roman" charset="0"/>
                        <a:cs typeface="Times New Roman" charset="0"/>
                      </a:rPr>
                      <a:t> </a:t>
                    </a:r>
                    <a:r>
                      <a:rPr lang="en-US" sz="2400" b="1" u="sng" dirty="0" err="1" smtClean="0">
                        <a:solidFill>
                          <a:schemeClr val="bg1"/>
                        </a:solidFill>
                        <a:latin typeface="Times New Roman" charset="0"/>
                        <a:ea typeface="Times New Roman" charset="0"/>
                        <a:cs typeface="Times New Roman" charset="0"/>
                      </a:rPr>
                      <a:t>pada</a:t>
                    </a:r>
                    <a:r>
                      <a:rPr lang="en-US" sz="2400" b="1" u="sng" dirty="0" smtClean="0">
                        <a:solidFill>
                          <a:schemeClr val="bg1"/>
                        </a:solidFill>
                        <a:latin typeface="Times New Roman" charset="0"/>
                        <a:ea typeface="Times New Roman" charset="0"/>
                        <a:cs typeface="Times New Roman" charset="0"/>
                      </a:rPr>
                      <a:t> </a:t>
                    </a:r>
                    <a:r>
                      <a:rPr lang="en-US" sz="2400" b="1" u="sng" dirty="0" err="1" smtClean="0">
                        <a:solidFill>
                          <a:schemeClr val="bg1"/>
                        </a:solidFill>
                        <a:latin typeface="Times New Roman" charset="0"/>
                        <a:ea typeface="Times New Roman" charset="0"/>
                        <a:cs typeface="Times New Roman" charset="0"/>
                      </a:rPr>
                      <a:t>saat</a:t>
                    </a:r>
                    <a:r>
                      <a:rPr lang="en-US" sz="2400" b="1" u="sng" dirty="0" smtClean="0">
                        <a:solidFill>
                          <a:schemeClr val="bg1"/>
                        </a:solidFill>
                        <a:latin typeface="Times New Roman" charset="0"/>
                        <a:ea typeface="Times New Roman" charset="0"/>
                        <a:cs typeface="Times New Roman" charset="0"/>
                      </a:rPr>
                      <a:t> </a:t>
                    </a:r>
                    <a:r>
                      <a:rPr lang="en-US" sz="2400" b="1" u="sng" dirty="0" err="1" smtClean="0">
                        <a:solidFill>
                          <a:schemeClr val="bg1"/>
                        </a:solidFill>
                        <a:latin typeface="Times New Roman" charset="0"/>
                        <a:ea typeface="Times New Roman" charset="0"/>
                        <a:cs typeface="Times New Roman" charset="0"/>
                      </a:rPr>
                      <a:t>perolehan</a:t>
                    </a:r>
                    <a:endParaRPr lang="en-US" sz="2400" dirty="0">
                      <a:solidFill>
                        <a:schemeClr val="bg1"/>
                      </a:solidFill>
                      <a:latin typeface="Times New Roman" charset="0"/>
                      <a:ea typeface="Times New Roman" charset="0"/>
                      <a:cs typeface="Times New Roman" charset="0"/>
                    </a:endParaRPr>
                  </a:p>
                </p:txBody>
              </p:sp>
              <p:sp>
                <p:nvSpPr>
                  <p:cNvPr id="12" name="Rounded Rectangle 4"/>
                  <p:cNvSpPr/>
                  <p:nvPr/>
                </p:nvSpPr>
                <p:spPr>
                  <a:xfrm>
                    <a:off x="2452431" y="2173046"/>
                    <a:ext cx="4157841" cy="9167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endParaRPr lang="en-US" sz="3200" kern="1200"/>
                  </a:p>
                </p:txBody>
              </p:sp>
            </p:grpSp>
          </p:grpSp>
          <p:grpSp>
            <p:nvGrpSpPr>
              <p:cNvPr id="15" name="Group 14"/>
              <p:cNvGrpSpPr/>
              <p:nvPr/>
            </p:nvGrpSpPr>
            <p:grpSpPr>
              <a:xfrm>
                <a:off x="1219199" y="5613400"/>
                <a:ext cx="6705599" cy="1498600"/>
                <a:chOff x="761999" y="5384800"/>
                <a:chExt cx="6705599" cy="1498600"/>
              </a:xfrm>
            </p:grpSpPr>
            <p:sp>
              <p:nvSpPr>
                <p:cNvPr id="16" name="Rounded Rectangle 15"/>
                <p:cNvSpPr/>
                <p:nvPr/>
              </p:nvSpPr>
              <p:spPr>
                <a:xfrm>
                  <a:off x="761999" y="5410200"/>
                  <a:ext cx="2204698" cy="1473200"/>
                </a:xfrm>
                <a:prstGeom prst="roundRect">
                  <a:avLst>
                    <a:gd name="adj" fmla="val 1667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0" rIns="0" anchor="ctr"/>
                <a:lstStyle/>
                <a:p>
                  <a:pPr algn="ctr"/>
                  <a:r>
                    <a:rPr lang="en-US" sz="4400" b="1" dirty="0" err="1" smtClean="0">
                      <a:solidFill>
                        <a:schemeClr val="bg1">
                          <a:lumMod val="95000"/>
                        </a:schemeClr>
                      </a:solidFill>
                      <a:latin typeface="Times New Roman" charset="0"/>
                      <a:ea typeface="Times New Roman" charset="0"/>
                      <a:cs typeface="Times New Roman" charset="0"/>
                    </a:rPr>
                    <a:t>Liabilitas</a:t>
                  </a:r>
                  <a:endParaRPr lang="en-US" sz="4400" b="1" dirty="0">
                    <a:solidFill>
                      <a:schemeClr val="bg1">
                        <a:lumMod val="95000"/>
                      </a:schemeClr>
                    </a:solidFill>
                    <a:latin typeface="Times New Roman" charset="0"/>
                    <a:ea typeface="Times New Roman" charset="0"/>
                    <a:cs typeface="Times New Roman" charset="0"/>
                  </a:endParaRPr>
                </a:p>
              </p:txBody>
            </p:sp>
            <p:grpSp>
              <p:nvGrpSpPr>
                <p:cNvPr id="17" name="Group 16"/>
                <p:cNvGrpSpPr/>
                <p:nvPr/>
              </p:nvGrpSpPr>
              <p:grpSpPr>
                <a:xfrm>
                  <a:off x="3124199" y="5384800"/>
                  <a:ext cx="4343399" cy="1473200"/>
                  <a:chOff x="2402824" y="2123440"/>
                  <a:chExt cx="4257052" cy="1473200"/>
                </a:xfrm>
              </p:grpSpPr>
              <p:sp>
                <p:nvSpPr>
                  <p:cNvPr id="18" name="Rounded Rectangle 17"/>
                  <p:cNvSpPr/>
                  <p:nvPr/>
                </p:nvSpPr>
                <p:spPr>
                  <a:xfrm>
                    <a:off x="2402824" y="2123440"/>
                    <a:ext cx="4257052" cy="1473200"/>
                  </a:xfrm>
                  <a:prstGeom prst="roundRect">
                    <a:avLst>
                      <a:gd name="adj" fmla="val 16670"/>
                    </a:avLst>
                  </a:prstGeom>
                </p:spPr>
                <p:style>
                  <a:lnRef idx="1">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lstStyle/>
                  <a:p>
                    <a:pPr algn="ctr"/>
                    <a:r>
                      <a:rPr lang="en-US" sz="2400" dirty="0" err="1" smtClean="0">
                        <a:solidFill>
                          <a:schemeClr val="bg1"/>
                        </a:solidFill>
                        <a:latin typeface="Times New Roman" charset="0"/>
                        <a:ea typeface="Times New Roman" charset="0"/>
                        <a:cs typeface="Times New Roman" charset="0"/>
                      </a:rPr>
                      <a:t>Kas</a:t>
                    </a:r>
                    <a:r>
                      <a:rPr lang="en-US" sz="2400" dirty="0" smtClean="0">
                        <a:solidFill>
                          <a:schemeClr val="bg1"/>
                        </a:solidFill>
                        <a:latin typeface="Times New Roman" charset="0"/>
                        <a:ea typeface="Times New Roman" charset="0"/>
                        <a:cs typeface="Times New Roman" charset="0"/>
                      </a:rPr>
                      <a:t>/</a:t>
                    </a:r>
                    <a:r>
                      <a:rPr lang="en-US" sz="2400" dirty="0" err="1" smtClean="0">
                        <a:solidFill>
                          <a:schemeClr val="bg1"/>
                        </a:solidFill>
                        <a:latin typeface="Times New Roman" charset="0"/>
                        <a:ea typeface="Times New Roman" charset="0"/>
                        <a:cs typeface="Times New Roman" charset="0"/>
                      </a:rPr>
                      <a:t>setara</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kas</a:t>
                    </a:r>
                    <a:r>
                      <a:rPr lang="en-US" sz="2400" dirty="0" smtClean="0">
                        <a:solidFill>
                          <a:schemeClr val="bg1"/>
                        </a:solidFill>
                        <a:latin typeface="Times New Roman" charset="0"/>
                        <a:ea typeface="Times New Roman" charset="0"/>
                        <a:cs typeface="Times New Roman" charset="0"/>
                      </a:rPr>
                      <a:t> </a:t>
                    </a:r>
                    <a:r>
                      <a:rPr lang="en-US" sz="2400" b="1" u="sng" dirty="0" smtClean="0">
                        <a:solidFill>
                          <a:schemeClr val="bg1"/>
                        </a:solidFill>
                        <a:latin typeface="Times New Roman" charset="0"/>
                        <a:ea typeface="Times New Roman" charset="0"/>
                        <a:cs typeface="Times New Roman" charset="0"/>
                      </a:rPr>
                      <a:t>yang </a:t>
                    </a:r>
                    <a:r>
                      <a:rPr lang="en-US" sz="2400" b="1" u="sng" dirty="0" err="1" smtClean="0">
                        <a:solidFill>
                          <a:schemeClr val="bg1"/>
                        </a:solidFill>
                        <a:latin typeface="Times New Roman" charset="0"/>
                        <a:ea typeface="Times New Roman" charset="0"/>
                        <a:cs typeface="Times New Roman" charset="0"/>
                      </a:rPr>
                      <a:t>diterima</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atau</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kas</a:t>
                    </a:r>
                    <a:r>
                      <a:rPr lang="en-US" sz="2400" dirty="0" smtClean="0">
                        <a:solidFill>
                          <a:schemeClr val="bg1"/>
                        </a:solidFill>
                        <a:latin typeface="Times New Roman" charset="0"/>
                        <a:ea typeface="Times New Roman" charset="0"/>
                        <a:cs typeface="Times New Roman" charset="0"/>
                      </a:rPr>
                      <a:t> </a:t>
                    </a:r>
                    <a:r>
                      <a:rPr lang="en-US" sz="2400" b="1" u="sng" dirty="0" smtClean="0">
                        <a:solidFill>
                          <a:schemeClr val="bg1"/>
                        </a:solidFill>
                        <a:latin typeface="Times New Roman" charset="0"/>
                        <a:ea typeface="Times New Roman" charset="0"/>
                        <a:cs typeface="Times New Roman" charset="0"/>
                      </a:rPr>
                      <a:t>yang </a:t>
                    </a:r>
                    <a:r>
                      <a:rPr lang="en-US" sz="2400" b="1" u="sng" dirty="0" err="1" smtClean="0">
                        <a:solidFill>
                          <a:schemeClr val="bg1"/>
                        </a:solidFill>
                        <a:latin typeface="Times New Roman" charset="0"/>
                        <a:ea typeface="Times New Roman" charset="0"/>
                        <a:cs typeface="Times New Roman" charset="0"/>
                      </a:rPr>
                      <a:t>diperkirakan</a:t>
                    </a:r>
                    <a:r>
                      <a:rPr lang="en-US" sz="2400" b="1" u="sng" dirty="0" smtClean="0">
                        <a:solidFill>
                          <a:schemeClr val="bg1"/>
                        </a:solidFill>
                        <a:latin typeface="Times New Roman" charset="0"/>
                        <a:ea typeface="Times New Roman" charset="0"/>
                        <a:cs typeface="Times New Roman" charset="0"/>
                      </a:rPr>
                      <a:t> </a:t>
                    </a:r>
                    <a:r>
                      <a:rPr lang="en-US" sz="2400" b="1" u="sng" dirty="0" err="1" smtClean="0">
                        <a:solidFill>
                          <a:schemeClr val="bg1"/>
                        </a:solidFill>
                        <a:latin typeface="Times New Roman" charset="0"/>
                        <a:ea typeface="Times New Roman" charset="0"/>
                        <a:cs typeface="Times New Roman" charset="0"/>
                      </a:rPr>
                      <a:t>akan</a:t>
                    </a:r>
                    <a:r>
                      <a:rPr lang="en-US" sz="2400" b="1" u="sng" dirty="0" smtClean="0">
                        <a:solidFill>
                          <a:schemeClr val="bg1"/>
                        </a:solidFill>
                        <a:latin typeface="Times New Roman" charset="0"/>
                        <a:ea typeface="Times New Roman" charset="0"/>
                        <a:cs typeface="Times New Roman" charset="0"/>
                      </a:rPr>
                      <a:t> </a:t>
                    </a:r>
                    <a:r>
                      <a:rPr lang="en-US" sz="2400" b="1" u="sng" dirty="0" err="1" smtClean="0">
                        <a:solidFill>
                          <a:schemeClr val="bg1"/>
                        </a:solidFill>
                        <a:latin typeface="Times New Roman" charset="0"/>
                        <a:ea typeface="Times New Roman" charset="0"/>
                        <a:cs typeface="Times New Roman" charset="0"/>
                      </a:rPr>
                      <a:t>dibayarkan</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untuk</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menyelesaikan</a:t>
                    </a:r>
                    <a:r>
                      <a:rPr lang="en-US" sz="2400" dirty="0" smtClean="0">
                        <a:solidFill>
                          <a:schemeClr val="bg1"/>
                        </a:solidFill>
                        <a:latin typeface="Times New Roman" charset="0"/>
                        <a:ea typeface="Times New Roman" charset="0"/>
                        <a:cs typeface="Times New Roman" charset="0"/>
                      </a:rPr>
                      <a:t> </a:t>
                    </a:r>
                    <a:r>
                      <a:rPr lang="en-US" sz="2400" dirty="0" err="1" smtClean="0">
                        <a:solidFill>
                          <a:schemeClr val="bg1"/>
                        </a:solidFill>
                        <a:latin typeface="Times New Roman" charset="0"/>
                        <a:ea typeface="Times New Roman" charset="0"/>
                        <a:cs typeface="Times New Roman" charset="0"/>
                      </a:rPr>
                      <a:t>liabilitas</a:t>
                    </a:r>
                    <a:endParaRPr lang="en-US" sz="2400" dirty="0">
                      <a:solidFill>
                        <a:schemeClr val="bg1"/>
                      </a:solidFill>
                      <a:latin typeface="Times New Roman" charset="0"/>
                      <a:ea typeface="Times New Roman" charset="0"/>
                      <a:cs typeface="Times New Roman" charset="0"/>
                    </a:endParaRPr>
                  </a:p>
                </p:txBody>
              </p:sp>
              <p:sp>
                <p:nvSpPr>
                  <p:cNvPr id="19" name="Rounded Rectangle 4"/>
                  <p:cNvSpPr/>
                  <p:nvPr/>
                </p:nvSpPr>
                <p:spPr>
                  <a:xfrm>
                    <a:off x="2452431" y="2173046"/>
                    <a:ext cx="4157841" cy="9167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endParaRPr lang="en-US" sz="3200" kern="1200"/>
                  </a:p>
                </p:txBody>
              </p:sp>
            </p:grpSp>
          </p:grpSp>
        </p:grpSp>
      </p:grpSp>
    </p:spTree>
    <p:extLst>
      <p:ext uri="{BB962C8B-B14F-4D97-AF65-F5344CB8AC3E}">
        <p14:creationId xmlns:p14="http://schemas.microsoft.com/office/powerpoint/2010/main" val="1066069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28463825"/>
              </p:ext>
            </p:extLst>
          </p:nvPr>
        </p:nvGraphicFramePr>
        <p:xfrm>
          <a:off x="152400" y="609600"/>
          <a:ext cx="9448800" cy="5990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20782" y="5945300"/>
            <a:ext cx="4170218" cy="792162"/>
          </a:xfrm>
        </p:spPr>
        <p:txBody>
          <a:bodyPr/>
          <a:lstStyle/>
          <a:p>
            <a:pPr algn="l"/>
            <a:r>
              <a:rPr lang="en-US" dirty="0" err="1" smtClean="0">
                <a:latin typeface="Cooper Black" charset="0"/>
                <a:ea typeface="Cooper Black" charset="0"/>
                <a:cs typeface="Cooper Black" charset="0"/>
              </a:rPr>
              <a:t>Materialitas</a:t>
            </a:r>
            <a:r>
              <a:rPr lang="en-US" dirty="0" smtClean="0">
                <a:latin typeface="Cooper Black" charset="0"/>
                <a:ea typeface="Cooper Black" charset="0"/>
                <a:cs typeface="Cooper Black" charset="0"/>
              </a:rPr>
              <a:t>..</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xfrm>
            <a:off x="8135938" y="6324600"/>
            <a:ext cx="550862" cy="365844"/>
          </a:xfrm>
        </p:spPr>
        <p:txBody>
          <a:bodyPr/>
          <a:lstStyle/>
          <a:p>
            <a:pPr>
              <a:defRPr/>
            </a:pPr>
            <a:fld id="{0E5C9E0E-0EF2-4B31-B3CC-9630651E1B18}" type="slidenum">
              <a:rPr lang="en-US" smtClean="0">
                <a:solidFill>
                  <a:schemeClr val="tx1"/>
                </a:solidFill>
              </a:rPr>
              <a:pPr>
                <a:defRPr/>
              </a:pPr>
              <a:t>12</a:t>
            </a:fld>
            <a:endParaRPr lang="en-US" dirty="0">
              <a:solidFill>
                <a:schemeClr val="tx1"/>
              </a:solidFill>
            </a:endParaRPr>
          </a:p>
        </p:txBody>
      </p:sp>
    </p:spTree>
    <p:extLst>
      <p:ext uri="{BB962C8B-B14F-4D97-AF65-F5344CB8AC3E}">
        <p14:creationId xmlns:p14="http://schemas.microsoft.com/office/powerpoint/2010/main" val="331740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229225647"/>
              </p:ext>
            </p:extLst>
          </p:nvPr>
        </p:nvGraphicFramePr>
        <p:xfrm>
          <a:off x="457200" y="1371600"/>
          <a:ext cx="8458200" cy="4291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lumMod val="95000"/>
                    <a:lumOff val="5000"/>
                  </a:schemeClr>
                </a:solidFill>
              </a:rPr>
              <a:pPr>
                <a:defRPr/>
              </a:pPr>
              <a:t>13</a:t>
            </a:fld>
            <a:endParaRPr lang="en-US" dirty="0">
              <a:solidFill>
                <a:schemeClr val="tx1">
                  <a:lumMod val="95000"/>
                  <a:lumOff val="5000"/>
                </a:schemeClr>
              </a:solidFill>
            </a:endParaRPr>
          </a:p>
        </p:txBody>
      </p:sp>
      <p:sp>
        <p:nvSpPr>
          <p:cNvPr id="7" name="Title 2"/>
          <p:cNvSpPr>
            <a:spLocks noGrp="1"/>
          </p:cNvSpPr>
          <p:nvPr>
            <p:ph type="title"/>
          </p:nvPr>
        </p:nvSpPr>
        <p:spPr>
          <a:xfrm>
            <a:off x="762000" y="5684838"/>
            <a:ext cx="8229600" cy="792162"/>
          </a:xfrm>
        </p:spPr>
        <p:txBody>
          <a:bodyPr/>
          <a:lstStyle/>
          <a:p>
            <a:r>
              <a:rPr lang="en-US" sz="6000" dirty="0" err="1" smtClean="0">
                <a:latin typeface="Cooper Black" charset="0"/>
                <a:ea typeface="Cooper Black" charset="0"/>
                <a:cs typeface="Cooper Black" charset="0"/>
              </a:rPr>
              <a:t>Asumsi</a:t>
            </a:r>
            <a:r>
              <a:rPr lang="en-US" sz="6000" dirty="0" smtClean="0">
                <a:latin typeface="Cooper Black" charset="0"/>
                <a:ea typeface="Cooper Black" charset="0"/>
                <a:cs typeface="Cooper Black" charset="0"/>
              </a:rPr>
              <a:t> </a:t>
            </a:r>
            <a:r>
              <a:rPr lang="en-US" sz="6000" dirty="0" err="1" smtClean="0">
                <a:latin typeface="Cooper Black" charset="0"/>
                <a:ea typeface="Cooper Black" charset="0"/>
                <a:cs typeface="Cooper Black" charset="0"/>
              </a:rPr>
              <a:t>Dasar</a:t>
            </a:r>
            <a:endParaRPr lang="en-US" sz="6000" dirty="0">
              <a:latin typeface="Cooper Black" charset="0"/>
              <a:ea typeface="Cooper Black" charset="0"/>
              <a:cs typeface="Cooper Black" charset="0"/>
            </a:endParaRPr>
          </a:p>
        </p:txBody>
      </p:sp>
    </p:spTree>
    <p:extLst>
      <p:ext uri="{BB962C8B-B14F-4D97-AF65-F5344CB8AC3E}">
        <p14:creationId xmlns:p14="http://schemas.microsoft.com/office/powerpoint/2010/main" val="904760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957303"/>
            <a:ext cx="8991600" cy="4291097"/>
          </a:xfrm>
        </p:spPr>
        <p:txBody>
          <a:bodyPr/>
          <a:lstStyle/>
          <a:p>
            <a:r>
              <a:rPr lang="en-US" sz="2400" dirty="0" err="1" smtClean="0"/>
              <a:t>Entitas</a:t>
            </a:r>
            <a:r>
              <a:rPr lang="en-US" sz="2400" dirty="0" smtClean="0"/>
              <a:t> A </a:t>
            </a:r>
            <a:r>
              <a:rPr lang="en-US" sz="2400" dirty="0" err="1" smtClean="0"/>
              <a:t>menyediakan</a:t>
            </a:r>
            <a:r>
              <a:rPr lang="en-US" sz="2400" dirty="0" smtClean="0"/>
              <a:t> </a:t>
            </a:r>
            <a:r>
              <a:rPr lang="en-US" sz="2400" dirty="0" err="1" smtClean="0"/>
              <a:t>jasa</a:t>
            </a:r>
            <a:r>
              <a:rPr lang="en-US" sz="2400" dirty="0" smtClean="0"/>
              <a:t> catering. </a:t>
            </a:r>
          </a:p>
          <a:p>
            <a:r>
              <a:rPr lang="en-US" sz="2400" dirty="0" err="1" smtClean="0"/>
              <a:t>Bulan</a:t>
            </a:r>
            <a:r>
              <a:rPr lang="en-US" sz="2400" dirty="0" smtClean="0"/>
              <a:t> </a:t>
            </a:r>
            <a:r>
              <a:rPr lang="en-US" sz="2400" dirty="0" err="1" smtClean="0"/>
              <a:t>Juni</a:t>
            </a:r>
            <a:r>
              <a:rPr lang="en-US" sz="2400" dirty="0" smtClean="0"/>
              <a:t> </a:t>
            </a:r>
            <a:r>
              <a:rPr lang="en-US" sz="2400" dirty="0" smtClean="0">
                <a:sym typeface="Wingdings"/>
              </a:rPr>
              <a:t> </a:t>
            </a:r>
            <a:r>
              <a:rPr lang="en-US" sz="2400" dirty="0" err="1" smtClean="0">
                <a:sym typeface="Wingdings"/>
              </a:rPr>
              <a:t>Entitas</a:t>
            </a:r>
            <a:r>
              <a:rPr lang="en-US" sz="2400" dirty="0" smtClean="0">
                <a:sym typeface="Wingdings"/>
              </a:rPr>
              <a:t> A </a:t>
            </a:r>
            <a:r>
              <a:rPr lang="en-US" sz="2400" dirty="0" err="1" smtClean="0">
                <a:sym typeface="Wingdings"/>
              </a:rPr>
              <a:t>menyediakan</a:t>
            </a:r>
            <a:r>
              <a:rPr lang="en-US" sz="2400" dirty="0" smtClean="0">
                <a:sym typeface="Wingdings"/>
              </a:rPr>
              <a:t> </a:t>
            </a:r>
            <a:r>
              <a:rPr lang="en-US" sz="2400" dirty="0" err="1" smtClean="0">
                <a:sym typeface="Wingdings"/>
              </a:rPr>
              <a:t>jasa</a:t>
            </a:r>
            <a:r>
              <a:rPr lang="en-US" sz="2400" dirty="0" smtClean="0">
                <a:sym typeface="Wingdings"/>
              </a:rPr>
              <a:t> catering </a:t>
            </a:r>
            <a:r>
              <a:rPr lang="en-US" sz="2400" dirty="0" err="1" smtClean="0">
                <a:sym typeface="Wingdings"/>
              </a:rPr>
              <a:t>kepada</a:t>
            </a:r>
            <a:r>
              <a:rPr lang="en-US" sz="2400" dirty="0" smtClean="0">
                <a:sym typeface="Wingdings"/>
              </a:rPr>
              <a:t> </a:t>
            </a:r>
            <a:r>
              <a:rPr lang="en-US" sz="2400" dirty="0" err="1" smtClean="0">
                <a:sym typeface="Wingdings"/>
              </a:rPr>
              <a:t>Entitas</a:t>
            </a:r>
            <a:r>
              <a:rPr lang="en-US" sz="2400" dirty="0" smtClean="0">
                <a:sym typeface="Wingdings"/>
              </a:rPr>
              <a:t> B. </a:t>
            </a:r>
            <a:r>
              <a:rPr lang="en-US" sz="2400" dirty="0" err="1" smtClean="0">
                <a:sym typeface="Wingdings"/>
              </a:rPr>
              <a:t>Biaya</a:t>
            </a:r>
            <a:r>
              <a:rPr lang="en-US" sz="2400" dirty="0" smtClean="0">
                <a:sym typeface="Wingdings"/>
              </a:rPr>
              <a:t> yang </a:t>
            </a:r>
            <a:r>
              <a:rPr lang="en-US" sz="2400" dirty="0" err="1" smtClean="0">
                <a:sym typeface="Wingdings"/>
              </a:rPr>
              <a:t>timbul</a:t>
            </a:r>
            <a:r>
              <a:rPr lang="en-US" sz="2400" dirty="0" smtClean="0">
                <a:sym typeface="Wingdings"/>
              </a:rPr>
              <a:t> </a:t>
            </a:r>
            <a:r>
              <a:rPr lang="en-US" sz="2400" dirty="0" err="1" smtClean="0">
                <a:sym typeface="Wingdings"/>
              </a:rPr>
              <a:t>untuk</a:t>
            </a:r>
            <a:r>
              <a:rPr lang="en-US" sz="2400" dirty="0" smtClean="0">
                <a:sym typeface="Wingdings"/>
              </a:rPr>
              <a:t> </a:t>
            </a:r>
            <a:r>
              <a:rPr lang="en-US" sz="2400" dirty="0" err="1" smtClean="0">
                <a:sym typeface="Wingdings"/>
              </a:rPr>
              <a:t>menyediakan</a:t>
            </a:r>
            <a:r>
              <a:rPr lang="en-US" sz="2400" dirty="0" smtClean="0">
                <a:sym typeface="Wingdings"/>
              </a:rPr>
              <a:t> </a:t>
            </a:r>
            <a:r>
              <a:rPr lang="en-US" sz="2400" dirty="0" err="1" smtClean="0">
                <a:sym typeface="Wingdings"/>
              </a:rPr>
              <a:t>jasa</a:t>
            </a:r>
            <a:r>
              <a:rPr lang="en-US" sz="2400" dirty="0" smtClean="0">
                <a:sym typeface="Wingdings"/>
              </a:rPr>
              <a:t> </a:t>
            </a:r>
            <a:r>
              <a:rPr lang="en-US" sz="2400" dirty="0" err="1" smtClean="0">
                <a:sym typeface="Wingdings"/>
              </a:rPr>
              <a:t>tersebut</a:t>
            </a:r>
            <a:r>
              <a:rPr lang="en-US" sz="2400" dirty="0" smtClean="0">
                <a:sym typeface="Wingdings"/>
              </a:rPr>
              <a:t> </a:t>
            </a:r>
            <a:r>
              <a:rPr lang="en-US" sz="2400" dirty="0" err="1" smtClean="0">
                <a:sym typeface="Wingdings"/>
              </a:rPr>
              <a:t>sebesar</a:t>
            </a:r>
            <a:r>
              <a:rPr lang="en-US" sz="2400" dirty="0" smtClean="0">
                <a:sym typeface="Wingdings"/>
              </a:rPr>
              <a:t> Rp100. </a:t>
            </a:r>
            <a:r>
              <a:rPr lang="en-US" sz="2400" dirty="0" err="1" smtClean="0">
                <a:sym typeface="Wingdings"/>
              </a:rPr>
              <a:t>Pada</a:t>
            </a:r>
            <a:r>
              <a:rPr lang="en-US" sz="2400" dirty="0" smtClean="0">
                <a:sym typeface="Wingdings"/>
              </a:rPr>
              <a:t> </a:t>
            </a:r>
            <a:r>
              <a:rPr lang="en-US" sz="2400" dirty="0" err="1" smtClean="0">
                <a:sym typeface="Wingdings"/>
              </a:rPr>
              <a:t>bulan</a:t>
            </a:r>
            <a:r>
              <a:rPr lang="en-US" sz="2400" dirty="0" smtClean="0">
                <a:sym typeface="Wingdings"/>
              </a:rPr>
              <a:t> </a:t>
            </a:r>
            <a:r>
              <a:rPr lang="en-US" sz="2400" dirty="0" err="1" smtClean="0">
                <a:sym typeface="Wingdings"/>
              </a:rPr>
              <a:t>Juni</a:t>
            </a:r>
            <a:r>
              <a:rPr lang="en-US" sz="2400" dirty="0" smtClean="0">
                <a:sym typeface="Wingdings"/>
              </a:rPr>
              <a:t> </a:t>
            </a:r>
            <a:r>
              <a:rPr lang="en-US" sz="2400" dirty="0" err="1" smtClean="0">
                <a:sym typeface="Wingdings"/>
              </a:rPr>
              <a:t>ini</a:t>
            </a:r>
            <a:r>
              <a:rPr lang="en-US" sz="2400" dirty="0" smtClean="0">
                <a:sym typeface="Wingdings"/>
              </a:rPr>
              <a:t> </a:t>
            </a:r>
            <a:r>
              <a:rPr lang="en-US" sz="2400" dirty="0" err="1" smtClean="0">
                <a:sym typeface="Wingdings"/>
              </a:rPr>
              <a:t>Entitas</a:t>
            </a:r>
            <a:r>
              <a:rPr lang="en-US" sz="2400" dirty="0" smtClean="0">
                <a:sym typeface="Wingdings"/>
              </a:rPr>
              <a:t> B </a:t>
            </a:r>
            <a:r>
              <a:rPr lang="en-US" sz="2400" dirty="0" err="1" smtClean="0">
                <a:sym typeface="Wingdings"/>
              </a:rPr>
              <a:t>membayar</a:t>
            </a:r>
            <a:r>
              <a:rPr lang="en-US" sz="2400" dirty="0" smtClean="0">
                <a:sym typeface="Wingdings"/>
              </a:rPr>
              <a:t> </a:t>
            </a:r>
            <a:r>
              <a:rPr lang="en-US" sz="2400" dirty="0" err="1" smtClean="0">
                <a:sym typeface="Wingdings"/>
              </a:rPr>
              <a:t>lunas</a:t>
            </a:r>
            <a:r>
              <a:rPr lang="en-US" sz="2400" dirty="0" smtClean="0">
                <a:sym typeface="Wingdings"/>
              </a:rPr>
              <a:t> </a:t>
            </a:r>
            <a:r>
              <a:rPr lang="en-US" sz="2400" dirty="0" err="1" smtClean="0">
                <a:sym typeface="Wingdings"/>
              </a:rPr>
              <a:t>sebesar</a:t>
            </a:r>
            <a:r>
              <a:rPr lang="en-US" sz="2400" dirty="0" smtClean="0">
                <a:sym typeface="Wingdings"/>
              </a:rPr>
              <a:t> Rp200. </a:t>
            </a:r>
            <a:r>
              <a:rPr lang="en-US" sz="2400" dirty="0" err="1" smtClean="0">
                <a:sym typeface="Wingdings"/>
              </a:rPr>
              <a:t>Asumsi</a:t>
            </a:r>
            <a:r>
              <a:rPr lang="en-US" sz="2400" dirty="0" smtClean="0">
                <a:sym typeface="Wingdings"/>
              </a:rPr>
              <a:t>: </a:t>
            </a:r>
            <a:r>
              <a:rPr lang="en-US" sz="2400" dirty="0" err="1" smtClean="0">
                <a:sym typeface="Wingdings"/>
              </a:rPr>
              <a:t>tidak</a:t>
            </a:r>
            <a:r>
              <a:rPr lang="en-US" sz="2400" dirty="0" smtClean="0">
                <a:sym typeface="Wingdings"/>
              </a:rPr>
              <a:t> </a:t>
            </a:r>
            <a:r>
              <a:rPr lang="en-US" sz="2400" dirty="0" err="1" smtClean="0">
                <a:sym typeface="Wingdings"/>
              </a:rPr>
              <a:t>ada</a:t>
            </a:r>
            <a:r>
              <a:rPr lang="en-US" sz="2400" dirty="0" smtClean="0">
                <a:sym typeface="Wingdings"/>
              </a:rPr>
              <a:t> </a:t>
            </a:r>
            <a:r>
              <a:rPr lang="en-US" sz="2400" dirty="0" err="1" smtClean="0">
                <a:sym typeface="Wingdings"/>
              </a:rPr>
              <a:t>pajak</a:t>
            </a:r>
            <a:r>
              <a:rPr lang="en-US" sz="2400" dirty="0" smtClean="0">
                <a:sym typeface="Wingdings"/>
              </a:rPr>
              <a:t>, </a:t>
            </a:r>
            <a:r>
              <a:rPr lang="en-US" sz="2400" dirty="0" err="1" smtClean="0">
                <a:sym typeface="Wingdings"/>
              </a:rPr>
              <a:t>entitas</a:t>
            </a:r>
            <a:r>
              <a:rPr lang="en-US" sz="2400" dirty="0" smtClean="0">
                <a:sym typeface="Wingdings"/>
              </a:rPr>
              <a:t> </a:t>
            </a:r>
            <a:r>
              <a:rPr lang="en-US" sz="2400" dirty="0" err="1" smtClean="0">
                <a:sym typeface="Wingdings"/>
              </a:rPr>
              <a:t>tidak</a:t>
            </a:r>
            <a:r>
              <a:rPr lang="en-US" sz="2400" dirty="0" smtClean="0">
                <a:sym typeface="Wingdings"/>
              </a:rPr>
              <a:t> </a:t>
            </a:r>
            <a:r>
              <a:rPr lang="en-US" sz="2400" dirty="0" err="1" smtClean="0">
                <a:sym typeface="Wingdings"/>
              </a:rPr>
              <a:t>punya</a:t>
            </a:r>
            <a:r>
              <a:rPr lang="en-US" sz="2400" dirty="0" smtClean="0">
                <a:sym typeface="Wingdings"/>
              </a:rPr>
              <a:t> </a:t>
            </a:r>
            <a:r>
              <a:rPr lang="en-US" sz="2400" dirty="0" err="1" smtClean="0">
                <a:sym typeface="Wingdings"/>
              </a:rPr>
              <a:t>liabilitas</a:t>
            </a:r>
            <a:r>
              <a:rPr lang="en-US" sz="2400" dirty="0">
                <a:sym typeface="Wingdings"/>
              </a:rPr>
              <a:t> </a:t>
            </a:r>
            <a:r>
              <a:rPr lang="en-US" sz="2400" dirty="0" smtClean="0">
                <a:sym typeface="Wingdings"/>
              </a:rPr>
              <a:t>lain, </a:t>
            </a:r>
            <a:r>
              <a:rPr lang="en-US" sz="2400" dirty="0" err="1" smtClean="0">
                <a:sym typeface="Wingdings"/>
              </a:rPr>
              <a:t>dst</a:t>
            </a:r>
            <a:r>
              <a:rPr lang="en-US" sz="2400" dirty="0" smtClean="0">
                <a:sym typeface="Wingdings"/>
              </a:rPr>
              <a:t>. </a:t>
            </a:r>
          </a:p>
        </p:txBody>
      </p:sp>
      <p:sp>
        <p:nvSpPr>
          <p:cNvPr id="3" name="Title 2"/>
          <p:cNvSpPr>
            <a:spLocks noGrp="1"/>
          </p:cNvSpPr>
          <p:nvPr>
            <p:ph type="title"/>
          </p:nvPr>
        </p:nvSpPr>
        <p:spPr>
          <a:xfrm>
            <a:off x="914400" y="1112838"/>
            <a:ext cx="8229600" cy="792162"/>
          </a:xfrm>
        </p:spPr>
        <p:txBody>
          <a:bodyPr/>
          <a:lstStyle/>
          <a:p>
            <a:pPr algn="r"/>
            <a:r>
              <a:rPr lang="en-US" dirty="0" err="1" smtClean="0">
                <a:latin typeface="Cooper Black" charset="0"/>
                <a:ea typeface="Cooper Black" charset="0"/>
                <a:cs typeface="Cooper Black" charset="0"/>
              </a:rPr>
              <a:t>Dasar</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Akrual</a:t>
            </a:r>
            <a:r>
              <a:rPr lang="en-US" dirty="0" smtClean="0">
                <a:latin typeface="Cooper Black" charset="0"/>
                <a:ea typeface="Cooper Black" charset="0"/>
                <a:cs typeface="Cooper Black" charset="0"/>
              </a:rPr>
              <a:t> vs </a:t>
            </a:r>
            <a:r>
              <a:rPr lang="en-US" dirty="0" err="1" smtClean="0">
                <a:latin typeface="Cooper Black" charset="0"/>
                <a:ea typeface="Cooper Black" charset="0"/>
                <a:cs typeface="Cooper Black" charset="0"/>
              </a:rPr>
              <a:t>Dasar</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Kas</a:t>
            </a:r>
            <a:r>
              <a:rPr lang="en-US" dirty="0" smtClean="0">
                <a:latin typeface="Cooper Black" charset="0"/>
                <a:ea typeface="Cooper Black" charset="0"/>
                <a:cs typeface="Cooper Black" charset="0"/>
              </a:rPr>
              <a:t/>
            </a:r>
            <a:br>
              <a:rPr lang="en-US" dirty="0" smtClean="0">
                <a:latin typeface="Cooper Black" charset="0"/>
                <a:ea typeface="Cooper Black" charset="0"/>
                <a:cs typeface="Cooper Black" charset="0"/>
              </a:rPr>
            </a:br>
            <a:r>
              <a:rPr lang="en-US" dirty="0" smtClean="0">
                <a:latin typeface="Cooper Black" charset="0"/>
                <a:ea typeface="Cooper Black" charset="0"/>
                <a:cs typeface="Cooper Black" charset="0"/>
              </a:rPr>
              <a:t>(</a:t>
            </a:r>
            <a:r>
              <a:rPr lang="en-US" dirty="0" err="1" smtClean="0">
                <a:latin typeface="Cooper Black" charset="0"/>
                <a:ea typeface="Cooper Black" charset="0"/>
                <a:cs typeface="Cooper Black" charset="0"/>
              </a:rPr>
              <a:t>Contoh</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Ilustrasi</a:t>
            </a:r>
            <a:r>
              <a:rPr lang="en-US" dirty="0" smtClean="0">
                <a:latin typeface="Cooper Black" charset="0"/>
                <a:ea typeface="Cooper Black" charset="0"/>
                <a:cs typeface="Cooper Black" charset="0"/>
              </a:rPr>
              <a:t>)</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xfrm>
            <a:off x="8516938" y="6492156"/>
            <a:ext cx="550862" cy="365844"/>
          </a:xfrm>
        </p:spPr>
        <p:txBody>
          <a:bodyPr/>
          <a:lstStyle/>
          <a:p>
            <a:pPr>
              <a:defRPr/>
            </a:pPr>
            <a:fld id="{0E5C9E0E-0EF2-4B31-B3CC-9630651E1B18}" type="slidenum">
              <a:rPr lang="en-US" smtClean="0">
                <a:solidFill>
                  <a:schemeClr val="tx1">
                    <a:lumMod val="95000"/>
                    <a:lumOff val="5000"/>
                  </a:schemeClr>
                </a:solidFill>
              </a:rPr>
              <a:pPr>
                <a:defRPr/>
              </a:pPr>
              <a:t>14</a:t>
            </a:fld>
            <a:endParaRPr lang="en-US" dirty="0">
              <a:solidFill>
                <a:schemeClr val="tx1">
                  <a:lumMod val="95000"/>
                  <a:lumOff val="5000"/>
                </a:scheme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32493906"/>
              </p:ext>
            </p:extLst>
          </p:nvPr>
        </p:nvGraphicFramePr>
        <p:xfrm>
          <a:off x="533400" y="3881120"/>
          <a:ext cx="8305800" cy="2595880"/>
        </p:xfrm>
        <a:graphic>
          <a:graphicData uri="http://schemas.openxmlformats.org/drawingml/2006/table">
            <a:tbl>
              <a:tblPr firstRow="1" bandRow="1">
                <a:tableStyleId>{0660B408-B3CF-4A94-85FC-2B1E0A45F4A2}</a:tableStyleId>
              </a:tblPr>
              <a:tblGrid>
                <a:gridCol w="2768600"/>
                <a:gridCol w="2768600"/>
                <a:gridCol w="2768600"/>
              </a:tblGrid>
              <a:tr h="370840">
                <a:tc>
                  <a:txBody>
                    <a:bodyPr/>
                    <a:lstStyle/>
                    <a:p>
                      <a:pPr algn="ctr"/>
                      <a:r>
                        <a:rPr lang="en-US" dirty="0" err="1" smtClean="0">
                          <a:latin typeface="Times New Roman" charset="0"/>
                          <a:ea typeface="Times New Roman" charset="0"/>
                          <a:cs typeface="Times New Roman" charset="0"/>
                        </a:rPr>
                        <a:t>Keterangan</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Akrual</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dalam</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Rp</a:t>
                      </a:r>
                      <a:r>
                        <a:rPr lang="en-US" baseline="0"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Kas</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dalam</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Rp</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err="1" smtClean="0">
                          <a:latin typeface="Times New Roman" charset="0"/>
                          <a:ea typeface="Times New Roman" charset="0"/>
                          <a:cs typeface="Times New Roman" charset="0"/>
                        </a:rPr>
                        <a:t>Pendapatan</a:t>
                      </a:r>
                      <a:r>
                        <a:rPr lang="en-US" smtClean="0">
                          <a:latin typeface="Times New Roman" charset="0"/>
                          <a:ea typeface="Times New Roman" charset="0"/>
                          <a:cs typeface="Times New Roman" charset="0"/>
                        </a:rPr>
                        <a:t> (1)</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r>
              <a:tr h="370840">
                <a:tc>
                  <a:txBody>
                    <a:bodyPr/>
                    <a:lstStyle/>
                    <a:p>
                      <a:r>
                        <a:rPr lang="en-US" smtClean="0">
                          <a:latin typeface="Times New Roman" charset="0"/>
                          <a:ea typeface="Times New Roman" charset="0"/>
                          <a:cs typeface="Times New Roman" charset="0"/>
                        </a:rPr>
                        <a:t>Beban (2)</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100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100</a:t>
                      </a:r>
                      <a:endParaRPr lang="en-US" dirty="0">
                        <a:latin typeface="Times New Roman" charset="0"/>
                        <a:ea typeface="Times New Roman" charset="0"/>
                        <a:cs typeface="Times New Roman" charset="0"/>
                      </a:endParaRPr>
                    </a:p>
                  </a:txBody>
                  <a:tcPr/>
                </a:tc>
              </a:tr>
              <a:tr h="370840">
                <a:tc>
                  <a:txBody>
                    <a:bodyPr/>
                    <a:lstStyle/>
                    <a:p>
                      <a:r>
                        <a:rPr lang="en-US" b="1" err="1" smtClean="0">
                          <a:latin typeface="Times New Roman" charset="0"/>
                          <a:ea typeface="Times New Roman" charset="0"/>
                          <a:cs typeface="Times New Roman" charset="0"/>
                        </a:rPr>
                        <a:t>Laba</a:t>
                      </a:r>
                      <a:r>
                        <a:rPr lang="en-US" b="1" smtClean="0">
                          <a:latin typeface="Times New Roman" charset="0"/>
                          <a:ea typeface="Times New Roman" charset="0"/>
                          <a:cs typeface="Times New Roman" charset="0"/>
                        </a:rPr>
                        <a:t> (3) = (1) – (2)</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r>
              <a:tr h="370840">
                <a:tc>
                  <a:txBody>
                    <a:bodyPr/>
                    <a:lstStyle/>
                    <a:p>
                      <a:r>
                        <a:rPr lang="en-US" b="1" err="1" smtClean="0">
                          <a:latin typeface="Times New Roman" charset="0"/>
                          <a:ea typeface="Times New Roman" charset="0"/>
                          <a:cs typeface="Times New Roman" charset="0"/>
                        </a:rPr>
                        <a:t>Kas</a:t>
                      </a:r>
                      <a:r>
                        <a:rPr lang="en-US" b="1" smtClean="0">
                          <a:latin typeface="Times New Roman" charset="0"/>
                          <a:ea typeface="Times New Roman" charset="0"/>
                          <a:cs typeface="Times New Roman" charset="0"/>
                        </a:rPr>
                        <a:t> (4a) = (3)</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Aset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Liabilitas</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3293815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47703"/>
            <a:ext cx="9144000" cy="4641935"/>
          </a:xfrm>
        </p:spPr>
        <p:txBody>
          <a:bodyPr/>
          <a:lstStyle/>
          <a:p>
            <a:pPr algn="just"/>
            <a:r>
              <a:rPr lang="en-US" sz="2400" dirty="0" err="1" smtClean="0"/>
              <a:t>Bulan</a:t>
            </a:r>
            <a:r>
              <a:rPr lang="en-US" sz="2400" dirty="0" smtClean="0"/>
              <a:t> Juli </a:t>
            </a:r>
            <a:r>
              <a:rPr lang="en-US" sz="2400" dirty="0" smtClean="0">
                <a:sym typeface="Wingdings"/>
              </a:rPr>
              <a:t> </a:t>
            </a:r>
            <a:r>
              <a:rPr lang="en-US" sz="2400" dirty="0" err="1" smtClean="0">
                <a:sym typeface="Wingdings"/>
              </a:rPr>
              <a:t>Entitas</a:t>
            </a:r>
            <a:r>
              <a:rPr lang="en-US" sz="2400" dirty="0" smtClean="0">
                <a:sym typeface="Wingdings"/>
              </a:rPr>
              <a:t> A </a:t>
            </a:r>
            <a:r>
              <a:rPr lang="en-US" sz="2400" dirty="0" err="1" smtClean="0">
                <a:sym typeface="Wingdings"/>
              </a:rPr>
              <a:t>menyediakan</a:t>
            </a:r>
            <a:r>
              <a:rPr lang="en-US" sz="2400" dirty="0" smtClean="0">
                <a:sym typeface="Wingdings"/>
              </a:rPr>
              <a:t> </a:t>
            </a:r>
            <a:r>
              <a:rPr lang="en-US" sz="2400" dirty="0" err="1" smtClean="0">
                <a:sym typeface="Wingdings"/>
              </a:rPr>
              <a:t>jasa</a:t>
            </a:r>
            <a:r>
              <a:rPr lang="en-US" sz="2400" dirty="0" smtClean="0">
                <a:sym typeface="Wingdings"/>
              </a:rPr>
              <a:t> yang </a:t>
            </a:r>
            <a:r>
              <a:rPr lang="en-US" sz="2400" dirty="0" err="1" smtClean="0">
                <a:sym typeface="Wingdings"/>
              </a:rPr>
              <a:t>sama</a:t>
            </a:r>
            <a:r>
              <a:rPr lang="en-US" sz="2400" dirty="0" smtClean="0">
                <a:sym typeface="Wingdings"/>
              </a:rPr>
              <a:t> </a:t>
            </a:r>
            <a:r>
              <a:rPr lang="en-US" sz="2400" dirty="0" err="1" smtClean="0">
                <a:sym typeface="Wingdings"/>
              </a:rPr>
              <a:t>untuk</a:t>
            </a:r>
            <a:r>
              <a:rPr lang="en-US" sz="2400" dirty="0" smtClean="0">
                <a:sym typeface="Wingdings"/>
              </a:rPr>
              <a:t> </a:t>
            </a:r>
            <a:r>
              <a:rPr lang="en-US" sz="2400" dirty="0" err="1" smtClean="0">
                <a:sym typeface="Wingdings"/>
              </a:rPr>
              <a:t>Entitas</a:t>
            </a:r>
            <a:r>
              <a:rPr lang="en-US" sz="2400" dirty="0" smtClean="0">
                <a:sym typeface="Wingdings"/>
              </a:rPr>
              <a:t> C </a:t>
            </a:r>
            <a:r>
              <a:rPr lang="en-US" sz="2400" dirty="0" err="1" smtClean="0">
                <a:sym typeface="Wingdings"/>
              </a:rPr>
              <a:t>dengan</a:t>
            </a:r>
            <a:r>
              <a:rPr lang="en-US" sz="2400" dirty="0" smtClean="0">
                <a:sym typeface="Wingdings"/>
              </a:rPr>
              <a:t> </a:t>
            </a:r>
            <a:r>
              <a:rPr lang="en-US" sz="2400" dirty="0" err="1" smtClean="0">
                <a:sym typeface="Wingdings"/>
              </a:rPr>
              <a:t>harga</a:t>
            </a:r>
            <a:r>
              <a:rPr lang="en-US" sz="2400" dirty="0" smtClean="0">
                <a:sym typeface="Wingdings"/>
              </a:rPr>
              <a:t> </a:t>
            </a:r>
            <a:r>
              <a:rPr lang="en-US" sz="2400" dirty="0" err="1" smtClean="0">
                <a:sym typeface="Wingdings"/>
              </a:rPr>
              <a:t>Rp</a:t>
            </a:r>
            <a:r>
              <a:rPr lang="en-US" sz="2400" dirty="0" smtClean="0">
                <a:sym typeface="Wingdings"/>
              </a:rPr>
              <a:t> 400, </a:t>
            </a:r>
            <a:r>
              <a:rPr lang="en-US" sz="2400" dirty="0" err="1" smtClean="0">
                <a:sym typeface="Wingdings"/>
              </a:rPr>
              <a:t>dan</a:t>
            </a:r>
            <a:r>
              <a:rPr lang="en-US" sz="2400" dirty="0" smtClean="0">
                <a:sym typeface="Wingdings"/>
              </a:rPr>
              <a:t> </a:t>
            </a:r>
            <a:r>
              <a:rPr lang="en-US" sz="2400" dirty="0" err="1" smtClean="0">
                <a:sym typeface="Wingdings"/>
              </a:rPr>
              <a:t>biaya</a:t>
            </a:r>
            <a:r>
              <a:rPr lang="en-US" sz="2400" dirty="0">
                <a:sym typeface="Wingdings"/>
              </a:rPr>
              <a:t> </a:t>
            </a:r>
            <a:r>
              <a:rPr lang="en-US" sz="2400" dirty="0" err="1" smtClean="0">
                <a:sym typeface="Wingdings"/>
              </a:rPr>
              <a:t>penyediaan</a:t>
            </a:r>
            <a:r>
              <a:rPr lang="en-US" sz="2400" dirty="0" smtClean="0">
                <a:sym typeface="Wingdings"/>
              </a:rPr>
              <a:t> </a:t>
            </a:r>
            <a:r>
              <a:rPr lang="en-US" sz="2400" dirty="0" err="1" smtClean="0">
                <a:sym typeface="Wingdings"/>
              </a:rPr>
              <a:t>jasa</a:t>
            </a:r>
            <a:r>
              <a:rPr lang="en-US" sz="2400" dirty="0" smtClean="0">
                <a:sym typeface="Wingdings"/>
              </a:rPr>
              <a:t> </a:t>
            </a:r>
            <a:r>
              <a:rPr lang="en-US" sz="2400" dirty="0" err="1" smtClean="0">
                <a:sym typeface="Wingdings"/>
              </a:rPr>
              <a:t>tersebut</a:t>
            </a:r>
            <a:r>
              <a:rPr lang="en-US" sz="2400" dirty="0" smtClean="0">
                <a:sym typeface="Wingdings"/>
              </a:rPr>
              <a:t> Rp200. </a:t>
            </a:r>
            <a:r>
              <a:rPr lang="en-US" sz="2400" dirty="0" err="1" smtClean="0">
                <a:sym typeface="Wingdings"/>
              </a:rPr>
              <a:t>Entitas</a:t>
            </a:r>
            <a:r>
              <a:rPr lang="en-US" sz="2400" dirty="0" smtClean="0">
                <a:sym typeface="Wingdings"/>
              </a:rPr>
              <a:t> A </a:t>
            </a:r>
            <a:r>
              <a:rPr lang="en-US" sz="2400" dirty="0" err="1" smtClean="0">
                <a:sym typeface="Wingdings"/>
              </a:rPr>
              <a:t>dan</a:t>
            </a:r>
            <a:r>
              <a:rPr lang="en-US" sz="2400" dirty="0" smtClean="0">
                <a:sym typeface="Wingdings"/>
              </a:rPr>
              <a:t> </a:t>
            </a:r>
            <a:r>
              <a:rPr lang="en-US" sz="2400" dirty="0" err="1" smtClean="0">
                <a:sym typeface="Wingdings"/>
              </a:rPr>
              <a:t>Entitas</a:t>
            </a:r>
            <a:r>
              <a:rPr lang="en-US" sz="2400" dirty="0" smtClean="0">
                <a:sym typeface="Wingdings"/>
              </a:rPr>
              <a:t> C </a:t>
            </a:r>
            <a:r>
              <a:rPr lang="en-US" sz="2400" dirty="0" err="1" smtClean="0">
                <a:sym typeface="Wingdings"/>
              </a:rPr>
              <a:t>sepakat</a:t>
            </a:r>
            <a:r>
              <a:rPr lang="en-US" sz="2400" dirty="0" smtClean="0">
                <a:sym typeface="Wingdings"/>
              </a:rPr>
              <a:t> </a:t>
            </a:r>
            <a:r>
              <a:rPr lang="en-US" sz="2400" dirty="0" err="1" smtClean="0">
                <a:sym typeface="Wingdings"/>
              </a:rPr>
              <a:t>bahwa</a:t>
            </a:r>
            <a:r>
              <a:rPr lang="en-US" sz="2400" dirty="0" smtClean="0">
                <a:sym typeface="Wingdings"/>
              </a:rPr>
              <a:t> </a:t>
            </a:r>
            <a:r>
              <a:rPr lang="en-US" sz="2400" dirty="0" err="1" smtClean="0">
                <a:sym typeface="Wingdings"/>
              </a:rPr>
              <a:t>jasa</a:t>
            </a:r>
            <a:r>
              <a:rPr lang="en-US" sz="2400" dirty="0" smtClean="0">
                <a:sym typeface="Wingdings"/>
              </a:rPr>
              <a:t> </a:t>
            </a:r>
            <a:r>
              <a:rPr lang="en-US" sz="2400" dirty="0" err="1" smtClean="0">
                <a:sym typeface="Wingdings"/>
              </a:rPr>
              <a:t>tersebut</a:t>
            </a:r>
            <a:r>
              <a:rPr lang="en-US" sz="2400" dirty="0" smtClean="0">
                <a:sym typeface="Wingdings"/>
              </a:rPr>
              <a:t> </a:t>
            </a:r>
            <a:r>
              <a:rPr lang="en-US" sz="2400" dirty="0" err="1" smtClean="0">
                <a:sym typeface="Wingdings"/>
              </a:rPr>
              <a:t>akan</a:t>
            </a:r>
            <a:r>
              <a:rPr lang="en-US" sz="2400" dirty="0" smtClean="0">
                <a:sym typeface="Wingdings"/>
              </a:rPr>
              <a:t> </a:t>
            </a:r>
            <a:r>
              <a:rPr lang="en-US" sz="2400" dirty="0" err="1" smtClean="0">
                <a:sym typeface="Wingdings"/>
              </a:rPr>
              <a:t>dilunasi</a:t>
            </a:r>
            <a:r>
              <a:rPr lang="en-US" sz="2400" dirty="0" smtClean="0">
                <a:sym typeface="Wingdings"/>
              </a:rPr>
              <a:t> </a:t>
            </a:r>
            <a:r>
              <a:rPr lang="en-US" sz="2400" dirty="0" err="1" smtClean="0">
                <a:sym typeface="Wingdings"/>
              </a:rPr>
              <a:t>di</a:t>
            </a:r>
            <a:r>
              <a:rPr lang="en-US" sz="2400" dirty="0" smtClean="0">
                <a:sym typeface="Wingdings"/>
              </a:rPr>
              <a:t> </a:t>
            </a:r>
            <a:r>
              <a:rPr lang="en-US" sz="2400" dirty="0" err="1" smtClean="0">
                <a:sym typeface="Wingdings"/>
              </a:rPr>
              <a:t>bulan</a:t>
            </a:r>
            <a:r>
              <a:rPr lang="en-US" sz="2400" dirty="0" smtClean="0">
                <a:sym typeface="Wingdings"/>
              </a:rPr>
              <a:t> </a:t>
            </a:r>
            <a:r>
              <a:rPr lang="en-US" sz="2400" dirty="0" err="1" smtClean="0">
                <a:sym typeface="Wingdings"/>
              </a:rPr>
              <a:t>Agustus</a:t>
            </a:r>
            <a:r>
              <a:rPr lang="en-US" sz="2400" dirty="0" smtClean="0">
                <a:sym typeface="Wingdings"/>
              </a:rPr>
              <a:t> </a:t>
            </a:r>
            <a:r>
              <a:rPr lang="en-US" sz="2400" dirty="0" err="1" smtClean="0">
                <a:sym typeface="Wingdings"/>
              </a:rPr>
              <a:t>sebesar</a:t>
            </a:r>
            <a:r>
              <a:rPr lang="en-US" sz="2400" dirty="0" smtClean="0">
                <a:sym typeface="Wingdings"/>
              </a:rPr>
              <a:t> Rp400. </a:t>
            </a:r>
            <a:endParaRPr lang="en-US" sz="2400" dirty="0"/>
          </a:p>
        </p:txBody>
      </p:sp>
      <p:sp>
        <p:nvSpPr>
          <p:cNvPr id="3" name="Title 2"/>
          <p:cNvSpPr>
            <a:spLocks noGrp="1"/>
          </p:cNvSpPr>
          <p:nvPr>
            <p:ph type="title"/>
          </p:nvPr>
        </p:nvSpPr>
        <p:spPr>
          <a:xfrm>
            <a:off x="0" y="5837238"/>
            <a:ext cx="6400800" cy="792162"/>
          </a:xfrm>
        </p:spPr>
        <p:txBody>
          <a:bodyPr/>
          <a:lstStyle/>
          <a:p>
            <a:pPr algn="l"/>
            <a:r>
              <a:rPr lang="en-US" sz="2800" b="1" dirty="0" err="1" smtClean="0">
                <a:latin typeface="Cooper Black" charset="0"/>
                <a:ea typeface="Cooper Black" charset="0"/>
                <a:cs typeface="Cooper Black" charset="0"/>
              </a:rPr>
              <a:t>Contoh</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Ilustrasi</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Akrual</a:t>
            </a:r>
            <a:r>
              <a:rPr lang="en-US" sz="2800" b="1" dirty="0" smtClean="0">
                <a:latin typeface="Cooper Black" charset="0"/>
                <a:ea typeface="Cooper Black" charset="0"/>
                <a:cs typeface="Cooper Black" charset="0"/>
              </a:rPr>
              <a:t> vs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Kas</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Lanjutan</a:t>
            </a:r>
            <a:r>
              <a:rPr lang="en-US" sz="2800" b="1" dirty="0" smtClean="0">
                <a:latin typeface="Cooper Black" charset="0"/>
                <a:ea typeface="Cooper Black" charset="0"/>
                <a:cs typeface="Cooper Black" charset="0"/>
              </a:rPr>
              <a:t>..)</a:t>
            </a:r>
            <a:endParaRPr lang="en-US" sz="2800" b="1"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lumMod val="95000"/>
                    <a:lumOff val="5000"/>
                  </a:schemeClr>
                </a:solidFill>
              </a:rPr>
              <a:pPr>
                <a:defRPr/>
              </a:pPr>
              <a:t>15</a:t>
            </a:fld>
            <a:endParaRPr lang="en-US" dirty="0">
              <a:solidFill>
                <a:schemeClr val="tx1">
                  <a:lumMod val="95000"/>
                  <a:lumOff val="5000"/>
                </a:scheme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149314061"/>
              </p:ext>
            </p:extLst>
          </p:nvPr>
        </p:nvGraphicFramePr>
        <p:xfrm>
          <a:off x="381000" y="2971800"/>
          <a:ext cx="8534400" cy="2595880"/>
        </p:xfrm>
        <a:graphic>
          <a:graphicData uri="http://schemas.openxmlformats.org/drawingml/2006/table">
            <a:tbl>
              <a:tblPr firstRow="1" bandRow="1">
                <a:tableStyleId>{0660B408-B3CF-4A94-85FC-2B1E0A45F4A2}</a:tableStyleId>
              </a:tblPr>
              <a:tblGrid>
                <a:gridCol w="2844800"/>
                <a:gridCol w="2844800"/>
                <a:gridCol w="2844800"/>
              </a:tblGrid>
              <a:tr h="370840">
                <a:tc>
                  <a:txBody>
                    <a:bodyPr/>
                    <a:lstStyle/>
                    <a:p>
                      <a:pPr algn="ctr"/>
                      <a:r>
                        <a:rPr lang="en-US" dirty="0" err="1" smtClean="0">
                          <a:latin typeface="Times New Roman" charset="0"/>
                          <a:ea typeface="Times New Roman" charset="0"/>
                          <a:cs typeface="Times New Roman" charset="0"/>
                        </a:rPr>
                        <a:t>Keterangan</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Akrual</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dalam</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Rp</a:t>
                      </a:r>
                      <a:r>
                        <a:rPr lang="en-US" baseline="0"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Kas</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dalam</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Rp</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smtClean="0">
                          <a:latin typeface="Times New Roman" charset="0"/>
                          <a:ea typeface="Times New Roman" charset="0"/>
                          <a:cs typeface="Times New Roman" charset="0"/>
                        </a:rPr>
                        <a:t>Pendapatan (1)</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400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smtClean="0">
                          <a:latin typeface="Times New Roman" charset="0"/>
                          <a:ea typeface="Times New Roman" charset="0"/>
                          <a:cs typeface="Times New Roman" charset="0"/>
                        </a:rPr>
                        <a:t>Beban (2)</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Laba</a:t>
                      </a:r>
                      <a:r>
                        <a:rPr lang="en-US" b="1" dirty="0" smtClean="0">
                          <a:latin typeface="Times New Roman" charset="0"/>
                          <a:ea typeface="Times New Roman" charset="0"/>
                          <a:cs typeface="Times New Roman" charset="0"/>
                        </a:rPr>
                        <a:t> (3) = (1) – (2)</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200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(200)</a:t>
                      </a:r>
                      <a:endParaRPr lang="en-US" b="1"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Kas</a:t>
                      </a:r>
                      <a:r>
                        <a:rPr lang="en-US" b="1" dirty="0" smtClean="0">
                          <a:latin typeface="Times New Roman" charset="0"/>
                          <a:ea typeface="Times New Roman" charset="0"/>
                          <a:cs typeface="Times New Roman" charset="0"/>
                        </a:rPr>
                        <a:t> (4b) = (4a) – (5a) + (3)</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Aset</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Piutang</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usaha</a:t>
                      </a:r>
                      <a:r>
                        <a:rPr lang="en-US" dirty="0" smtClean="0">
                          <a:latin typeface="Times New Roman" charset="0"/>
                          <a:ea typeface="Times New Roman" charset="0"/>
                          <a:cs typeface="Times New Roman" charset="0"/>
                        </a:rPr>
                        <a:t>) (5a)</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400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Liabilitas</a:t>
                      </a:r>
                      <a:r>
                        <a:rPr lang="en-US" dirty="0" smtClean="0">
                          <a:latin typeface="Times New Roman" charset="0"/>
                          <a:ea typeface="Times New Roman" charset="0"/>
                          <a:cs typeface="Times New Roman" charset="0"/>
                        </a:rPr>
                        <a:t> </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878673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763000" cy="4291097"/>
          </a:xfrm>
        </p:spPr>
        <p:txBody>
          <a:bodyPr/>
          <a:lstStyle/>
          <a:p>
            <a:pPr algn="just"/>
            <a:r>
              <a:rPr lang="en-US" sz="2400" dirty="0" err="1" smtClean="0"/>
              <a:t>Bulan</a:t>
            </a:r>
            <a:r>
              <a:rPr lang="en-US" sz="2400" dirty="0" smtClean="0"/>
              <a:t> </a:t>
            </a:r>
            <a:r>
              <a:rPr lang="en-US" sz="2400" dirty="0" err="1" smtClean="0"/>
              <a:t>Agustus</a:t>
            </a:r>
            <a:r>
              <a:rPr lang="en-US" sz="2400" dirty="0" smtClean="0"/>
              <a:t> </a:t>
            </a:r>
            <a:r>
              <a:rPr lang="en-US" sz="2400" dirty="0" smtClean="0">
                <a:sym typeface="Wingdings"/>
              </a:rPr>
              <a:t> </a:t>
            </a:r>
            <a:r>
              <a:rPr lang="en-US" sz="2400" dirty="0" err="1" smtClean="0">
                <a:sym typeface="Wingdings"/>
              </a:rPr>
              <a:t>Entitas</a:t>
            </a:r>
            <a:r>
              <a:rPr lang="en-US" sz="2400" dirty="0" smtClean="0">
                <a:sym typeface="Wingdings"/>
              </a:rPr>
              <a:t> C </a:t>
            </a:r>
            <a:r>
              <a:rPr lang="en-US" sz="2400" dirty="0" err="1" smtClean="0">
                <a:sym typeface="Wingdings"/>
              </a:rPr>
              <a:t>membayar</a:t>
            </a:r>
            <a:r>
              <a:rPr lang="en-US" sz="2400" dirty="0" smtClean="0">
                <a:sym typeface="Wingdings"/>
              </a:rPr>
              <a:t> </a:t>
            </a:r>
            <a:r>
              <a:rPr lang="en-US" sz="2400" dirty="0" err="1" smtClean="0">
                <a:sym typeface="Wingdings"/>
              </a:rPr>
              <a:t>lunas</a:t>
            </a:r>
            <a:r>
              <a:rPr lang="en-US" sz="2400" dirty="0" smtClean="0">
                <a:sym typeface="Wingdings"/>
              </a:rPr>
              <a:t> Rp400 </a:t>
            </a:r>
            <a:r>
              <a:rPr lang="en-US" sz="2400" dirty="0" err="1" smtClean="0">
                <a:sym typeface="Wingdings"/>
              </a:rPr>
              <a:t>sesuai</a:t>
            </a:r>
            <a:r>
              <a:rPr lang="en-US" sz="2400" dirty="0" smtClean="0">
                <a:sym typeface="Wingdings"/>
              </a:rPr>
              <a:t> </a:t>
            </a:r>
            <a:r>
              <a:rPr lang="en-US" sz="2400" dirty="0" err="1" smtClean="0">
                <a:sym typeface="Wingdings"/>
              </a:rPr>
              <a:t>kesepakatan</a:t>
            </a:r>
            <a:r>
              <a:rPr lang="en-US" sz="2400" dirty="0" smtClean="0">
                <a:sym typeface="Wingdings"/>
              </a:rPr>
              <a:t> </a:t>
            </a:r>
            <a:r>
              <a:rPr lang="en-US" sz="2400" dirty="0" err="1" smtClean="0">
                <a:sym typeface="Wingdings"/>
              </a:rPr>
              <a:t>pada</a:t>
            </a:r>
            <a:r>
              <a:rPr lang="en-US" sz="2400" dirty="0" smtClean="0">
                <a:sym typeface="Wingdings"/>
              </a:rPr>
              <a:t> </a:t>
            </a:r>
            <a:r>
              <a:rPr lang="en-US" sz="2400" dirty="0" err="1" smtClean="0">
                <a:sym typeface="Wingdings"/>
              </a:rPr>
              <a:t>bulan</a:t>
            </a:r>
            <a:r>
              <a:rPr lang="en-US" sz="2400" dirty="0" smtClean="0">
                <a:sym typeface="Wingdings"/>
              </a:rPr>
              <a:t> Juli. </a:t>
            </a:r>
            <a:r>
              <a:rPr lang="en-US" sz="2400" dirty="0" err="1" smtClean="0">
                <a:sym typeface="Wingdings"/>
              </a:rPr>
              <a:t>Entitas</a:t>
            </a:r>
            <a:r>
              <a:rPr lang="en-US" sz="2400" dirty="0" smtClean="0">
                <a:sym typeface="Wingdings"/>
              </a:rPr>
              <a:t> A juga </a:t>
            </a:r>
            <a:r>
              <a:rPr lang="en-US" sz="2400" dirty="0" err="1" smtClean="0">
                <a:sym typeface="Wingdings"/>
              </a:rPr>
              <a:t>mendapatkan</a:t>
            </a:r>
            <a:r>
              <a:rPr lang="en-US" sz="2400" dirty="0" smtClean="0">
                <a:sym typeface="Wingdings"/>
              </a:rPr>
              <a:t> </a:t>
            </a:r>
            <a:r>
              <a:rPr lang="en-US" sz="2400" dirty="0" err="1" smtClean="0">
                <a:sym typeface="Wingdings"/>
              </a:rPr>
              <a:t>uang</a:t>
            </a:r>
            <a:r>
              <a:rPr lang="en-US" sz="2400" dirty="0" smtClean="0">
                <a:sym typeface="Wingdings"/>
              </a:rPr>
              <a:t> </a:t>
            </a:r>
            <a:r>
              <a:rPr lang="en-US" sz="2400" dirty="0" err="1" smtClean="0">
                <a:sym typeface="Wingdings"/>
              </a:rPr>
              <a:t>muka</a:t>
            </a:r>
            <a:r>
              <a:rPr lang="en-US" sz="2400" dirty="0" smtClean="0">
                <a:sym typeface="Wingdings"/>
              </a:rPr>
              <a:t> </a:t>
            </a:r>
            <a:r>
              <a:rPr lang="en-US" sz="2400" dirty="0" err="1" smtClean="0">
                <a:sym typeface="Wingdings"/>
              </a:rPr>
              <a:t>pembayaran</a:t>
            </a:r>
            <a:r>
              <a:rPr lang="en-US" sz="2400" dirty="0" smtClean="0">
                <a:sym typeface="Wingdings"/>
              </a:rPr>
              <a:t> </a:t>
            </a:r>
            <a:r>
              <a:rPr lang="en-US" sz="2400" dirty="0" err="1" smtClean="0">
                <a:sym typeface="Wingdings"/>
              </a:rPr>
              <a:t>dari</a:t>
            </a:r>
            <a:r>
              <a:rPr lang="en-US" sz="2400" dirty="0" smtClean="0">
                <a:sym typeface="Wingdings"/>
              </a:rPr>
              <a:t> </a:t>
            </a:r>
            <a:r>
              <a:rPr lang="en-US" sz="2400" dirty="0" err="1" smtClean="0">
                <a:sym typeface="Wingdings"/>
              </a:rPr>
              <a:t>Entitas</a:t>
            </a:r>
            <a:r>
              <a:rPr lang="en-US" sz="2400" dirty="0" smtClean="0">
                <a:sym typeface="Wingdings"/>
              </a:rPr>
              <a:t> D </a:t>
            </a:r>
            <a:r>
              <a:rPr lang="en-US" sz="2400" dirty="0" err="1" smtClean="0">
                <a:sym typeface="Wingdings"/>
              </a:rPr>
              <a:t>atas</a:t>
            </a:r>
            <a:r>
              <a:rPr lang="en-US" sz="2400" dirty="0" smtClean="0">
                <a:sym typeface="Wingdings"/>
              </a:rPr>
              <a:t> </a:t>
            </a:r>
            <a:r>
              <a:rPr lang="en-US" sz="2400" dirty="0" err="1" smtClean="0">
                <a:sym typeface="Wingdings"/>
              </a:rPr>
              <a:t>jasa</a:t>
            </a:r>
            <a:r>
              <a:rPr lang="en-US" sz="2400" dirty="0" smtClean="0">
                <a:sym typeface="Wingdings"/>
              </a:rPr>
              <a:t> catering  </a:t>
            </a:r>
            <a:r>
              <a:rPr lang="en-US" sz="2400" dirty="0" err="1" smtClean="0">
                <a:sym typeface="Wingdings"/>
              </a:rPr>
              <a:t>untuk</a:t>
            </a:r>
            <a:r>
              <a:rPr lang="en-US" sz="2400" dirty="0" smtClean="0">
                <a:sym typeface="Wingdings"/>
              </a:rPr>
              <a:t> </a:t>
            </a:r>
            <a:r>
              <a:rPr lang="en-US" sz="2400" dirty="0" err="1" smtClean="0">
                <a:sym typeface="Wingdings"/>
              </a:rPr>
              <a:t>bulan</a:t>
            </a:r>
            <a:r>
              <a:rPr lang="en-US" sz="2400" dirty="0" smtClean="0">
                <a:sym typeface="Wingdings"/>
              </a:rPr>
              <a:t> September </a:t>
            </a:r>
            <a:r>
              <a:rPr lang="en-US" sz="2400" dirty="0" err="1" smtClean="0">
                <a:sym typeface="Wingdings"/>
              </a:rPr>
              <a:t>sebesar</a:t>
            </a:r>
            <a:r>
              <a:rPr lang="en-US" sz="2400" dirty="0" smtClean="0">
                <a:sym typeface="Wingdings"/>
              </a:rPr>
              <a:t> Rp200. </a:t>
            </a:r>
            <a:endParaRPr lang="en-US" sz="2400" dirty="0"/>
          </a:p>
        </p:txBody>
      </p:sp>
      <p:sp>
        <p:nvSpPr>
          <p:cNvPr id="4" name="Slide Number Placeholder 3"/>
          <p:cNvSpPr>
            <a:spLocks noGrp="1"/>
          </p:cNvSpPr>
          <p:nvPr>
            <p:ph type="sldNum" sz="quarter" idx="10"/>
          </p:nvPr>
        </p:nvSpPr>
        <p:spPr>
          <a:xfrm>
            <a:off x="-76200" y="6400800"/>
            <a:ext cx="550862" cy="365844"/>
          </a:xfrm>
        </p:spPr>
        <p:txBody>
          <a:bodyPr/>
          <a:lstStyle/>
          <a:p>
            <a:pPr>
              <a:defRPr/>
            </a:pPr>
            <a:fld id="{0E5C9E0E-0EF2-4B31-B3CC-9630651E1B18}" type="slidenum">
              <a:rPr lang="en-US" smtClean="0">
                <a:solidFill>
                  <a:schemeClr val="tx1">
                    <a:lumMod val="95000"/>
                    <a:lumOff val="5000"/>
                  </a:schemeClr>
                </a:solidFill>
              </a:rPr>
              <a:pPr>
                <a:defRPr/>
              </a:pPr>
              <a:t>16</a:t>
            </a:fld>
            <a:endParaRPr lang="en-US" dirty="0">
              <a:solidFill>
                <a:schemeClr val="tx1">
                  <a:lumMod val="95000"/>
                  <a:lumOff val="5000"/>
                </a:schemeClr>
              </a:solidFill>
            </a:endParaRPr>
          </a:p>
        </p:txBody>
      </p:sp>
      <p:sp>
        <p:nvSpPr>
          <p:cNvPr id="5" name="Title 2"/>
          <p:cNvSpPr>
            <a:spLocks noGrp="1"/>
          </p:cNvSpPr>
          <p:nvPr>
            <p:ph type="title"/>
          </p:nvPr>
        </p:nvSpPr>
        <p:spPr>
          <a:xfrm>
            <a:off x="2743200" y="5943600"/>
            <a:ext cx="6400800" cy="792162"/>
          </a:xfrm>
        </p:spPr>
        <p:txBody>
          <a:bodyPr/>
          <a:lstStyle/>
          <a:p>
            <a:pPr algn="r"/>
            <a:r>
              <a:rPr lang="en-US" sz="2800" b="1" dirty="0" err="1" smtClean="0">
                <a:latin typeface="Cooper Black" charset="0"/>
                <a:ea typeface="Cooper Black" charset="0"/>
                <a:cs typeface="Cooper Black" charset="0"/>
              </a:rPr>
              <a:t>Contoh</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Ilustrasi</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Akrual</a:t>
            </a:r>
            <a:r>
              <a:rPr lang="en-US" sz="2800" b="1" dirty="0" smtClean="0">
                <a:latin typeface="Cooper Black" charset="0"/>
                <a:ea typeface="Cooper Black" charset="0"/>
                <a:cs typeface="Cooper Black" charset="0"/>
              </a:rPr>
              <a:t> vs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Kas</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Lanjutan</a:t>
            </a:r>
            <a:r>
              <a:rPr lang="en-US" sz="2800" b="1" dirty="0" smtClean="0">
                <a:latin typeface="Cooper Black" charset="0"/>
                <a:ea typeface="Cooper Black" charset="0"/>
                <a:cs typeface="Cooper Black" charset="0"/>
              </a:rPr>
              <a:t>..)</a:t>
            </a:r>
            <a:endParaRPr lang="en-US" sz="2800" b="1" dirty="0">
              <a:latin typeface="Cooper Black" charset="0"/>
              <a:ea typeface="Cooper Black" charset="0"/>
              <a:cs typeface="Cooper Black"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34419387"/>
              </p:ext>
            </p:extLst>
          </p:nvPr>
        </p:nvGraphicFramePr>
        <p:xfrm>
          <a:off x="457200" y="2819400"/>
          <a:ext cx="8534400" cy="3134360"/>
        </p:xfrm>
        <a:graphic>
          <a:graphicData uri="http://schemas.openxmlformats.org/drawingml/2006/table">
            <a:tbl>
              <a:tblPr firstRow="1" bandRow="1">
                <a:tableStyleId>{0660B408-B3CF-4A94-85FC-2B1E0A45F4A2}</a:tableStyleId>
              </a:tblPr>
              <a:tblGrid>
                <a:gridCol w="4648200"/>
                <a:gridCol w="1981200"/>
                <a:gridCol w="1905000"/>
              </a:tblGrid>
              <a:tr h="370840">
                <a:tc>
                  <a:txBody>
                    <a:bodyPr/>
                    <a:lstStyle/>
                    <a:p>
                      <a:pPr algn="ctr"/>
                      <a:r>
                        <a:rPr lang="en-US" dirty="0" err="1" smtClean="0">
                          <a:latin typeface="Times New Roman" charset="0"/>
                          <a:ea typeface="Times New Roman" charset="0"/>
                          <a:cs typeface="Times New Roman" charset="0"/>
                        </a:rPr>
                        <a:t>Keterangan</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Akrual</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dalam</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Rp</a:t>
                      </a:r>
                      <a:r>
                        <a:rPr lang="en-US" baseline="0"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Kas</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dalam</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Rp</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Pendapatan</a:t>
                      </a:r>
                      <a:r>
                        <a:rPr lang="en-US" dirty="0" smtClean="0">
                          <a:latin typeface="Times New Roman" charset="0"/>
                          <a:ea typeface="Times New Roman" charset="0"/>
                          <a:cs typeface="Times New Roman" charset="0"/>
                        </a:rPr>
                        <a:t> (1)</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600</a:t>
                      </a:r>
                      <a:endParaRPr lang="en-US" dirty="0">
                        <a:latin typeface="Times New Roman" charset="0"/>
                        <a:ea typeface="Times New Roman" charset="0"/>
                        <a:cs typeface="Times New Roman" charset="0"/>
                      </a:endParaRPr>
                    </a:p>
                  </a:txBody>
                  <a:tcPr/>
                </a:tc>
              </a:tr>
              <a:tr h="370840">
                <a:tc>
                  <a:txBody>
                    <a:bodyPr/>
                    <a:lstStyle/>
                    <a:p>
                      <a:r>
                        <a:rPr lang="en-US" dirty="0" smtClean="0">
                          <a:latin typeface="Times New Roman" charset="0"/>
                          <a:ea typeface="Times New Roman" charset="0"/>
                          <a:cs typeface="Times New Roman" charset="0"/>
                        </a:rPr>
                        <a:t>Beban (2)</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Laba</a:t>
                      </a:r>
                      <a:r>
                        <a:rPr lang="en-US" b="1" dirty="0" smtClean="0">
                          <a:latin typeface="Times New Roman" charset="0"/>
                          <a:ea typeface="Times New Roman" charset="0"/>
                          <a:cs typeface="Times New Roman" charset="0"/>
                        </a:rPr>
                        <a:t> (3) = (1) – (2)</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600</a:t>
                      </a:r>
                      <a:endParaRPr lang="en-US" b="1"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Kas</a:t>
                      </a:r>
                      <a:r>
                        <a:rPr lang="en-US" b="1" dirty="0" smtClean="0">
                          <a:latin typeface="Times New Roman" charset="0"/>
                          <a:ea typeface="Times New Roman" charset="0"/>
                          <a:cs typeface="Times New Roman" charset="0"/>
                        </a:rPr>
                        <a:t> (4c) = (4b) + (5a) +</a:t>
                      </a:r>
                      <a:r>
                        <a:rPr lang="en-US" b="1" baseline="0" dirty="0" smtClean="0">
                          <a:latin typeface="Times New Roman" charset="0"/>
                          <a:ea typeface="Times New Roman" charset="0"/>
                          <a:cs typeface="Times New Roman" charset="0"/>
                        </a:rPr>
                        <a:t> </a:t>
                      </a:r>
                      <a:r>
                        <a:rPr lang="en-US" b="1" dirty="0" smtClean="0">
                          <a:latin typeface="Times New Roman" charset="0"/>
                          <a:ea typeface="Times New Roman" charset="0"/>
                          <a:cs typeface="Times New Roman" charset="0"/>
                        </a:rPr>
                        <a:t>(5b) + (3)</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500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500</a:t>
                      </a:r>
                      <a:endParaRPr lang="en-US" b="1"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Aset</a:t>
                      </a:r>
                      <a:r>
                        <a:rPr lang="en-US" dirty="0" smtClean="0">
                          <a:latin typeface="Times New Roman" charset="0"/>
                          <a:ea typeface="Times New Roman" charset="0"/>
                          <a:cs typeface="Times New Roman" charset="0"/>
                        </a:rPr>
                        <a:t> </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Liabilitas</a:t>
                      </a:r>
                      <a:r>
                        <a:rPr lang="en-US" dirty="0" smtClean="0">
                          <a:latin typeface="Times New Roman" charset="0"/>
                          <a:ea typeface="Times New Roman" charset="0"/>
                          <a:cs typeface="Times New Roman" charset="0"/>
                        </a:rPr>
                        <a:t> </a:t>
                      </a:r>
                    </a:p>
                    <a:p>
                      <a:r>
                        <a:rPr lang="en-US" dirty="0" smtClean="0">
                          <a:latin typeface="Times New Roman" charset="0"/>
                          <a:ea typeface="Times New Roman" charset="0"/>
                          <a:cs typeface="Times New Roman" charset="0"/>
                        </a:rPr>
                        <a:t>(</a:t>
                      </a:r>
                      <a:r>
                        <a:rPr lang="en-US" dirty="0" err="1" smtClean="0">
                          <a:latin typeface="Times New Roman" charset="0"/>
                          <a:ea typeface="Times New Roman" charset="0"/>
                          <a:cs typeface="Times New Roman" charset="0"/>
                        </a:rPr>
                        <a:t>Pendapatan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di</a:t>
                      </a:r>
                      <a:r>
                        <a:rPr lang="en-US" baseline="0" dirty="0" err="1" smtClean="0">
                          <a:latin typeface="Times New Roman" charset="0"/>
                          <a:ea typeface="Times New Roman" charset="0"/>
                          <a:cs typeface="Times New Roman" charset="0"/>
                        </a:rPr>
                        <a:t>terima</a:t>
                      </a:r>
                      <a:r>
                        <a:rPr lang="en-US" baseline="0" dirty="0" smtClean="0">
                          <a:latin typeface="Times New Roman" charset="0"/>
                          <a:ea typeface="Times New Roman" charset="0"/>
                          <a:cs typeface="Times New Roman" charset="0"/>
                        </a:rPr>
                        <a:t> di </a:t>
                      </a:r>
                      <a:r>
                        <a:rPr lang="en-US" baseline="0" dirty="0" err="1" smtClean="0">
                          <a:latin typeface="Times New Roman" charset="0"/>
                          <a:ea typeface="Times New Roman" charset="0"/>
                          <a:cs typeface="Times New Roman" charset="0"/>
                        </a:rPr>
                        <a:t>muka</a:t>
                      </a:r>
                      <a:r>
                        <a:rPr lang="en-US" baseline="0" dirty="0" smtClean="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Entitas</a:t>
                      </a:r>
                      <a:r>
                        <a:rPr lang="en-US" dirty="0" smtClean="0">
                          <a:latin typeface="Times New Roman" charset="0"/>
                          <a:ea typeface="Times New Roman" charset="0"/>
                          <a:cs typeface="Times New Roman" charset="0"/>
                        </a:rPr>
                        <a:t> D) (5b)</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8712254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19103"/>
            <a:ext cx="8229600" cy="4291097"/>
          </a:xfrm>
        </p:spPr>
        <p:txBody>
          <a:bodyPr/>
          <a:lstStyle/>
          <a:p>
            <a:pPr algn="just"/>
            <a:r>
              <a:rPr lang="en-US" sz="2400" dirty="0" err="1" smtClean="0"/>
              <a:t>Bulan</a:t>
            </a:r>
            <a:r>
              <a:rPr lang="en-US" sz="2400" dirty="0" smtClean="0"/>
              <a:t> September </a:t>
            </a:r>
            <a:r>
              <a:rPr lang="en-US" sz="2400" dirty="0" smtClean="0">
                <a:sym typeface="Wingdings"/>
              </a:rPr>
              <a:t> </a:t>
            </a:r>
            <a:r>
              <a:rPr lang="en-US" sz="2400" dirty="0" err="1" smtClean="0">
                <a:sym typeface="Wingdings"/>
              </a:rPr>
              <a:t>Entitas</a:t>
            </a:r>
            <a:r>
              <a:rPr lang="en-US" sz="2400" dirty="0" smtClean="0">
                <a:sym typeface="Wingdings"/>
              </a:rPr>
              <a:t> A </a:t>
            </a:r>
            <a:r>
              <a:rPr lang="en-US" sz="2400" dirty="0" err="1" smtClean="0">
                <a:sym typeface="Wingdings"/>
              </a:rPr>
              <a:t>menyerahkan</a:t>
            </a:r>
            <a:r>
              <a:rPr lang="en-US" sz="2400" dirty="0" smtClean="0">
                <a:sym typeface="Wingdings"/>
              </a:rPr>
              <a:t> </a:t>
            </a:r>
            <a:r>
              <a:rPr lang="en-US" sz="2400" dirty="0" err="1" smtClean="0">
                <a:sym typeface="Wingdings"/>
              </a:rPr>
              <a:t>jasa</a:t>
            </a:r>
            <a:r>
              <a:rPr lang="en-US" sz="2400" dirty="0" smtClean="0">
                <a:sym typeface="Wingdings"/>
              </a:rPr>
              <a:t> catering </a:t>
            </a:r>
            <a:r>
              <a:rPr lang="en-US" sz="2400" dirty="0" err="1" smtClean="0">
                <a:sym typeface="Wingdings"/>
              </a:rPr>
              <a:t>pada</a:t>
            </a:r>
            <a:r>
              <a:rPr lang="en-US" sz="2400" dirty="0" smtClean="0">
                <a:sym typeface="Wingdings"/>
              </a:rPr>
              <a:t> </a:t>
            </a:r>
            <a:r>
              <a:rPr lang="en-US" sz="2400" dirty="0" err="1" smtClean="0">
                <a:sym typeface="Wingdings"/>
              </a:rPr>
              <a:t>Entitas</a:t>
            </a:r>
            <a:r>
              <a:rPr lang="en-US" sz="2400" dirty="0" smtClean="0">
                <a:sym typeface="Wingdings"/>
              </a:rPr>
              <a:t> D. </a:t>
            </a:r>
            <a:r>
              <a:rPr lang="en-US" sz="2400" dirty="0" err="1" smtClean="0">
                <a:sym typeface="Wingdings"/>
              </a:rPr>
              <a:t>Biaya</a:t>
            </a:r>
            <a:r>
              <a:rPr lang="en-US" sz="2400" dirty="0" smtClean="0">
                <a:sym typeface="Wingdings"/>
              </a:rPr>
              <a:t> </a:t>
            </a:r>
            <a:r>
              <a:rPr lang="en-US" sz="2400" dirty="0" err="1" smtClean="0">
                <a:sym typeface="Wingdings"/>
              </a:rPr>
              <a:t>penyediaan</a:t>
            </a:r>
            <a:r>
              <a:rPr lang="en-US" sz="2400" dirty="0" smtClean="0">
                <a:sym typeface="Wingdings"/>
              </a:rPr>
              <a:t> </a:t>
            </a:r>
            <a:r>
              <a:rPr lang="en-US" sz="2400" dirty="0" err="1" smtClean="0">
                <a:sym typeface="Wingdings"/>
              </a:rPr>
              <a:t>jasa</a:t>
            </a:r>
            <a:r>
              <a:rPr lang="en-US" sz="2400" dirty="0" smtClean="0">
                <a:sym typeface="Wingdings"/>
              </a:rPr>
              <a:t> </a:t>
            </a:r>
            <a:r>
              <a:rPr lang="en-US" sz="2400" dirty="0" err="1" smtClean="0">
                <a:sym typeface="Wingdings"/>
              </a:rPr>
              <a:t>tersebut</a:t>
            </a:r>
            <a:r>
              <a:rPr lang="en-US" sz="2400" dirty="0" smtClean="0">
                <a:sym typeface="Wingdings"/>
              </a:rPr>
              <a:t> Rp100.</a:t>
            </a:r>
            <a:endParaRPr lang="en-US" sz="2400" dirty="0"/>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lumMod val="95000"/>
                    <a:lumOff val="5000"/>
                  </a:schemeClr>
                </a:solidFill>
              </a:rPr>
              <a:pPr>
                <a:defRPr/>
              </a:pPr>
              <a:t>17</a:t>
            </a:fld>
            <a:endParaRPr lang="en-US" dirty="0">
              <a:solidFill>
                <a:schemeClr val="tx1">
                  <a:lumMod val="95000"/>
                  <a:lumOff val="5000"/>
                </a:schemeClr>
              </a:solidFill>
            </a:endParaRPr>
          </a:p>
        </p:txBody>
      </p:sp>
      <p:sp>
        <p:nvSpPr>
          <p:cNvPr id="5" name="Title 2"/>
          <p:cNvSpPr>
            <a:spLocks noGrp="1"/>
          </p:cNvSpPr>
          <p:nvPr>
            <p:ph type="title"/>
          </p:nvPr>
        </p:nvSpPr>
        <p:spPr>
          <a:xfrm>
            <a:off x="1600200" y="5943600"/>
            <a:ext cx="6400800" cy="792162"/>
          </a:xfrm>
        </p:spPr>
        <p:txBody>
          <a:bodyPr/>
          <a:lstStyle/>
          <a:p>
            <a:r>
              <a:rPr lang="en-US" sz="2800" b="1" dirty="0" err="1" smtClean="0">
                <a:latin typeface="Cooper Black" charset="0"/>
                <a:ea typeface="Cooper Black" charset="0"/>
                <a:cs typeface="Cooper Black" charset="0"/>
              </a:rPr>
              <a:t>Contoh</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Ilustrasi</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Akrual</a:t>
            </a:r>
            <a:r>
              <a:rPr lang="en-US" sz="2800" b="1" dirty="0" smtClean="0">
                <a:latin typeface="Cooper Black" charset="0"/>
                <a:ea typeface="Cooper Black" charset="0"/>
                <a:cs typeface="Cooper Black" charset="0"/>
              </a:rPr>
              <a:t> vs </a:t>
            </a:r>
            <a:r>
              <a:rPr lang="en-US" sz="2800" b="1" dirty="0" err="1" smtClean="0">
                <a:latin typeface="Cooper Black" charset="0"/>
                <a:ea typeface="Cooper Black" charset="0"/>
                <a:cs typeface="Cooper Black" charset="0"/>
              </a:rPr>
              <a:t>Dasar</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Kas</a:t>
            </a:r>
            <a:r>
              <a:rPr lang="en-US" sz="2800" b="1" dirty="0" smtClean="0">
                <a:latin typeface="Cooper Black" charset="0"/>
                <a:ea typeface="Cooper Black" charset="0"/>
                <a:cs typeface="Cooper Black" charset="0"/>
              </a:rPr>
              <a:t> (</a:t>
            </a:r>
            <a:r>
              <a:rPr lang="en-US" sz="2800" b="1" dirty="0" err="1" smtClean="0">
                <a:latin typeface="Cooper Black" charset="0"/>
                <a:ea typeface="Cooper Black" charset="0"/>
                <a:cs typeface="Cooper Black" charset="0"/>
              </a:rPr>
              <a:t>Lanjutan</a:t>
            </a:r>
            <a:r>
              <a:rPr lang="en-US" sz="2800" b="1" dirty="0" smtClean="0">
                <a:latin typeface="Cooper Black" charset="0"/>
                <a:ea typeface="Cooper Black" charset="0"/>
                <a:cs typeface="Cooper Black" charset="0"/>
              </a:rPr>
              <a:t>..)</a:t>
            </a:r>
            <a:endParaRPr lang="en-US" sz="2800" b="1" dirty="0">
              <a:latin typeface="Cooper Black" charset="0"/>
              <a:ea typeface="Cooper Black" charset="0"/>
              <a:cs typeface="Cooper Black"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79225990"/>
              </p:ext>
            </p:extLst>
          </p:nvPr>
        </p:nvGraphicFramePr>
        <p:xfrm>
          <a:off x="304800" y="2362200"/>
          <a:ext cx="8534400" cy="3134360"/>
        </p:xfrm>
        <a:graphic>
          <a:graphicData uri="http://schemas.openxmlformats.org/drawingml/2006/table">
            <a:tbl>
              <a:tblPr firstRow="1" bandRow="1">
                <a:tableStyleId>{0660B408-B3CF-4A94-85FC-2B1E0A45F4A2}</a:tableStyleId>
              </a:tblPr>
              <a:tblGrid>
                <a:gridCol w="4419600"/>
                <a:gridCol w="2133600"/>
                <a:gridCol w="1981200"/>
              </a:tblGrid>
              <a:tr h="370840">
                <a:tc>
                  <a:txBody>
                    <a:bodyPr/>
                    <a:lstStyle/>
                    <a:p>
                      <a:pPr algn="ctr"/>
                      <a:r>
                        <a:rPr lang="en-US" dirty="0" err="1" smtClean="0">
                          <a:latin typeface="Times New Roman" charset="0"/>
                          <a:ea typeface="Times New Roman" charset="0"/>
                          <a:cs typeface="Times New Roman" charset="0"/>
                        </a:rPr>
                        <a:t>Keterangan</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Akrual</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dalam</a:t>
                      </a:r>
                      <a:r>
                        <a:rPr lang="en-US" baseline="0" dirty="0" smtClean="0">
                          <a:latin typeface="Times New Roman" charset="0"/>
                          <a:ea typeface="Times New Roman" charset="0"/>
                          <a:cs typeface="Times New Roman" charset="0"/>
                        </a:rPr>
                        <a:t> </a:t>
                      </a:r>
                      <a:r>
                        <a:rPr lang="en-US" baseline="0" dirty="0" err="1" smtClean="0">
                          <a:latin typeface="Times New Roman" charset="0"/>
                          <a:ea typeface="Times New Roman" charset="0"/>
                          <a:cs typeface="Times New Roman" charset="0"/>
                        </a:rPr>
                        <a:t>Rp</a:t>
                      </a:r>
                      <a:r>
                        <a:rPr lang="en-US" baseline="0"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err="1" smtClean="0">
                          <a:latin typeface="Times New Roman" charset="0"/>
                          <a:ea typeface="Times New Roman" charset="0"/>
                          <a:cs typeface="Times New Roman" charset="0"/>
                        </a:rPr>
                        <a:t>Dasar</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Kas</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dalam</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Rp</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Pendapatan</a:t>
                      </a:r>
                      <a:r>
                        <a:rPr lang="en-US" dirty="0" smtClean="0">
                          <a:latin typeface="Times New Roman" charset="0"/>
                          <a:ea typeface="Times New Roman" charset="0"/>
                          <a:cs typeface="Times New Roman" charset="0"/>
                        </a:rPr>
                        <a:t> (1)</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200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smtClean="0">
                          <a:latin typeface="Times New Roman" charset="0"/>
                          <a:ea typeface="Times New Roman" charset="0"/>
                          <a:cs typeface="Times New Roman" charset="0"/>
                        </a:rPr>
                        <a:t>Beban (2)</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100</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100</a:t>
                      </a:r>
                      <a:endParaRPr lang="en-US"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Laba</a:t>
                      </a:r>
                      <a:r>
                        <a:rPr lang="en-US" b="1" dirty="0" smtClean="0">
                          <a:latin typeface="Times New Roman" charset="0"/>
                          <a:ea typeface="Times New Roman" charset="0"/>
                          <a:cs typeface="Times New Roman" charset="0"/>
                        </a:rPr>
                        <a:t> (3) = (1) – (2)</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(100)</a:t>
                      </a:r>
                      <a:endParaRPr lang="en-US" b="1" dirty="0">
                        <a:latin typeface="Times New Roman" charset="0"/>
                        <a:ea typeface="Times New Roman" charset="0"/>
                        <a:cs typeface="Times New Roman" charset="0"/>
                      </a:endParaRPr>
                    </a:p>
                  </a:txBody>
                  <a:tcPr/>
                </a:tc>
              </a:tr>
              <a:tr h="370840">
                <a:tc>
                  <a:txBody>
                    <a:bodyPr/>
                    <a:lstStyle/>
                    <a:p>
                      <a:r>
                        <a:rPr lang="en-US" b="1" dirty="0" err="1" smtClean="0">
                          <a:latin typeface="Times New Roman" charset="0"/>
                          <a:ea typeface="Times New Roman" charset="0"/>
                          <a:cs typeface="Times New Roman" charset="0"/>
                        </a:rPr>
                        <a:t>Kas</a:t>
                      </a:r>
                      <a:r>
                        <a:rPr lang="en-US" b="1" dirty="0" smtClean="0">
                          <a:latin typeface="Times New Roman" charset="0"/>
                          <a:ea typeface="Times New Roman" charset="0"/>
                          <a:cs typeface="Times New Roman" charset="0"/>
                        </a:rPr>
                        <a:t> (4d) = (4c) -</a:t>
                      </a:r>
                      <a:r>
                        <a:rPr lang="en-US" b="1" baseline="0" dirty="0" smtClean="0">
                          <a:latin typeface="Times New Roman" charset="0"/>
                          <a:ea typeface="Times New Roman" charset="0"/>
                          <a:cs typeface="Times New Roman" charset="0"/>
                        </a:rPr>
                        <a:t> </a:t>
                      </a:r>
                      <a:r>
                        <a:rPr lang="en-US" b="1" dirty="0" smtClean="0">
                          <a:latin typeface="Times New Roman" charset="0"/>
                          <a:ea typeface="Times New Roman" charset="0"/>
                          <a:cs typeface="Times New Roman" charset="0"/>
                        </a:rPr>
                        <a:t>(5b) + (3)</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400</a:t>
                      </a:r>
                      <a:endParaRPr lang="en-US" b="1" dirty="0">
                        <a:latin typeface="Times New Roman" charset="0"/>
                        <a:ea typeface="Times New Roman" charset="0"/>
                        <a:cs typeface="Times New Roman" charset="0"/>
                      </a:endParaRPr>
                    </a:p>
                  </a:txBody>
                  <a:tcPr/>
                </a:tc>
                <a:tc>
                  <a:txBody>
                    <a:bodyPr/>
                    <a:lstStyle/>
                    <a:p>
                      <a:pPr algn="ctr"/>
                      <a:r>
                        <a:rPr lang="en-US" b="1" dirty="0" smtClean="0">
                          <a:latin typeface="Times New Roman" charset="0"/>
                          <a:ea typeface="Times New Roman" charset="0"/>
                          <a:cs typeface="Times New Roman" charset="0"/>
                        </a:rPr>
                        <a:t>400</a:t>
                      </a:r>
                      <a:endParaRPr lang="en-US" b="1"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Aset</a:t>
                      </a:r>
                      <a:r>
                        <a:rPr lang="en-US" dirty="0" smtClean="0">
                          <a:latin typeface="Times New Roman" charset="0"/>
                          <a:ea typeface="Times New Roman" charset="0"/>
                          <a:cs typeface="Times New Roman" charset="0"/>
                        </a:rPr>
                        <a:t> </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r h="370840">
                <a:tc>
                  <a:txBody>
                    <a:bodyPr/>
                    <a:lstStyle/>
                    <a:p>
                      <a:r>
                        <a:rPr lang="en-US" dirty="0" err="1" smtClean="0">
                          <a:latin typeface="Times New Roman" charset="0"/>
                          <a:ea typeface="Times New Roman" charset="0"/>
                          <a:cs typeface="Times New Roman" charset="0"/>
                        </a:rPr>
                        <a:t>Liabilitas</a:t>
                      </a:r>
                      <a:r>
                        <a:rPr lang="en-US" dirty="0" smtClean="0">
                          <a:latin typeface="Times New Roman" charset="0"/>
                          <a:ea typeface="Times New Roman" charset="0"/>
                          <a:cs typeface="Times New Roman" charset="0"/>
                        </a:rPr>
                        <a:t> </a:t>
                      </a:r>
                    </a:p>
                    <a:p>
                      <a:r>
                        <a:rPr lang="en-US" dirty="0" smtClean="0">
                          <a:latin typeface="Times New Roman" charset="0"/>
                          <a:ea typeface="Times New Roman" charset="0"/>
                          <a:cs typeface="Times New Roman" charset="0"/>
                        </a:rPr>
                        <a:t>(</a:t>
                      </a:r>
                      <a:r>
                        <a:rPr lang="en-US" dirty="0" err="1" smtClean="0">
                          <a:latin typeface="Times New Roman" charset="0"/>
                          <a:ea typeface="Times New Roman" charset="0"/>
                          <a:cs typeface="Times New Roman" charset="0"/>
                        </a:rPr>
                        <a:t>Pendapatan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di</a:t>
                      </a:r>
                      <a:r>
                        <a:rPr lang="en-US" baseline="0" dirty="0" err="1" smtClean="0">
                          <a:latin typeface="Times New Roman" charset="0"/>
                          <a:ea typeface="Times New Roman" charset="0"/>
                          <a:cs typeface="Times New Roman" charset="0"/>
                        </a:rPr>
                        <a:t>terima</a:t>
                      </a:r>
                      <a:r>
                        <a:rPr lang="en-US" baseline="0" dirty="0" smtClean="0">
                          <a:latin typeface="Times New Roman" charset="0"/>
                          <a:ea typeface="Times New Roman" charset="0"/>
                          <a:cs typeface="Times New Roman" charset="0"/>
                        </a:rPr>
                        <a:t> di </a:t>
                      </a:r>
                      <a:r>
                        <a:rPr lang="en-US" baseline="0" dirty="0" err="1" smtClean="0">
                          <a:latin typeface="Times New Roman" charset="0"/>
                          <a:ea typeface="Times New Roman" charset="0"/>
                          <a:cs typeface="Times New Roman" charset="0"/>
                        </a:rPr>
                        <a:t>muka</a:t>
                      </a:r>
                      <a:r>
                        <a:rPr lang="en-US" baseline="0" dirty="0" smtClean="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Entitas</a:t>
                      </a:r>
                      <a:r>
                        <a:rPr lang="en-US" dirty="0" smtClean="0">
                          <a:latin typeface="Times New Roman" charset="0"/>
                          <a:ea typeface="Times New Roman" charset="0"/>
                          <a:cs typeface="Times New Roman" charset="0"/>
                        </a:rPr>
                        <a:t> D)</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c>
                  <a:txBody>
                    <a:bodyPr/>
                    <a:lstStyle/>
                    <a:p>
                      <a:pPr algn="ct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a:txBody>
                  <a:tcPr/>
                </a:tc>
              </a:tr>
            </a:tbl>
          </a:graphicData>
        </a:graphic>
      </p:graphicFrame>
    </p:spTree>
    <p:extLst>
      <p:ext uri="{BB962C8B-B14F-4D97-AF65-F5344CB8AC3E}">
        <p14:creationId xmlns:p14="http://schemas.microsoft.com/office/powerpoint/2010/main" val="849032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90600"/>
            <a:ext cx="8229600" cy="792162"/>
          </a:xfrm>
        </p:spPr>
        <p:txBody>
          <a:bodyPr/>
          <a:lstStyle/>
          <a:p>
            <a:pPr algn="r"/>
            <a:r>
              <a:rPr lang="en-US" sz="3200" dirty="0" err="1" smtClean="0">
                <a:latin typeface="Cooper Black" charset="0"/>
                <a:ea typeface="Cooper Black" charset="0"/>
                <a:cs typeface="Cooper Black" charset="0"/>
              </a:rPr>
              <a:t>Ringkasan</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Contoh</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Ilustratif</a:t>
            </a:r>
            <a:r>
              <a:rPr lang="en-US" sz="3200" dirty="0" smtClean="0">
                <a:latin typeface="Cooper Black" charset="0"/>
                <a:ea typeface="Cooper Black" charset="0"/>
                <a:cs typeface="Cooper Black" charset="0"/>
              </a:rPr>
              <a:t> </a:t>
            </a:r>
            <a:br>
              <a:rPr lang="en-US" sz="3200" dirty="0" smtClean="0">
                <a:latin typeface="Cooper Black" charset="0"/>
                <a:ea typeface="Cooper Black" charset="0"/>
                <a:cs typeface="Cooper Black" charset="0"/>
              </a:rPr>
            </a:br>
            <a:r>
              <a:rPr lang="en-US" sz="3200" dirty="0" err="1" smtClean="0">
                <a:latin typeface="Cooper Black" charset="0"/>
                <a:ea typeface="Cooper Black" charset="0"/>
                <a:cs typeface="Cooper Black" charset="0"/>
              </a:rPr>
              <a:t>Dasar</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Akrual</a:t>
            </a:r>
            <a:r>
              <a:rPr lang="en-US" sz="3200" dirty="0" smtClean="0">
                <a:latin typeface="Cooper Black" charset="0"/>
                <a:ea typeface="Cooper Black" charset="0"/>
                <a:cs typeface="Cooper Black" charset="0"/>
              </a:rPr>
              <a:t> vs </a:t>
            </a:r>
            <a:r>
              <a:rPr lang="en-US" sz="3200" dirty="0" err="1" smtClean="0">
                <a:latin typeface="Cooper Black" charset="0"/>
                <a:ea typeface="Cooper Black" charset="0"/>
                <a:cs typeface="Cooper Black" charset="0"/>
              </a:rPr>
              <a:t>Dasar</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Kas</a:t>
            </a:r>
            <a:endParaRPr lang="en-US" sz="32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lumMod val="95000"/>
                    <a:lumOff val="5000"/>
                  </a:schemeClr>
                </a:solidFill>
              </a:rPr>
              <a:pPr>
                <a:defRPr/>
              </a:pPr>
              <a:t>18</a:t>
            </a:fld>
            <a:endParaRPr lang="en-US" dirty="0">
              <a:solidFill>
                <a:schemeClr val="tx1">
                  <a:lumMod val="95000"/>
                  <a:lumOff val="5000"/>
                </a:schemeClr>
              </a:solidFill>
            </a:endParaRPr>
          </a:p>
        </p:txBody>
      </p:sp>
      <p:sp>
        <p:nvSpPr>
          <p:cNvPr id="13" name="TextBox 12"/>
          <p:cNvSpPr txBox="1"/>
          <p:nvPr/>
        </p:nvSpPr>
        <p:spPr>
          <a:xfrm>
            <a:off x="5410200" y="4800600"/>
            <a:ext cx="3581400" cy="892552"/>
          </a:xfrm>
          <a:prstGeom prst="rect">
            <a:avLst/>
          </a:prstGeom>
          <a:noFill/>
        </p:spPr>
        <p:txBody>
          <a:bodyPr wrap="square" rtlCol="0">
            <a:spAutoFit/>
          </a:bodyPr>
          <a:lstStyle/>
          <a:p>
            <a:pPr algn="r"/>
            <a:endParaRPr lang="en-US" sz="1600" i="1" dirty="0" smtClean="0"/>
          </a:p>
          <a:p>
            <a:pPr algn="r"/>
            <a:r>
              <a:rPr lang="en-US" sz="1800" i="1" dirty="0" err="1" smtClean="0"/>
              <a:t>Warna</a:t>
            </a:r>
            <a:r>
              <a:rPr lang="en-US" sz="1800" i="1" dirty="0" smtClean="0"/>
              <a:t> </a:t>
            </a:r>
            <a:r>
              <a:rPr lang="en-US" sz="1800" i="1" dirty="0" err="1" smtClean="0"/>
              <a:t>biru</a:t>
            </a:r>
            <a:r>
              <a:rPr lang="en-US" sz="1800" i="1" dirty="0" smtClean="0"/>
              <a:t>: </a:t>
            </a:r>
            <a:r>
              <a:rPr lang="en-US" sz="1800" i="1" dirty="0" err="1" smtClean="0"/>
              <a:t>Dasar</a:t>
            </a:r>
            <a:r>
              <a:rPr lang="en-US" sz="1800" i="1" dirty="0" smtClean="0"/>
              <a:t> </a:t>
            </a:r>
            <a:r>
              <a:rPr lang="en-US" sz="1800" i="1" dirty="0" err="1" smtClean="0"/>
              <a:t>Akrual</a:t>
            </a:r>
            <a:endParaRPr lang="en-US" sz="1800" i="1" dirty="0" smtClean="0"/>
          </a:p>
          <a:p>
            <a:pPr algn="r"/>
            <a:r>
              <a:rPr lang="en-US" sz="1800" i="1" dirty="0" err="1" smtClean="0"/>
              <a:t>Warna</a:t>
            </a:r>
            <a:r>
              <a:rPr lang="en-US" sz="1800" i="1" dirty="0" smtClean="0"/>
              <a:t> </a:t>
            </a:r>
            <a:r>
              <a:rPr lang="en-US" sz="1800" i="1" dirty="0" err="1" smtClean="0"/>
              <a:t>kuning</a:t>
            </a:r>
            <a:r>
              <a:rPr lang="en-US" sz="1800" i="1" dirty="0" smtClean="0"/>
              <a:t>:  </a:t>
            </a:r>
            <a:r>
              <a:rPr lang="en-US" sz="1800" i="1" dirty="0" err="1" smtClean="0"/>
              <a:t>Dasar</a:t>
            </a:r>
            <a:r>
              <a:rPr lang="en-US" sz="1800" i="1" dirty="0" smtClean="0"/>
              <a:t> </a:t>
            </a:r>
            <a:r>
              <a:rPr lang="en-US" sz="1800" i="1" dirty="0" err="1" smtClean="0"/>
              <a:t>Kas</a:t>
            </a:r>
            <a:endParaRPr lang="en-US" sz="1800" i="1" dirty="0"/>
          </a:p>
        </p:txBody>
      </p:sp>
      <p:graphicFrame>
        <p:nvGraphicFramePr>
          <p:cNvPr id="15" name="Content Placeholder 14"/>
          <p:cNvGraphicFramePr>
            <a:graphicFrameLocks noGrp="1"/>
          </p:cNvGraphicFramePr>
          <p:nvPr>
            <p:ph idx="1"/>
            <p:extLst>
              <p:ext uri="{D42A27DB-BD31-4B8C-83A1-F6EECF244321}">
                <p14:modId xmlns:p14="http://schemas.microsoft.com/office/powerpoint/2010/main" val="91224866"/>
              </p:ext>
            </p:extLst>
          </p:nvPr>
        </p:nvGraphicFramePr>
        <p:xfrm>
          <a:off x="228601" y="2109788"/>
          <a:ext cx="8763000" cy="2865120"/>
        </p:xfrm>
        <a:graphic>
          <a:graphicData uri="http://schemas.openxmlformats.org/drawingml/2006/table">
            <a:tbl>
              <a:tblPr firstRow="1" bandRow="1">
                <a:tableStyleId>{9DCAF9ED-07DC-4A11-8D7F-57B35C25682E}</a:tableStyleId>
              </a:tblPr>
              <a:tblGrid>
                <a:gridCol w="1541639"/>
                <a:gridCol w="892528"/>
                <a:gridCol w="892528"/>
                <a:gridCol w="811388"/>
                <a:gridCol w="892528"/>
                <a:gridCol w="973667"/>
                <a:gridCol w="892528"/>
                <a:gridCol w="943773"/>
                <a:gridCol w="922421"/>
              </a:tblGrid>
              <a:tr h="370840">
                <a:tc>
                  <a:txBody>
                    <a:bodyPr/>
                    <a:lstStyle/>
                    <a:p>
                      <a:pPr algn="ctr"/>
                      <a:r>
                        <a:rPr lang="en-US" b="1" dirty="0" err="1" smtClean="0">
                          <a:latin typeface="Times New Roman" pitchFamily="18" charset="0"/>
                          <a:cs typeface="Times New Roman" pitchFamily="18" charset="0"/>
                        </a:rPr>
                        <a:t>Keterangan</a:t>
                      </a:r>
                      <a:endParaRPr lang="en-US" b="1" dirty="0">
                        <a:latin typeface="Times New Roman" pitchFamily="18" charset="0"/>
                        <a:cs typeface="Times New Roman" pitchFamily="18" charset="0"/>
                      </a:endParaRPr>
                    </a:p>
                  </a:txBody>
                  <a:tcPr>
                    <a:solidFill>
                      <a:srgbClr val="C00000"/>
                    </a:solidFill>
                  </a:tcPr>
                </a:tc>
                <a:tc gridSpan="2">
                  <a:txBody>
                    <a:bodyPr/>
                    <a:lstStyle/>
                    <a:p>
                      <a:pPr algn="ctr"/>
                      <a:r>
                        <a:rPr lang="en-US" b="1" dirty="0" err="1" smtClean="0">
                          <a:latin typeface="Times New Roman" pitchFamily="18" charset="0"/>
                          <a:cs typeface="Times New Roman" pitchFamily="18" charset="0"/>
                        </a:rPr>
                        <a:t>Bulan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Juni</a:t>
                      </a:r>
                      <a:endParaRPr lang="en-US" b="1" dirty="0">
                        <a:latin typeface="Times New Roman" pitchFamily="18" charset="0"/>
                        <a:cs typeface="Times New Roman" pitchFamily="18" charset="0"/>
                      </a:endParaRPr>
                    </a:p>
                  </a:txBody>
                  <a:tcPr>
                    <a:solidFill>
                      <a:srgbClr val="C00000"/>
                    </a:solidFill>
                  </a:tcPr>
                </a:tc>
                <a:tc hMerge="1">
                  <a:txBody>
                    <a:bodyPr/>
                    <a:lstStyle/>
                    <a:p>
                      <a:endParaRPr lang="en-US" dirty="0"/>
                    </a:p>
                  </a:txBody>
                  <a:tcPr>
                    <a:solidFill>
                      <a:srgbClr val="C00000"/>
                    </a:solidFill>
                  </a:tcPr>
                </a:tc>
                <a:tc gridSpan="2">
                  <a:txBody>
                    <a:bodyPr/>
                    <a:lstStyle/>
                    <a:p>
                      <a:pPr algn="ctr"/>
                      <a:r>
                        <a:rPr lang="en-US" b="1" dirty="0" err="1" smtClean="0">
                          <a:latin typeface="Times New Roman" pitchFamily="18" charset="0"/>
                          <a:cs typeface="Times New Roman" pitchFamily="18" charset="0"/>
                        </a:rPr>
                        <a:t>Bulan</a:t>
                      </a:r>
                      <a:r>
                        <a:rPr lang="en-US" b="1" dirty="0" smtClean="0">
                          <a:latin typeface="Times New Roman" pitchFamily="18" charset="0"/>
                          <a:cs typeface="Times New Roman" pitchFamily="18" charset="0"/>
                        </a:rPr>
                        <a:t> Juli</a:t>
                      </a:r>
                      <a:endParaRPr lang="en-US" b="1" dirty="0">
                        <a:latin typeface="Times New Roman" pitchFamily="18" charset="0"/>
                        <a:cs typeface="Times New Roman" pitchFamily="18" charset="0"/>
                      </a:endParaRPr>
                    </a:p>
                  </a:txBody>
                  <a:tcPr>
                    <a:solidFill>
                      <a:srgbClr val="C00000"/>
                    </a:solidFill>
                  </a:tcPr>
                </a:tc>
                <a:tc hMerge="1">
                  <a:txBody>
                    <a:bodyPr/>
                    <a:lstStyle/>
                    <a:p>
                      <a:endParaRPr lang="en-US" dirty="0"/>
                    </a:p>
                  </a:txBody>
                  <a:tcPr>
                    <a:solidFill>
                      <a:srgbClr val="C00000"/>
                    </a:solidFill>
                  </a:tcPr>
                </a:tc>
                <a:tc gridSpan="2">
                  <a:txBody>
                    <a:bodyPr/>
                    <a:lstStyle/>
                    <a:p>
                      <a:pPr algn="ctr"/>
                      <a:r>
                        <a:rPr lang="en-US" b="1" dirty="0" err="1" smtClean="0">
                          <a:latin typeface="Times New Roman" pitchFamily="18" charset="0"/>
                          <a:cs typeface="Times New Roman" pitchFamily="18" charset="0"/>
                        </a:rPr>
                        <a:t>Bulan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Agustus</a:t>
                      </a:r>
                      <a:endParaRPr lang="en-US" b="1" dirty="0">
                        <a:latin typeface="Times New Roman" pitchFamily="18" charset="0"/>
                        <a:cs typeface="Times New Roman" pitchFamily="18" charset="0"/>
                      </a:endParaRPr>
                    </a:p>
                  </a:txBody>
                  <a:tcPr>
                    <a:solidFill>
                      <a:srgbClr val="C00000"/>
                    </a:solidFill>
                  </a:tcPr>
                </a:tc>
                <a:tc hMerge="1">
                  <a:txBody>
                    <a:bodyPr/>
                    <a:lstStyle/>
                    <a:p>
                      <a:endParaRPr lang="en-US" dirty="0"/>
                    </a:p>
                  </a:txBody>
                  <a:tcPr>
                    <a:solidFill>
                      <a:srgbClr val="C00000"/>
                    </a:solidFill>
                  </a:tcPr>
                </a:tc>
                <a:tc gridSpan="2">
                  <a:txBody>
                    <a:bodyPr/>
                    <a:lstStyle/>
                    <a:p>
                      <a:pPr algn="ctr"/>
                      <a:r>
                        <a:rPr lang="en-US" b="1" dirty="0" err="1" smtClean="0">
                          <a:latin typeface="Times New Roman" pitchFamily="18" charset="0"/>
                          <a:cs typeface="Times New Roman" pitchFamily="18" charset="0"/>
                        </a:rPr>
                        <a:t>Bulan</a:t>
                      </a:r>
                      <a:r>
                        <a:rPr lang="en-US" b="1" dirty="0" smtClean="0">
                          <a:latin typeface="Times New Roman" pitchFamily="18" charset="0"/>
                          <a:cs typeface="Times New Roman" pitchFamily="18" charset="0"/>
                        </a:rPr>
                        <a:t> September</a:t>
                      </a:r>
                      <a:endParaRPr lang="en-US" b="1" dirty="0">
                        <a:latin typeface="Times New Roman" pitchFamily="18" charset="0"/>
                        <a:cs typeface="Times New Roman" pitchFamily="18" charset="0"/>
                      </a:endParaRPr>
                    </a:p>
                  </a:txBody>
                  <a:tcPr>
                    <a:solidFill>
                      <a:srgbClr val="C00000"/>
                    </a:solidFill>
                  </a:tcPr>
                </a:tc>
                <a:tc hMerge="1">
                  <a:txBody>
                    <a:bodyPr/>
                    <a:lstStyle/>
                    <a:p>
                      <a:endParaRPr lang="en-US" dirty="0"/>
                    </a:p>
                  </a:txBody>
                  <a:tcPr>
                    <a:solidFill>
                      <a:srgbClr val="C00000"/>
                    </a:solidFill>
                  </a:tcPr>
                </a:tc>
              </a:tr>
              <a:tr h="370840">
                <a:tc>
                  <a:txBody>
                    <a:bodyPr/>
                    <a:lstStyle/>
                    <a:p>
                      <a:r>
                        <a:rPr lang="en-US" dirty="0" err="1" smtClean="0">
                          <a:latin typeface="Times New Roman" pitchFamily="18" charset="0"/>
                          <a:cs typeface="Times New Roman" pitchFamily="18" charset="0"/>
                        </a:rPr>
                        <a:t>Pendapatan</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600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r>
              <a:tr h="370840">
                <a:tc>
                  <a:txBody>
                    <a:bodyPr/>
                    <a:lstStyle/>
                    <a:p>
                      <a:r>
                        <a:rPr lang="en-US" dirty="0" err="1" smtClean="0">
                          <a:latin typeface="Times New Roman" pitchFamily="18" charset="0"/>
                          <a:cs typeface="Times New Roman" pitchFamily="18" charset="0"/>
                        </a:rPr>
                        <a:t>Beban</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r>
              <a:tr h="370840">
                <a:tc>
                  <a:txBody>
                    <a:bodyPr/>
                    <a:lstStyle/>
                    <a:p>
                      <a:r>
                        <a:rPr lang="en-US" dirty="0" err="1" smtClean="0">
                          <a:latin typeface="Times New Roman" pitchFamily="18" charset="0"/>
                          <a:cs typeface="Times New Roman" pitchFamily="18" charset="0"/>
                        </a:rPr>
                        <a:t>Laba</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600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r>
              <a:tr h="370840">
                <a:tc>
                  <a:txBody>
                    <a:bodyPr/>
                    <a:lstStyle/>
                    <a:p>
                      <a:r>
                        <a:rPr lang="en-US" dirty="0" err="1" smtClean="0">
                          <a:latin typeface="Times New Roman" pitchFamily="18" charset="0"/>
                          <a:cs typeface="Times New Roman" pitchFamily="18" charset="0"/>
                        </a:rPr>
                        <a:t>Kas</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500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500</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a:txBody>
                  <a:tcPr>
                    <a:solidFill>
                      <a:srgbClr val="FFFF00"/>
                    </a:solidFill>
                  </a:tcPr>
                </a:tc>
              </a:tr>
              <a:tr h="370840">
                <a:tc>
                  <a:txBody>
                    <a:bodyPr/>
                    <a:lstStyle/>
                    <a:p>
                      <a:r>
                        <a:rPr lang="en-US" dirty="0" err="1" smtClean="0">
                          <a:latin typeface="Times New Roman" pitchFamily="18" charset="0"/>
                          <a:cs typeface="Times New Roman" pitchFamily="18" charset="0"/>
                        </a:rPr>
                        <a:t>Piutang</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r>
              <a:tr h="370840">
                <a:tc>
                  <a:txBody>
                    <a:bodyPr/>
                    <a:lstStyle/>
                    <a:p>
                      <a:r>
                        <a:rPr lang="en-US" dirty="0" err="1" smtClean="0">
                          <a:latin typeface="Times New Roman" pitchFamily="18" charset="0"/>
                          <a:cs typeface="Times New Roman" pitchFamily="18" charset="0"/>
                        </a:rPr>
                        <a:t>Liabilitas</a:t>
                      </a:r>
                      <a:endParaRPr lang="en-US" dirty="0">
                        <a:latin typeface="Times New Roman" pitchFamily="18" charset="0"/>
                        <a:cs typeface="Times New Roman" pitchFamily="18" charset="0"/>
                      </a:endParaRPr>
                    </a:p>
                  </a:txBody>
                  <a:tcPr>
                    <a:no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200</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chemeClr val="tx2">
                        <a:lumMod val="40000"/>
                        <a:lumOff val="60000"/>
                      </a:schemeClr>
                    </a:solidFill>
                  </a:tcPr>
                </a:tc>
                <a:tc>
                  <a:txBody>
                    <a:bodyPr/>
                    <a:lstStyle/>
                    <a:p>
                      <a:pPr algn="ct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solidFill>
                      <a:srgbClr val="FFFF00"/>
                    </a:solidFill>
                  </a:tcPr>
                </a:tc>
              </a:tr>
            </a:tbl>
          </a:graphicData>
        </a:graphic>
      </p:graphicFrame>
    </p:spTree>
    <p:extLst>
      <p:ext uri="{BB962C8B-B14F-4D97-AF65-F5344CB8AC3E}">
        <p14:creationId xmlns:p14="http://schemas.microsoft.com/office/powerpoint/2010/main" val="2967180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079440867"/>
              </p:ext>
            </p:extLst>
          </p:nvPr>
        </p:nvGraphicFramePr>
        <p:xfrm>
          <a:off x="0" y="685800"/>
          <a:ext cx="96012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19</a:t>
            </a:fld>
            <a:endParaRPr lang="en-US" dirty="0">
              <a:solidFill>
                <a:schemeClr val="tx1"/>
              </a:solidFill>
            </a:endParaRPr>
          </a:p>
        </p:txBody>
      </p:sp>
      <p:sp>
        <p:nvSpPr>
          <p:cNvPr id="6" name="Title 2"/>
          <p:cNvSpPr>
            <a:spLocks noGrp="1"/>
          </p:cNvSpPr>
          <p:nvPr>
            <p:ph type="title"/>
          </p:nvPr>
        </p:nvSpPr>
        <p:spPr>
          <a:xfrm>
            <a:off x="381000" y="5638800"/>
            <a:ext cx="8229600" cy="792162"/>
          </a:xfrm>
        </p:spPr>
        <p:txBody>
          <a:bodyPr/>
          <a:lstStyle/>
          <a:p>
            <a:pPr algn="l"/>
            <a:r>
              <a:rPr lang="en-US" dirty="0" err="1" smtClean="0">
                <a:latin typeface="Cooper Black" charset="0"/>
                <a:ea typeface="Cooper Black" charset="0"/>
                <a:cs typeface="Cooper Black" charset="0"/>
              </a:rPr>
              <a:t>Manfaat</a:t>
            </a:r>
            <a:r>
              <a:rPr lang="en-US" dirty="0" smtClean="0">
                <a:latin typeface="Cooper Black" charset="0"/>
                <a:ea typeface="Cooper Black" charset="0"/>
                <a:cs typeface="Cooper Black" charset="0"/>
              </a:rPr>
              <a:t> </a:t>
            </a:r>
            <a:br>
              <a:rPr lang="en-US" dirty="0" smtClean="0">
                <a:latin typeface="Cooper Black" charset="0"/>
                <a:ea typeface="Cooper Black" charset="0"/>
                <a:cs typeface="Cooper Black" charset="0"/>
              </a:rPr>
            </a:br>
            <a:r>
              <a:rPr lang="en-US" dirty="0" err="1" smtClean="0">
                <a:latin typeface="Cooper Black" charset="0"/>
                <a:ea typeface="Cooper Black" charset="0"/>
                <a:cs typeface="Cooper Black" charset="0"/>
              </a:rPr>
              <a:t>Asumsi</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Dasar</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Akrual</a:t>
            </a:r>
            <a:endParaRPr lang="en-US" dirty="0">
              <a:latin typeface="Cooper Black" charset="0"/>
              <a:ea typeface="Cooper Black" charset="0"/>
              <a:cs typeface="Cooper Black" charset="0"/>
            </a:endParaRPr>
          </a:p>
        </p:txBody>
      </p:sp>
    </p:spTree>
    <p:extLst>
      <p:ext uri="{BB962C8B-B14F-4D97-AF65-F5344CB8AC3E}">
        <p14:creationId xmlns:p14="http://schemas.microsoft.com/office/powerpoint/2010/main" val="918904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30375"/>
            <a:ext cx="9144000" cy="1470025"/>
          </a:xfrm>
        </p:spPr>
        <p:txBody>
          <a:bodyPr/>
          <a:lstStyle/>
          <a:p>
            <a:r>
              <a:rPr lang="en-US" b="1" i="1" dirty="0" smtClean="0"/>
              <a:t>Exposure Draft </a:t>
            </a:r>
            <a:br>
              <a:rPr lang="en-US" b="1" i="1" dirty="0" smtClean="0"/>
            </a:br>
            <a:r>
              <a:rPr lang="en-US" b="1" dirty="0" err="1" smtClean="0">
                <a:solidFill>
                  <a:srgbClr val="C00000"/>
                </a:solidFill>
              </a:rPr>
              <a:t>Standar</a:t>
            </a:r>
            <a:r>
              <a:rPr lang="en-US" b="1" dirty="0" smtClean="0">
                <a:solidFill>
                  <a:srgbClr val="C00000"/>
                </a:solidFill>
              </a:rPr>
              <a:t> </a:t>
            </a:r>
            <a:r>
              <a:rPr lang="en-US" b="1" dirty="0" err="1" smtClean="0">
                <a:solidFill>
                  <a:srgbClr val="C00000"/>
                </a:solidFill>
              </a:rPr>
              <a:t>Akuntansi</a:t>
            </a:r>
            <a:r>
              <a:rPr lang="en-US" b="1" dirty="0" smtClean="0">
                <a:solidFill>
                  <a:srgbClr val="C00000"/>
                </a:solidFill>
              </a:rPr>
              <a:t> </a:t>
            </a:r>
            <a:r>
              <a:rPr lang="en-US" b="1" dirty="0" err="1" smtClean="0">
                <a:solidFill>
                  <a:srgbClr val="C00000"/>
                </a:solidFill>
              </a:rPr>
              <a:t>Keuangan</a:t>
            </a:r>
            <a:r>
              <a:rPr lang="en-US" b="1" dirty="0" smtClean="0">
                <a:solidFill>
                  <a:srgbClr val="C00000"/>
                </a:solidFill>
              </a:rPr>
              <a:t/>
            </a:r>
            <a:br>
              <a:rPr lang="en-US" b="1" dirty="0" smtClean="0">
                <a:solidFill>
                  <a:srgbClr val="C00000"/>
                </a:solidFill>
              </a:rPr>
            </a:br>
            <a:r>
              <a:rPr lang="en-US" b="1" dirty="0" err="1" smtClean="0">
                <a:solidFill>
                  <a:srgbClr val="C00000"/>
                </a:solidFill>
              </a:rPr>
              <a:t>Entitas</a:t>
            </a:r>
            <a:r>
              <a:rPr lang="en-US" b="1" dirty="0" smtClean="0">
                <a:solidFill>
                  <a:srgbClr val="C00000"/>
                </a:solidFill>
              </a:rPr>
              <a:t> </a:t>
            </a:r>
            <a:r>
              <a:rPr lang="en-US" b="1" dirty="0" err="1" smtClean="0">
                <a:solidFill>
                  <a:srgbClr val="C00000"/>
                </a:solidFill>
              </a:rPr>
              <a:t>Mikro</a:t>
            </a:r>
            <a:r>
              <a:rPr lang="en-US" b="1" dirty="0" smtClean="0">
                <a:solidFill>
                  <a:srgbClr val="C00000"/>
                </a:solidFill>
              </a:rPr>
              <a:t>, Kecil, </a:t>
            </a:r>
            <a:r>
              <a:rPr lang="en-US" b="1" dirty="0" err="1" smtClean="0">
                <a:solidFill>
                  <a:srgbClr val="C00000"/>
                </a:solidFill>
              </a:rPr>
              <a:t>dan</a:t>
            </a:r>
            <a:r>
              <a:rPr lang="en-US" b="1" dirty="0" smtClean="0">
                <a:solidFill>
                  <a:srgbClr val="C00000"/>
                </a:solidFill>
              </a:rPr>
              <a:t> </a:t>
            </a:r>
            <a:r>
              <a:rPr lang="en-US" b="1" dirty="0" err="1" smtClean="0">
                <a:solidFill>
                  <a:srgbClr val="C00000"/>
                </a:solidFill>
              </a:rPr>
              <a:t>Menengah</a:t>
            </a:r>
            <a:endParaRPr lang="en-US" b="1" dirty="0">
              <a:solidFill>
                <a:srgbClr val="C00000"/>
              </a:solidFill>
            </a:endParaRPr>
          </a:p>
        </p:txBody>
      </p:sp>
      <p:sp>
        <p:nvSpPr>
          <p:cNvPr id="3" name="Subtitle 2"/>
          <p:cNvSpPr>
            <a:spLocks noGrp="1"/>
          </p:cNvSpPr>
          <p:nvPr>
            <p:ph type="subTitle" idx="1"/>
          </p:nvPr>
        </p:nvSpPr>
        <p:spPr>
          <a:xfrm>
            <a:off x="2209800" y="3886200"/>
            <a:ext cx="4876800" cy="609600"/>
          </a:xfrm>
        </p:spPr>
        <p:txBody>
          <a:bodyPr/>
          <a:lstStyle/>
          <a:p>
            <a:r>
              <a:rPr lang="en-US" sz="2000" dirty="0" err="1" smtClean="0"/>
              <a:t>oleh</a:t>
            </a:r>
            <a:endParaRPr lang="en-US" sz="2000" dirty="0" smtClean="0"/>
          </a:p>
          <a:p>
            <a:r>
              <a:rPr lang="en-US" sz="2000" b="1" dirty="0" smtClean="0"/>
              <a:t>Dewan </a:t>
            </a:r>
            <a:r>
              <a:rPr lang="en-US" sz="2000" b="1" dirty="0" err="1" smtClean="0"/>
              <a:t>Standar</a:t>
            </a:r>
            <a:r>
              <a:rPr lang="en-US" sz="2000" b="1" dirty="0" smtClean="0"/>
              <a:t> </a:t>
            </a:r>
            <a:r>
              <a:rPr lang="en-US" sz="2000" b="1" dirty="0" err="1" smtClean="0"/>
              <a:t>Akuntansi</a:t>
            </a:r>
            <a:r>
              <a:rPr lang="en-US" sz="2000" b="1" dirty="0" smtClean="0"/>
              <a:t> </a:t>
            </a:r>
            <a:r>
              <a:rPr lang="en-US" sz="2000" b="1" dirty="0" err="1" smtClean="0"/>
              <a:t>Keuangan</a:t>
            </a:r>
            <a:r>
              <a:rPr lang="en-US" sz="2000" b="1" dirty="0" smtClean="0"/>
              <a:t> </a:t>
            </a:r>
          </a:p>
          <a:p>
            <a:r>
              <a:rPr lang="en-US" sz="2000" dirty="0" err="1" smtClean="0"/>
              <a:t>Ikatan</a:t>
            </a:r>
            <a:r>
              <a:rPr lang="en-US" sz="2000" dirty="0" smtClean="0"/>
              <a:t> </a:t>
            </a:r>
            <a:r>
              <a:rPr lang="en-US" sz="2000" dirty="0" err="1" smtClean="0"/>
              <a:t>Akuntan</a:t>
            </a:r>
            <a:r>
              <a:rPr lang="en-US" sz="2000" dirty="0" smtClean="0"/>
              <a:t> Indonesia</a:t>
            </a:r>
          </a:p>
          <a:p>
            <a:r>
              <a:rPr lang="en-US" sz="2000" dirty="0" err="1" smtClean="0"/>
              <a:t>Juni</a:t>
            </a:r>
            <a:r>
              <a:rPr lang="en-US" sz="2000" dirty="0" smtClean="0"/>
              <a:t> 2016</a:t>
            </a:r>
            <a:endParaRPr lang="en-US" sz="2000" dirty="0"/>
          </a:p>
        </p:txBody>
      </p:sp>
      <p:sp>
        <p:nvSpPr>
          <p:cNvPr id="4" name="TextBox 3"/>
          <p:cNvSpPr txBox="1"/>
          <p:nvPr/>
        </p:nvSpPr>
        <p:spPr>
          <a:xfrm>
            <a:off x="457200" y="5890736"/>
            <a:ext cx="8229600" cy="738664"/>
          </a:xfrm>
          <a:prstGeom prst="rect">
            <a:avLst/>
          </a:prstGeom>
          <a:noFill/>
        </p:spPr>
        <p:txBody>
          <a:bodyPr wrap="square" rtlCol="0">
            <a:spAutoFit/>
          </a:bodyPr>
          <a:lstStyle/>
          <a:p>
            <a:pPr algn="ctr"/>
            <a:r>
              <a:rPr lang="id-ID" sz="1400" i="1" dirty="0" smtClean="0">
                <a:latin typeface="Times New Roman" pitchFamily="18" charset="0"/>
                <a:cs typeface="Times New Roman" pitchFamily="18" charset="0"/>
              </a:rPr>
              <a:t>Materi ini dipersiapkan sebagai bahan pembahasan isu terkait, dan tidak merepresentasikan posisi DSAK IAI atas isu tersebut. Posisi DSAK IAI hanya ditentukan setelah melalui due process procedure dan proses pembahasan sebagaimana dipersyaratkan oleh IAI</a:t>
            </a:r>
            <a:endParaRPr lang="id-ID" sz="1400" i="1" dirty="0">
              <a:latin typeface="Times New Roman" pitchFamily="18" charset="0"/>
              <a:cs typeface="Times New Roman" pitchFamily="18" charset="0"/>
            </a:endParaRPr>
          </a:p>
        </p:txBody>
      </p:sp>
    </p:spTree>
    <p:extLst>
      <p:ext uri="{BB962C8B-B14F-4D97-AF65-F5344CB8AC3E}">
        <p14:creationId xmlns:p14="http://schemas.microsoft.com/office/powerpoint/2010/main" val="21379639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20</a:t>
            </a:fld>
            <a:endParaRPr lang="en-US" dirty="0">
              <a:solidFill>
                <a:schemeClr val="tx1"/>
              </a:solidFill>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(2)</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i="1" dirty="0" err="1" smtClean="0">
                <a:solidFill>
                  <a:schemeClr val="tx1"/>
                </a:solidFill>
                <a:latin typeface="Times New Roman" charset="0"/>
                <a:ea typeface="Times New Roman" charset="0"/>
                <a:cs typeface="Times New Roman" charset="0"/>
              </a:rPr>
              <a:t>Apakah</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Anda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setuju</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dengan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ketiga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asumsi</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dasar</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sebagaimana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diusulkan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dalam</a:t>
            </a:r>
            <a:r>
              <a:rPr lang="en-US" sz="3500" b="1" i="1" dirty="0" smtClean="0">
                <a:solidFill>
                  <a:schemeClr val="tx1"/>
                </a:solidFill>
                <a:latin typeface="Times New Roman" charset="0"/>
                <a:ea typeface="Times New Roman" charset="0"/>
                <a:cs typeface="Times New Roman" charset="0"/>
              </a:rPr>
              <a:t>  </a:t>
            </a:r>
          </a:p>
          <a:p>
            <a:pPr algn="ctr"/>
            <a:r>
              <a:rPr lang="en-US" sz="3500" b="1" i="1" dirty="0" smtClean="0">
                <a:solidFill>
                  <a:schemeClr val="tx1"/>
                </a:solidFill>
                <a:latin typeface="Times New Roman" charset="0"/>
                <a:ea typeface="Times New Roman" charset="0"/>
                <a:cs typeface="Times New Roman" charset="0"/>
              </a:rPr>
              <a:t>Bab 2  </a:t>
            </a:r>
            <a:r>
              <a:rPr lang="en-US" sz="3500" b="1" dirty="0" err="1" smtClean="0">
                <a:solidFill>
                  <a:schemeClr val="tx1"/>
                </a:solidFill>
                <a:latin typeface="Times New Roman" charset="0"/>
                <a:ea typeface="Times New Roman" charset="0"/>
                <a:cs typeface="Times New Roman" charset="0"/>
              </a:rPr>
              <a:t>Konsep</a:t>
            </a:r>
            <a:r>
              <a:rPr lang="en-US" sz="3500" b="1" dirty="0" smtClean="0">
                <a:solidFill>
                  <a:schemeClr val="tx1"/>
                </a:solidFill>
                <a:latin typeface="Times New Roman" charset="0"/>
                <a:ea typeface="Times New Roman" charset="0"/>
                <a:cs typeface="Times New Roman" charset="0"/>
              </a:rPr>
              <a:t> &amp; </a:t>
            </a:r>
            <a:r>
              <a:rPr lang="en-US" sz="3500" b="1" dirty="0" err="1" smtClean="0">
                <a:solidFill>
                  <a:schemeClr val="tx1"/>
                </a:solidFill>
                <a:latin typeface="Times New Roman" charset="0"/>
                <a:ea typeface="Times New Roman" charset="0"/>
                <a:cs typeface="Times New Roman" charset="0"/>
              </a:rPr>
              <a:t>Prinsip</a:t>
            </a:r>
            <a:r>
              <a:rPr lang="en-US" sz="3500" b="1" dirty="0" smtClean="0">
                <a:solidFill>
                  <a:schemeClr val="tx1"/>
                </a:solidFill>
                <a:latin typeface="Times New Roman" charset="0"/>
                <a:ea typeface="Times New Roman" charset="0"/>
                <a:cs typeface="Times New Roman" charset="0"/>
              </a:rPr>
              <a:t> </a:t>
            </a:r>
            <a:r>
              <a:rPr lang="en-US" sz="3500" b="1" dirty="0" err="1" smtClean="0">
                <a:solidFill>
                  <a:schemeClr val="tx1"/>
                </a:solidFill>
                <a:latin typeface="Times New Roman" charset="0"/>
                <a:ea typeface="Times New Roman" charset="0"/>
                <a:cs typeface="Times New Roman" charset="0"/>
              </a:rPr>
              <a:t>Pervasif</a:t>
            </a:r>
            <a:r>
              <a:rPr lang="en-US" sz="3500" b="1" dirty="0" smtClean="0">
                <a:solidFill>
                  <a:schemeClr val="tx1"/>
                </a:solidFill>
                <a:latin typeface="Times New Roman" charset="0"/>
                <a:ea typeface="Times New Roman" charset="0"/>
                <a:cs typeface="Times New Roman" charset="0"/>
              </a:rPr>
              <a:t> </a:t>
            </a:r>
          </a:p>
          <a:p>
            <a:pPr algn="ctr"/>
            <a:r>
              <a:rPr lang="en-US" sz="3500" b="1" i="1" dirty="0" smtClean="0">
                <a:solidFill>
                  <a:schemeClr val="tx1"/>
                </a:solidFill>
                <a:latin typeface="Times New Roman" charset="0"/>
                <a:ea typeface="Times New Roman" charset="0"/>
                <a:cs typeface="Times New Roman" charset="0"/>
              </a:rPr>
              <a:t>ED SAK EMKM </a:t>
            </a:r>
            <a:r>
              <a:rPr lang="en-US" sz="3500" b="1" i="1" dirty="0" err="1" smtClean="0">
                <a:solidFill>
                  <a:schemeClr val="tx1"/>
                </a:solidFill>
                <a:latin typeface="Times New Roman" charset="0"/>
                <a:ea typeface="Times New Roman" charset="0"/>
                <a:cs typeface="Times New Roman" charset="0"/>
              </a:rPr>
              <a:t>ini</a:t>
            </a:r>
            <a:r>
              <a:rPr lang="en-US" sz="3500" b="1" i="1" dirty="0" smtClean="0">
                <a:solidFill>
                  <a:schemeClr val="tx1"/>
                </a:solidFill>
                <a:latin typeface="Times New Roman" charset="0"/>
                <a:ea typeface="Times New Roman" charset="0"/>
                <a:cs typeface="Times New Roman" charset="0"/>
              </a:rPr>
              <a:t>? </a:t>
            </a:r>
          </a:p>
          <a:p>
            <a:pPr algn="ctr"/>
            <a:r>
              <a:rPr lang="en-US" sz="3500" b="1" i="1" dirty="0" err="1" smtClean="0">
                <a:solidFill>
                  <a:schemeClr val="tx1"/>
                </a:solidFill>
                <a:latin typeface="Times New Roman" charset="0"/>
                <a:ea typeface="Times New Roman" charset="0"/>
                <a:cs typeface="Times New Roman" charset="0"/>
              </a:rPr>
              <a:t>Jika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tidak</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apa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alasan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Anda</a:t>
            </a:r>
            <a:r>
              <a:rPr lang="en-US" sz="3500" b="1" i="1" dirty="0" smtClean="0">
                <a:solidFill>
                  <a:schemeClr val="tx1"/>
                </a:solidFill>
                <a:latin typeface="Times New Roman" charset="0"/>
                <a:ea typeface="Times New Roman" charset="0"/>
                <a:cs typeface="Times New Roman" charset="0"/>
              </a:rPr>
              <a:t>?</a:t>
            </a:r>
            <a:endParaRPr lang="en-US" sz="35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6902482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txBox="1">
            <a:spLocks/>
          </p:cNvSpPr>
          <p:nvPr/>
        </p:nvSpPr>
        <p:spPr>
          <a:xfrm>
            <a:off x="0" y="12715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6000" dirty="0" smtClean="0">
                <a:solidFill>
                  <a:schemeClr val="tx2">
                    <a:lumMod val="75000"/>
                  </a:schemeClr>
                </a:solidFill>
                <a:latin typeface="Cooper Black" charset="0"/>
                <a:ea typeface="Cooper Black" charset="0"/>
                <a:cs typeface="Cooper Black" charset="0"/>
              </a:rPr>
              <a:t>BAB 3 </a:t>
            </a:r>
          </a:p>
          <a:p>
            <a:pPr marL="0" indent="0" algn="ctr" defTabSz="914400" eaLnBrk="1" hangingPunct="1">
              <a:buFont typeface="Arial" panose="020B0604020202020204" pitchFamily="34" charset="0"/>
              <a:buNone/>
            </a:pPr>
            <a:r>
              <a:rPr lang="en-US" sz="6000" dirty="0" smtClean="0">
                <a:solidFill>
                  <a:schemeClr val="tx2">
                    <a:lumMod val="75000"/>
                  </a:schemeClr>
                </a:solidFill>
                <a:latin typeface="Cooper Black" charset="0"/>
                <a:ea typeface="Cooper Black" charset="0"/>
                <a:cs typeface="Cooper Black" charset="0"/>
              </a:rPr>
              <a:t>PENYAJIAN LAPORAN KEUANGAN</a:t>
            </a:r>
            <a:endParaRPr lang="en-US" sz="60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5995846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81576723"/>
              </p:ext>
            </p:extLst>
          </p:nvPr>
        </p:nvGraphicFramePr>
        <p:xfrm>
          <a:off x="685800" y="890588"/>
          <a:ext cx="8229600" cy="429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457200" y="5181600"/>
            <a:ext cx="8610600" cy="792162"/>
          </a:xfrm>
        </p:spPr>
        <p:txBody>
          <a:bodyPr/>
          <a:lstStyle/>
          <a:p>
            <a:pPr algn="r"/>
            <a:r>
              <a:rPr lang="en-US" dirty="0" err="1" smtClean="0">
                <a:latin typeface="Cooper Black" charset="0"/>
                <a:ea typeface="Cooper Black" charset="0"/>
                <a:cs typeface="Cooper Black" charset="0"/>
              </a:rPr>
              <a:t>Penyajian</a:t>
            </a:r>
            <a:r>
              <a:rPr lang="en-US" dirty="0" smtClean="0">
                <a:latin typeface="Cooper Black" charset="0"/>
                <a:ea typeface="Cooper Black" charset="0"/>
                <a:cs typeface="Cooper Black" charset="0"/>
              </a:rPr>
              <a:t> </a:t>
            </a:r>
            <a:br>
              <a:rPr lang="en-US" dirty="0" smtClean="0">
                <a:latin typeface="Cooper Black" charset="0"/>
                <a:ea typeface="Cooper Black" charset="0"/>
                <a:cs typeface="Cooper Black" charset="0"/>
              </a:rPr>
            </a:br>
            <a:r>
              <a:rPr lang="en-US" dirty="0" err="1" smtClean="0">
                <a:latin typeface="Cooper Black" charset="0"/>
                <a:ea typeface="Cooper Black" charset="0"/>
                <a:cs typeface="Cooper Black" charset="0"/>
              </a:rPr>
              <a:t>Laporan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Keuangan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22</a:t>
            </a:fld>
            <a:endParaRPr lang="en-US" dirty="0">
              <a:solidFill>
                <a:schemeClr val="tx1"/>
              </a:solidFill>
            </a:endParaRPr>
          </a:p>
        </p:txBody>
      </p:sp>
    </p:spTree>
    <p:extLst>
      <p:ext uri="{BB962C8B-B14F-4D97-AF65-F5344CB8AC3E}">
        <p14:creationId xmlns:p14="http://schemas.microsoft.com/office/powerpoint/2010/main" val="5143814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026643524"/>
              </p:ext>
            </p:extLst>
          </p:nvPr>
        </p:nvGraphicFramePr>
        <p:xfrm>
          <a:off x="457200" y="1676400"/>
          <a:ext cx="8229600"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0" y="655638"/>
            <a:ext cx="8229600" cy="792162"/>
          </a:xfrm>
        </p:spPr>
        <p:txBody>
          <a:bodyPr/>
          <a:lstStyle/>
          <a:p>
            <a:r>
              <a:rPr lang="en-US" dirty="0" err="1" smtClean="0">
                <a:latin typeface="Cooper Black" charset="0"/>
                <a:ea typeface="Cooper Black" charset="0"/>
                <a:cs typeface="Cooper Black" charset="0"/>
              </a:rPr>
              <a:t>Komponen</a:t>
            </a:r>
            <a:r>
              <a:rPr lang="en-US" dirty="0" smtClean="0">
                <a:latin typeface="Cooper Black" charset="0"/>
                <a:ea typeface="Cooper Black" charset="0"/>
                <a:cs typeface="Cooper Black" charset="0"/>
              </a:rPr>
              <a:t> </a:t>
            </a:r>
            <a:br>
              <a:rPr lang="en-US" dirty="0" smtClean="0">
                <a:latin typeface="Cooper Black" charset="0"/>
                <a:ea typeface="Cooper Black" charset="0"/>
                <a:cs typeface="Cooper Black" charset="0"/>
              </a:rPr>
            </a:br>
            <a:r>
              <a:rPr lang="en-US" dirty="0" err="1" smtClean="0">
                <a:latin typeface="Cooper Black" charset="0"/>
                <a:ea typeface="Cooper Black" charset="0"/>
                <a:cs typeface="Cooper Black" charset="0"/>
              </a:rPr>
              <a:t>Laporan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Keuangan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23</a:t>
            </a:fld>
            <a:endParaRPr lang="en-US" dirty="0">
              <a:solidFill>
                <a:schemeClr val="tx1"/>
              </a:solidFill>
            </a:endParaRPr>
          </a:p>
        </p:txBody>
      </p:sp>
    </p:spTree>
    <p:extLst>
      <p:ext uri="{BB962C8B-B14F-4D97-AF65-F5344CB8AC3E}">
        <p14:creationId xmlns:p14="http://schemas.microsoft.com/office/powerpoint/2010/main" val="1103961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24</a:t>
            </a:fld>
            <a:endParaRPr lang="en-US" dirty="0">
              <a:solidFill>
                <a:schemeClr val="tx1"/>
              </a:solidFill>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(3)</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err="1" smtClean="0">
                <a:solidFill>
                  <a:schemeClr val="tx1"/>
                </a:solidFill>
                <a:latin typeface="Times New Roman" charset="0"/>
                <a:ea typeface="Times New Roman" charset="0"/>
                <a:cs typeface="Times New Roman" charset="0"/>
              </a:rPr>
              <a:t>Apakah</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Anda</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setuju</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dengan</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laporan</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keuangan</a:t>
            </a:r>
            <a:r>
              <a:rPr lang="en-US" sz="3200" b="1" i="1" dirty="0" smtClean="0">
                <a:solidFill>
                  <a:schemeClr val="tx1"/>
                </a:solidFill>
                <a:latin typeface="Times New Roman" charset="0"/>
                <a:ea typeface="Times New Roman" charset="0"/>
                <a:cs typeface="Times New Roman" charset="0"/>
              </a:rPr>
              <a:t> minimum </a:t>
            </a:r>
            <a:r>
              <a:rPr lang="en-US" sz="3200" b="1" i="1" dirty="0" err="1" smtClean="0">
                <a:solidFill>
                  <a:schemeClr val="tx1"/>
                </a:solidFill>
                <a:latin typeface="Times New Roman" charset="0"/>
                <a:ea typeface="Times New Roman" charset="0"/>
                <a:cs typeface="Times New Roman" charset="0"/>
              </a:rPr>
              <a:t>sebagaimana</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diusulkan</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dalam</a:t>
            </a:r>
            <a:r>
              <a:rPr lang="en-US" sz="3200" b="1" i="1" dirty="0" smtClean="0">
                <a:solidFill>
                  <a:schemeClr val="tx1"/>
                </a:solidFill>
                <a:latin typeface="Times New Roman" charset="0"/>
                <a:ea typeface="Times New Roman" charset="0"/>
                <a:cs typeface="Times New Roman" charset="0"/>
              </a:rPr>
              <a:t>  </a:t>
            </a:r>
          </a:p>
          <a:p>
            <a:pPr algn="ctr"/>
            <a:r>
              <a:rPr lang="en-US" sz="3200" b="1" i="1" dirty="0" smtClean="0">
                <a:solidFill>
                  <a:schemeClr val="tx1"/>
                </a:solidFill>
                <a:latin typeface="Times New Roman" charset="0"/>
                <a:ea typeface="Times New Roman" charset="0"/>
                <a:cs typeface="Times New Roman" charset="0"/>
              </a:rPr>
              <a:t>Bab 3 </a:t>
            </a:r>
            <a:r>
              <a:rPr lang="en-US" sz="3200" b="1" dirty="0" err="1" smtClean="0">
                <a:solidFill>
                  <a:schemeClr val="tx1"/>
                </a:solidFill>
                <a:latin typeface="Times New Roman" charset="0"/>
                <a:ea typeface="Times New Roman" charset="0"/>
                <a:cs typeface="Times New Roman" charset="0"/>
              </a:rPr>
              <a:t>Penyajian</a:t>
            </a:r>
            <a:r>
              <a:rPr lang="en-US" sz="3200" b="1" dirty="0" smtClean="0">
                <a:solidFill>
                  <a:schemeClr val="tx1"/>
                </a:solidFill>
                <a:latin typeface="Times New Roman" charset="0"/>
                <a:ea typeface="Times New Roman" charset="0"/>
                <a:cs typeface="Times New Roman" charset="0"/>
              </a:rPr>
              <a:t> </a:t>
            </a:r>
            <a:r>
              <a:rPr lang="en-US" sz="3200" b="1" dirty="0" err="1" smtClean="0">
                <a:solidFill>
                  <a:schemeClr val="tx1"/>
                </a:solidFill>
                <a:latin typeface="Times New Roman" charset="0"/>
                <a:ea typeface="Times New Roman" charset="0"/>
                <a:cs typeface="Times New Roman" charset="0"/>
              </a:rPr>
              <a:t>Laporan</a:t>
            </a:r>
            <a:r>
              <a:rPr lang="en-US" sz="3200" b="1" dirty="0" smtClean="0">
                <a:solidFill>
                  <a:schemeClr val="tx1"/>
                </a:solidFill>
                <a:latin typeface="Times New Roman" charset="0"/>
                <a:ea typeface="Times New Roman" charset="0"/>
                <a:cs typeface="Times New Roman" charset="0"/>
              </a:rPr>
              <a:t> </a:t>
            </a:r>
            <a:r>
              <a:rPr lang="en-US" sz="3200" b="1" dirty="0" err="1" smtClean="0">
                <a:solidFill>
                  <a:schemeClr val="tx1"/>
                </a:solidFill>
                <a:latin typeface="Times New Roman" charset="0"/>
                <a:ea typeface="Times New Roman" charset="0"/>
                <a:cs typeface="Times New Roman" charset="0"/>
              </a:rPr>
              <a:t>Keuangan</a:t>
            </a:r>
            <a:r>
              <a:rPr lang="en-US" sz="3200" b="1" dirty="0" smtClean="0">
                <a:solidFill>
                  <a:schemeClr val="tx1"/>
                </a:solidFill>
                <a:latin typeface="Times New Roman" charset="0"/>
                <a:ea typeface="Times New Roman" charset="0"/>
                <a:cs typeface="Times New Roman" charset="0"/>
              </a:rPr>
              <a:t> </a:t>
            </a:r>
          </a:p>
          <a:p>
            <a:pPr algn="ctr"/>
            <a:r>
              <a:rPr lang="en-US" sz="3200" b="1" i="1" dirty="0" smtClean="0">
                <a:solidFill>
                  <a:schemeClr val="tx1"/>
                </a:solidFill>
                <a:latin typeface="Times New Roman" charset="0"/>
                <a:ea typeface="Times New Roman" charset="0"/>
                <a:cs typeface="Times New Roman" charset="0"/>
              </a:rPr>
              <a:t>ED SAK EMKM </a:t>
            </a:r>
            <a:r>
              <a:rPr lang="en-US" sz="3200" b="1" i="1" dirty="0" err="1" smtClean="0">
                <a:solidFill>
                  <a:schemeClr val="tx1"/>
                </a:solidFill>
                <a:latin typeface="Times New Roman" charset="0"/>
                <a:ea typeface="Times New Roman" charset="0"/>
                <a:cs typeface="Times New Roman" charset="0"/>
              </a:rPr>
              <a:t>ini</a:t>
            </a:r>
            <a:r>
              <a:rPr lang="en-US" sz="3200" b="1" i="1" dirty="0" smtClean="0">
                <a:solidFill>
                  <a:schemeClr val="tx1"/>
                </a:solidFill>
                <a:latin typeface="Times New Roman" charset="0"/>
                <a:ea typeface="Times New Roman" charset="0"/>
                <a:cs typeface="Times New Roman" charset="0"/>
              </a:rPr>
              <a:t>? </a:t>
            </a:r>
          </a:p>
          <a:p>
            <a:pPr algn="ctr"/>
            <a:r>
              <a:rPr lang="en-US" sz="3200" b="1" i="1" dirty="0" err="1" smtClean="0">
                <a:solidFill>
                  <a:schemeClr val="tx1"/>
                </a:solidFill>
                <a:latin typeface="Times New Roman" charset="0"/>
                <a:ea typeface="Times New Roman" charset="0"/>
                <a:cs typeface="Times New Roman" charset="0"/>
              </a:rPr>
              <a:t>Jika</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tidak</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apa</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alasan</a:t>
            </a:r>
            <a:r>
              <a:rPr lang="en-US" sz="3200" b="1" i="1" dirty="0" smtClean="0">
                <a:solidFill>
                  <a:schemeClr val="tx1"/>
                </a:solidFill>
                <a:latin typeface="Times New Roman" charset="0"/>
                <a:ea typeface="Times New Roman" charset="0"/>
                <a:cs typeface="Times New Roman" charset="0"/>
              </a:rPr>
              <a:t> </a:t>
            </a:r>
            <a:r>
              <a:rPr lang="en-US" sz="3200" b="1" i="1" dirty="0" err="1" smtClean="0">
                <a:solidFill>
                  <a:schemeClr val="tx1"/>
                </a:solidFill>
                <a:latin typeface="Times New Roman" charset="0"/>
                <a:ea typeface="Times New Roman" charset="0"/>
                <a:cs typeface="Times New Roman" charset="0"/>
              </a:rPr>
              <a:t>Anda</a:t>
            </a:r>
            <a:r>
              <a:rPr lang="en-US" sz="3200" b="1" i="1" dirty="0" smtClean="0">
                <a:solidFill>
                  <a:schemeClr val="tx1"/>
                </a:solidFill>
                <a:latin typeface="Times New Roman" charset="0"/>
                <a:ea typeface="Times New Roman" charset="0"/>
                <a:cs typeface="Times New Roman" charset="0"/>
              </a:rPr>
              <a:t>?</a:t>
            </a:r>
            <a:endParaRPr lang="en-US" sz="32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417714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0" y="15001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7 </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KEBIJAKAN AKUNTANSI, ESTIMASI, DAN KESALAHAN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4692696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291097"/>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600" dirty="0" smtClean="0"/>
              <a:t>Par 7.4 </a:t>
            </a:r>
            <a:r>
              <a:rPr lang="en-US" sz="2600" dirty="0" err="1" smtClean="0"/>
              <a:t>mengatur</a:t>
            </a:r>
            <a:r>
              <a:rPr lang="en-US" sz="2600" dirty="0" smtClean="0"/>
              <a:t> </a:t>
            </a:r>
            <a:r>
              <a:rPr lang="en-US" sz="2600" dirty="0" err="1" smtClean="0"/>
              <a:t>bahwa</a:t>
            </a:r>
            <a:r>
              <a:rPr lang="en-US" sz="2600" dirty="0" smtClean="0"/>
              <a:t> </a:t>
            </a:r>
            <a:r>
              <a:rPr lang="en-US" sz="2600" dirty="0" err="1" smtClean="0"/>
              <a:t>jika</a:t>
            </a:r>
            <a:r>
              <a:rPr lang="en-US" sz="2600" dirty="0" smtClean="0"/>
              <a:t> </a:t>
            </a:r>
            <a:r>
              <a:rPr lang="en-US" sz="2600" b="1" dirty="0" smtClean="0">
                <a:solidFill>
                  <a:schemeClr val="tx2"/>
                </a:solidFill>
              </a:rPr>
              <a:t>ED SAK EMKM </a:t>
            </a:r>
            <a:r>
              <a:rPr lang="en-US" sz="2600" b="1" dirty="0" err="1" smtClean="0">
                <a:solidFill>
                  <a:schemeClr val="tx2"/>
                </a:solidFill>
              </a:rPr>
              <a:t>tidak</a:t>
            </a:r>
            <a:r>
              <a:rPr lang="en-US" sz="2600" b="1" dirty="0" smtClean="0">
                <a:solidFill>
                  <a:schemeClr val="tx2"/>
                </a:solidFill>
              </a:rPr>
              <a:t> </a:t>
            </a:r>
            <a:r>
              <a:rPr lang="en-US" sz="2600" b="1" dirty="0" err="1" smtClean="0">
                <a:solidFill>
                  <a:schemeClr val="tx2"/>
                </a:solidFill>
              </a:rPr>
              <a:t>secara</a:t>
            </a:r>
            <a:r>
              <a:rPr lang="en-US" sz="2600" b="1" dirty="0" smtClean="0">
                <a:solidFill>
                  <a:schemeClr val="tx2"/>
                </a:solidFill>
              </a:rPr>
              <a:t> </a:t>
            </a:r>
            <a:r>
              <a:rPr lang="en-US" sz="2600" b="1" dirty="0" err="1" smtClean="0">
                <a:solidFill>
                  <a:schemeClr val="tx2"/>
                </a:solidFill>
              </a:rPr>
              <a:t>spesifik</a:t>
            </a:r>
            <a:r>
              <a:rPr lang="en-US" sz="2600" dirty="0" smtClean="0"/>
              <a:t> </a:t>
            </a:r>
            <a:r>
              <a:rPr lang="en-US" sz="2600" dirty="0" err="1" smtClean="0"/>
              <a:t>mengatur</a:t>
            </a:r>
            <a:r>
              <a:rPr lang="en-US" sz="2600" dirty="0" smtClean="0"/>
              <a:t> </a:t>
            </a:r>
            <a:r>
              <a:rPr lang="en-US" sz="2600" dirty="0" err="1" smtClean="0"/>
              <a:t>perlakuan</a:t>
            </a:r>
            <a:r>
              <a:rPr lang="en-US" sz="2600" dirty="0" smtClean="0"/>
              <a:t> </a:t>
            </a:r>
            <a:r>
              <a:rPr lang="en-US" sz="2600" dirty="0" err="1" smtClean="0"/>
              <a:t>akuntansi</a:t>
            </a:r>
            <a:r>
              <a:rPr lang="en-US" sz="2600" dirty="0" smtClean="0"/>
              <a:t> </a:t>
            </a:r>
            <a:r>
              <a:rPr lang="en-US" sz="2600" dirty="0" err="1" smtClean="0"/>
              <a:t>atas</a:t>
            </a:r>
            <a:r>
              <a:rPr lang="en-US" sz="2600" dirty="0" smtClean="0"/>
              <a:t> </a:t>
            </a:r>
            <a:r>
              <a:rPr lang="en-US" sz="2600" dirty="0" err="1" smtClean="0"/>
              <a:t>suatu</a:t>
            </a:r>
            <a:r>
              <a:rPr lang="en-US" sz="2600" dirty="0" smtClean="0"/>
              <a:t> </a:t>
            </a:r>
            <a:r>
              <a:rPr lang="en-US" sz="2600" dirty="0" err="1" smtClean="0"/>
              <a:t>transaksi</a:t>
            </a:r>
            <a:r>
              <a:rPr lang="en-US" sz="2600" dirty="0" smtClean="0"/>
              <a:t>, </a:t>
            </a:r>
            <a:r>
              <a:rPr lang="en-US" sz="2600" dirty="0" err="1" smtClean="0"/>
              <a:t>peristiwa</a:t>
            </a:r>
            <a:r>
              <a:rPr lang="en-US" sz="2600" dirty="0" smtClean="0"/>
              <a:t>, </a:t>
            </a:r>
            <a:r>
              <a:rPr lang="en-US" sz="2600" dirty="0" err="1" smtClean="0"/>
              <a:t>atau</a:t>
            </a:r>
            <a:r>
              <a:rPr lang="en-US" sz="2600" dirty="0" smtClean="0"/>
              <a:t> </a:t>
            </a:r>
            <a:r>
              <a:rPr lang="en-US" sz="2600" dirty="0" err="1" smtClean="0"/>
              <a:t>keadaan</a:t>
            </a:r>
            <a:r>
              <a:rPr lang="en-US" sz="2600" dirty="0" smtClean="0"/>
              <a:t> </a:t>
            </a:r>
            <a:r>
              <a:rPr lang="en-US" sz="2600" dirty="0" err="1" smtClean="0"/>
              <a:t>lainnya</a:t>
            </a:r>
            <a:r>
              <a:rPr lang="en-US" sz="2600" dirty="0" smtClean="0"/>
              <a:t>, </a:t>
            </a:r>
            <a:r>
              <a:rPr lang="en-US" sz="2600" dirty="0" err="1" smtClean="0"/>
              <a:t>maka</a:t>
            </a:r>
            <a:r>
              <a:rPr lang="en-US" sz="2600" dirty="0" smtClean="0"/>
              <a:t> </a:t>
            </a:r>
            <a:r>
              <a:rPr lang="en-US" sz="2600" dirty="0" err="1" smtClean="0"/>
              <a:t>entitas</a:t>
            </a:r>
            <a:r>
              <a:rPr lang="en-US" sz="2600" dirty="0" smtClean="0"/>
              <a:t> </a:t>
            </a:r>
            <a:r>
              <a:rPr lang="en-US" sz="2600" b="1" dirty="0" err="1" smtClean="0">
                <a:solidFill>
                  <a:schemeClr val="tx2"/>
                </a:solidFill>
              </a:rPr>
              <a:t>hanya</a:t>
            </a:r>
            <a:r>
              <a:rPr lang="en-US" sz="2600" b="1" dirty="0" smtClean="0">
                <a:solidFill>
                  <a:schemeClr val="tx2"/>
                </a:solidFill>
              </a:rPr>
              <a:t> </a:t>
            </a:r>
            <a:r>
              <a:rPr lang="en-US" sz="2600" b="1" dirty="0" err="1" smtClean="0">
                <a:solidFill>
                  <a:schemeClr val="tx2"/>
                </a:solidFill>
              </a:rPr>
              <a:t>mengacu</a:t>
            </a:r>
            <a:r>
              <a:rPr lang="en-US" sz="2600" b="1" dirty="0" smtClean="0">
                <a:solidFill>
                  <a:schemeClr val="tx2"/>
                </a:solidFill>
              </a:rPr>
              <a:t> </a:t>
            </a:r>
            <a:r>
              <a:rPr lang="en-US" sz="2600" b="1" dirty="0" err="1" smtClean="0">
                <a:solidFill>
                  <a:schemeClr val="tx2"/>
                </a:solidFill>
              </a:rPr>
              <a:t>pada</a:t>
            </a:r>
            <a:r>
              <a:rPr lang="en-US" sz="2600" b="1" dirty="0" smtClean="0">
                <a:solidFill>
                  <a:schemeClr val="tx2"/>
                </a:solidFill>
              </a:rPr>
              <a:t> </a:t>
            </a:r>
            <a:r>
              <a:rPr lang="en-US" sz="2600" b="1" dirty="0" err="1" smtClean="0">
                <a:solidFill>
                  <a:schemeClr val="tx2"/>
                </a:solidFill>
              </a:rPr>
              <a:t>dan</a:t>
            </a:r>
            <a:r>
              <a:rPr lang="en-US" sz="2600" b="1" dirty="0" smtClean="0">
                <a:solidFill>
                  <a:schemeClr val="tx2"/>
                </a:solidFill>
              </a:rPr>
              <a:t> </a:t>
            </a:r>
            <a:r>
              <a:rPr lang="en-US" sz="2600" b="1" dirty="0" err="1" smtClean="0">
                <a:solidFill>
                  <a:schemeClr val="tx2"/>
                </a:solidFill>
              </a:rPr>
              <a:t>mempertimbangkan</a:t>
            </a:r>
            <a:r>
              <a:rPr lang="en-US" sz="2600" b="1" dirty="0" smtClean="0">
                <a:solidFill>
                  <a:schemeClr val="tx2"/>
                </a:solidFill>
              </a:rPr>
              <a:t> </a:t>
            </a:r>
            <a:r>
              <a:rPr lang="en-US" sz="2600" b="1" dirty="0" err="1" smtClean="0">
                <a:solidFill>
                  <a:schemeClr val="tx2"/>
                </a:solidFill>
              </a:rPr>
              <a:t>definisi</a:t>
            </a:r>
            <a:r>
              <a:rPr lang="en-US" sz="2600" b="1" dirty="0" smtClean="0">
                <a:solidFill>
                  <a:schemeClr val="tx2"/>
                </a:solidFill>
              </a:rPr>
              <a:t>, </a:t>
            </a:r>
            <a:r>
              <a:rPr lang="en-US" sz="2600" b="1" dirty="0" err="1" smtClean="0">
                <a:solidFill>
                  <a:schemeClr val="tx2"/>
                </a:solidFill>
              </a:rPr>
              <a:t>kriteria</a:t>
            </a:r>
            <a:r>
              <a:rPr lang="en-US" sz="2600" b="1" dirty="0" smtClean="0">
                <a:solidFill>
                  <a:schemeClr val="tx2"/>
                </a:solidFill>
              </a:rPr>
              <a:t> </a:t>
            </a:r>
            <a:r>
              <a:rPr lang="en-US" sz="2600" b="1" dirty="0" err="1" smtClean="0">
                <a:solidFill>
                  <a:schemeClr val="tx2"/>
                </a:solidFill>
              </a:rPr>
              <a:t>pengakuan</a:t>
            </a:r>
            <a:r>
              <a:rPr lang="en-US" sz="2600" b="1" dirty="0" smtClean="0">
                <a:solidFill>
                  <a:schemeClr val="tx2"/>
                </a:solidFill>
              </a:rPr>
              <a:t>, </a:t>
            </a:r>
            <a:r>
              <a:rPr lang="en-US" sz="2600" b="1" dirty="0" err="1" smtClean="0">
                <a:solidFill>
                  <a:schemeClr val="tx2"/>
                </a:solidFill>
              </a:rPr>
              <a:t>dan</a:t>
            </a:r>
            <a:r>
              <a:rPr lang="en-US" sz="2600" b="1" dirty="0" smtClean="0">
                <a:solidFill>
                  <a:schemeClr val="tx2"/>
                </a:solidFill>
              </a:rPr>
              <a:t> </a:t>
            </a:r>
            <a:r>
              <a:rPr lang="en-US" sz="2600" b="1" dirty="0" err="1" smtClean="0">
                <a:solidFill>
                  <a:schemeClr val="tx2"/>
                </a:solidFill>
              </a:rPr>
              <a:t>konsep</a:t>
            </a:r>
            <a:r>
              <a:rPr lang="en-US" sz="2600" b="1" dirty="0" smtClean="0">
                <a:solidFill>
                  <a:schemeClr val="tx2"/>
                </a:solidFill>
              </a:rPr>
              <a:t> </a:t>
            </a:r>
            <a:r>
              <a:rPr lang="en-US" sz="2600" b="1" dirty="0" err="1" smtClean="0">
                <a:solidFill>
                  <a:schemeClr val="tx2"/>
                </a:solidFill>
              </a:rPr>
              <a:t>pengukuran</a:t>
            </a:r>
            <a:r>
              <a:rPr lang="en-US" sz="2600" dirty="0" smtClean="0"/>
              <a:t> </a:t>
            </a:r>
            <a:r>
              <a:rPr lang="en-US" sz="2600" dirty="0" err="1" smtClean="0"/>
              <a:t>untuk</a:t>
            </a:r>
            <a:r>
              <a:rPr lang="en-US" sz="2600" dirty="0" smtClean="0"/>
              <a:t> </a:t>
            </a:r>
            <a:r>
              <a:rPr lang="en-US" sz="2600" dirty="0" err="1" smtClean="0"/>
              <a:t>aset</a:t>
            </a:r>
            <a:r>
              <a:rPr lang="en-US" sz="2600" dirty="0" smtClean="0"/>
              <a:t>, </a:t>
            </a:r>
            <a:r>
              <a:rPr lang="en-US" sz="2600" dirty="0" err="1" smtClean="0"/>
              <a:t>liabilitas</a:t>
            </a:r>
            <a:r>
              <a:rPr lang="en-US" sz="2600" dirty="0" smtClean="0"/>
              <a:t>, </a:t>
            </a:r>
            <a:r>
              <a:rPr lang="en-US" sz="2600" dirty="0" err="1" smtClean="0"/>
              <a:t>penghasilan</a:t>
            </a:r>
            <a:r>
              <a:rPr lang="en-US" sz="2600" dirty="0" smtClean="0"/>
              <a:t>, </a:t>
            </a:r>
            <a:r>
              <a:rPr lang="en-US" sz="2600" dirty="0" err="1" smtClean="0"/>
              <a:t>dan</a:t>
            </a:r>
            <a:r>
              <a:rPr lang="en-US" sz="2600" dirty="0" smtClean="0"/>
              <a:t> </a:t>
            </a:r>
            <a:r>
              <a:rPr lang="en-US" sz="2600" dirty="0" err="1" smtClean="0"/>
              <a:t>beban</a:t>
            </a:r>
            <a:r>
              <a:rPr lang="en-US" sz="2600" dirty="0"/>
              <a:t> </a:t>
            </a:r>
            <a:r>
              <a:rPr lang="en-US" sz="2600" b="1" dirty="0" err="1" smtClean="0">
                <a:solidFill>
                  <a:schemeClr val="tx2"/>
                </a:solidFill>
              </a:rPr>
              <a:t>serta</a:t>
            </a:r>
            <a:r>
              <a:rPr lang="en-US" sz="2600" b="1" dirty="0" smtClean="0">
                <a:solidFill>
                  <a:schemeClr val="tx2"/>
                </a:solidFill>
              </a:rPr>
              <a:t> </a:t>
            </a:r>
            <a:r>
              <a:rPr lang="en-US" sz="2600" b="1" dirty="0" err="1" smtClean="0">
                <a:solidFill>
                  <a:schemeClr val="tx2"/>
                </a:solidFill>
              </a:rPr>
              <a:t>prinsip</a:t>
            </a:r>
            <a:r>
              <a:rPr lang="en-US" sz="2600" b="1" dirty="0" smtClean="0">
                <a:solidFill>
                  <a:schemeClr val="tx2"/>
                </a:solidFill>
              </a:rPr>
              <a:t> </a:t>
            </a:r>
            <a:r>
              <a:rPr lang="en-US" sz="2600" b="1" dirty="0" err="1" smtClean="0">
                <a:solidFill>
                  <a:schemeClr val="tx2"/>
                </a:solidFill>
              </a:rPr>
              <a:t>pervasif</a:t>
            </a:r>
            <a:r>
              <a:rPr lang="en-US" sz="2600" b="1" dirty="0" smtClean="0">
                <a:solidFill>
                  <a:schemeClr val="tx2"/>
                </a:solidFill>
              </a:rPr>
              <a:t> </a:t>
            </a:r>
            <a:r>
              <a:rPr lang="en-US" sz="2600" b="1" dirty="0" err="1" smtClean="0">
                <a:solidFill>
                  <a:schemeClr val="tx2"/>
                </a:solidFill>
              </a:rPr>
              <a:t>dalam</a:t>
            </a:r>
            <a:r>
              <a:rPr lang="en-US" sz="2600" b="1" dirty="0" smtClean="0">
                <a:solidFill>
                  <a:schemeClr val="tx2"/>
                </a:solidFill>
              </a:rPr>
              <a:t> Bab 2 </a:t>
            </a:r>
            <a:r>
              <a:rPr lang="en-US" sz="2600" b="1" i="1" dirty="0" err="1" smtClean="0">
                <a:solidFill>
                  <a:schemeClr val="tx2"/>
                </a:solidFill>
              </a:rPr>
              <a:t>Konsep</a:t>
            </a:r>
            <a:r>
              <a:rPr lang="en-US" sz="2600" b="1" i="1" dirty="0" smtClean="0">
                <a:solidFill>
                  <a:schemeClr val="tx2"/>
                </a:solidFill>
              </a:rPr>
              <a:t> </a:t>
            </a:r>
            <a:r>
              <a:rPr lang="en-US" sz="2600" b="1" i="1" dirty="0" err="1" smtClean="0">
                <a:solidFill>
                  <a:schemeClr val="tx2"/>
                </a:solidFill>
              </a:rPr>
              <a:t>dan</a:t>
            </a:r>
            <a:r>
              <a:rPr lang="en-US" sz="2600" b="1" i="1" dirty="0" smtClean="0">
                <a:solidFill>
                  <a:schemeClr val="tx2"/>
                </a:solidFill>
              </a:rPr>
              <a:t> </a:t>
            </a:r>
            <a:r>
              <a:rPr lang="en-US" sz="2600" b="1" i="1" dirty="0" err="1" smtClean="0">
                <a:solidFill>
                  <a:schemeClr val="tx2"/>
                </a:solidFill>
              </a:rPr>
              <a:t>Prinsip</a:t>
            </a:r>
            <a:r>
              <a:rPr lang="en-US" sz="2600" b="1" i="1" dirty="0" smtClean="0">
                <a:solidFill>
                  <a:schemeClr val="tx2"/>
                </a:solidFill>
              </a:rPr>
              <a:t> </a:t>
            </a:r>
            <a:r>
              <a:rPr lang="en-US" sz="2600" b="1" i="1" dirty="0" err="1" smtClean="0">
                <a:solidFill>
                  <a:schemeClr val="tx2"/>
                </a:solidFill>
              </a:rPr>
              <a:t>Pervasif</a:t>
            </a:r>
            <a:r>
              <a:rPr lang="en-US" sz="2600" b="1" i="1" dirty="0">
                <a:solidFill>
                  <a:schemeClr val="tx2"/>
                </a:solidFill>
              </a:rPr>
              <a:t> </a:t>
            </a:r>
            <a:endParaRPr lang="en-US" sz="2600" b="1" i="1" dirty="0" smtClean="0">
              <a:solidFill>
                <a:schemeClr val="tx2"/>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600" dirty="0" smtClean="0"/>
              <a:t>ED SAK EMKM </a:t>
            </a:r>
            <a:r>
              <a:rPr lang="en-US" sz="2600" dirty="0" err="1" smtClean="0"/>
              <a:t>ini</a:t>
            </a:r>
            <a:r>
              <a:rPr lang="en-US" sz="2600" dirty="0" smtClean="0"/>
              <a:t>. </a:t>
            </a:r>
            <a:r>
              <a:rPr lang="en-US" sz="2600" b="1" i="1" dirty="0" err="1" smtClean="0">
                <a:solidFill>
                  <a:schemeClr val="tx2"/>
                </a:solidFill>
              </a:rPr>
              <a:t>Entitas</a:t>
            </a:r>
            <a:r>
              <a:rPr lang="en-US" sz="2600" b="1" i="1" dirty="0" smtClean="0">
                <a:solidFill>
                  <a:schemeClr val="tx2"/>
                </a:solidFill>
              </a:rPr>
              <a:t> </a:t>
            </a:r>
            <a:r>
              <a:rPr lang="en-US" sz="2600" b="1" i="1" dirty="0" err="1" smtClean="0">
                <a:solidFill>
                  <a:schemeClr val="tx2"/>
                </a:solidFill>
              </a:rPr>
              <a:t>tidak</a:t>
            </a:r>
            <a:r>
              <a:rPr lang="en-US" sz="2600" b="1" i="1" dirty="0" smtClean="0">
                <a:solidFill>
                  <a:schemeClr val="tx2"/>
                </a:solidFill>
              </a:rPr>
              <a:t> </a:t>
            </a:r>
            <a:r>
              <a:rPr lang="en-US" sz="2600" b="1" i="1" dirty="0" err="1" smtClean="0">
                <a:solidFill>
                  <a:schemeClr val="tx2"/>
                </a:solidFill>
              </a:rPr>
              <a:t>mempertimbangkan</a:t>
            </a:r>
            <a:r>
              <a:rPr lang="en-US" sz="2600" b="1" i="1" dirty="0" smtClean="0">
                <a:solidFill>
                  <a:schemeClr val="tx2"/>
                </a:solidFill>
              </a:rPr>
              <a:t> </a:t>
            </a:r>
            <a:r>
              <a:rPr lang="en-US" sz="2600" b="1" i="1" dirty="0" err="1" smtClean="0">
                <a:solidFill>
                  <a:schemeClr val="tx2"/>
                </a:solidFill>
              </a:rPr>
              <a:t>pengaturan</a:t>
            </a:r>
            <a:r>
              <a:rPr lang="en-US" sz="2600" b="1" i="1" dirty="0" smtClean="0">
                <a:solidFill>
                  <a:schemeClr val="tx2"/>
                </a:solidFill>
              </a:rPr>
              <a:t> lain</a:t>
            </a:r>
            <a:r>
              <a:rPr lang="en-US" sz="2600" i="1" dirty="0" smtClean="0"/>
              <a:t> di </a:t>
            </a:r>
            <a:r>
              <a:rPr lang="en-US" sz="2600" i="1" dirty="0" err="1" smtClean="0"/>
              <a:t>luar</a:t>
            </a:r>
            <a:r>
              <a:rPr lang="en-US" sz="2600" i="1" dirty="0" smtClean="0"/>
              <a:t> </a:t>
            </a:r>
            <a:r>
              <a:rPr lang="en-US" sz="2600" i="1" dirty="0" err="1" smtClean="0"/>
              <a:t>pengaturan</a:t>
            </a:r>
            <a:r>
              <a:rPr lang="en-US" sz="2600" i="1" dirty="0" smtClean="0"/>
              <a:t> </a:t>
            </a:r>
            <a:r>
              <a:rPr lang="en-US" sz="2600" i="1" dirty="0" err="1" smtClean="0"/>
              <a:t>dalam</a:t>
            </a:r>
            <a:r>
              <a:rPr lang="en-US" sz="2600" i="1" dirty="0" smtClean="0"/>
              <a:t> ED SAK EMKM </a:t>
            </a:r>
            <a:r>
              <a:rPr lang="en-US" sz="2600" b="1" i="1" dirty="0" err="1" smtClean="0">
                <a:solidFill>
                  <a:schemeClr val="tx2"/>
                </a:solidFill>
              </a:rPr>
              <a:t>untuk</a:t>
            </a:r>
            <a:r>
              <a:rPr lang="en-US" sz="2600" b="1" i="1" dirty="0" smtClean="0">
                <a:solidFill>
                  <a:schemeClr val="tx2"/>
                </a:solidFill>
              </a:rPr>
              <a:t> </a:t>
            </a:r>
            <a:r>
              <a:rPr lang="en-US" sz="2600" b="1" i="1" dirty="0" err="1" smtClean="0">
                <a:solidFill>
                  <a:schemeClr val="tx2"/>
                </a:solidFill>
              </a:rPr>
              <a:t>transaksi</a:t>
            </a:r>
            <a:r>
              <a:rPr lang="en-US" sz="2600" b="1" i="1" dirty="0" smtClean="0">
                <a:solidFill>
                  <a:schemeClr val="tx2"/>
                </a:solidFill>
              </a:rPr>
              <a:t>, </a:t>
            </a:r>
            <a:r>
              <a:rPr lang="en-US" sz="2600" b="1" i="1" dirty="0" err="1" smtClean="0">
                <a:solidFill>
                  <a:schemeClr val="tx2"/>
                </a:solidFill>
              </a:rPr>
              <a:t>peristiwa</a:t>
            </a:r>
            <a:r>
              <a:rPr lang="en-US" sz="2600" b="1" i="1" dirty="0" smtClean="0">
                <a:solidFill>
                  <a:schemeClr val="tx2"/>
                </a:solidFill>
              </a:rPr>
              <a:t>, </a:t>
            </a:r>
            <a:r>
              <a:rPr lang="en-US" sz="2600" b="1" i="1" dirty="0" err="1" smtClean="0">
                <a:solidFill>
                  <a:schemeClr val="tx2"/>
                </a:solidFill>
              </a:rPr>
              <a:t>atau</a:t>
            </a:r>
            <a:r>
              <a:rPr lang="en-US" sz="2600" b="1" i="1" dirty="0" smtClean="0">
                <a:solidFill>
                  <a:schemeClr val="tx2"/>
                </a:solidFill>
              </a:rPr>
              <a:t> </a:t>
            </a:r>
            <a:r>
              <a:rPr lang="en-US" sz="2600" b="1" i="1" dirty="0" err="1" smtClean="0">
                <a:solidFill>
                  <a:schemeClr val="tx2"/>
                </a:solidFill>
              </a:rPr>
              <a:t>keadaan</a:t>
            </a:r>
            <a:r>
              <a:rPr lang="en-US" sz="2600" b="1" i="1" dirty="0" smtClean="0">
                <a:solidFill>
                  <a:schemeClr val="tx2"/>
                </a:solidFill>
              </a:rPr>
              <a:t> lain</a:t>
            </a:r>
            <a:r>
              <a:rPr lang="en-US" sz="2600" b="1" i="1" dirty="0" smtClean="0"/>
              <a:t> </a:t>
            </a:r>
            <a:r>
              <a:rPr lang="en-US" sz="2600" i="1" dirty="0" err="1" smtClean="0"/>
              <a:t>tersebut</a:t>
            </a:r>
            <a:r>
              <a:rPr lang="en-US" sz="2600" dirty="0" smtClean="0"/>
              <a:t>. </a:t>
            </a: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26</a:t>
            </a:fld>
            <a:endParaRPr lang="en-US" dirty="0">
              <a:solidFill>
                <a:schemeClr val="tx1"/>
              </a:solidFill>
            </a:endParaRPr>
          </a:p>
        </p:txBody>
      </p:sp>
      <p:sp>
        <p:nvSpPr>
          <p:cNvPr id="5" name="Title 2"/>
          <p:cNvSpPr>
            <a:spLocks noGrp="1"/>
          </p:cNvSpPr>
          <p:nvPr>
            <p:ph type="title"/>
          </p:nvPr>
        </p:nvSpPr>
        <p:spPr>
          <a:xfrm>
            <a:off x="76200" y="5410200"/>
            <a:ext cx="8229600" cy="792162"/>
          </a:xfrm>
        </p:spPr>
        <p:txBody>
          <a:bodyPr/>
          <a:lstStyle/>
          <a:p>
            <a:pPr algn="l"/>
            <a:r>
              <a:rPr lang="en-US" dirty="0" err="1" smtClean="0">
                <a:latin typeface="Cooper Black" charset="0"/>
                <a:ea typeface="Cooper Black" charset="0"/>
                <a:cs typeface="Cooper Black" charset="0"/>
              </a:rPr>
              <a:t>Kebijakan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Akuntansi</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Estimasi</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dan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Kesalahan</a:t>
            </a:r>
            <a:endParaRPr lang="en-US" dirty="0">
              <a:latin typeface="Cooper Black" charset="0"/>
              <a:ea typeface="Cooper Black" charset="0"/>
              <a:cs typeface="Cooper Black" charset="0"/>
            </a:endParaRPr>
          </a:p>
        </p:txBody>
      </p:sp>
    </p:spTree>
    <p:extLst>
      <p:ext uri="{BB962C8B-B14F-4D97-AF65-F5344CB8AC3E}">
        <p14:creationId xmlns:p14="http://schemas.microsoft.com/office/powerpoint/2010/main" val="1693516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073EA6-68CD-4180-95AE-C55DCB0DCF64}" type="slidenum">
              <a:rPr lang="en-US" smtClean="0">
                <a:solidFill>
                  <a:schemeClr val="tx1"/>
                </a:solidFill>
                <a:latin typeface="Times New Roman" charset="0"/>
                <a:ea typeface="Times New Roman" charset="0"/>
                <a:cs typeface="Times New Roman" charset="0"/>
              </a:rPr>
              <a:pPr>
                <a:defRPr/>
              </a:pPr>
              <a:t>27</a:t>
            </a:fld>
            <a:endParaRPr lang="en-US" dirty="0">
              <a:solidFill>
                <a:schemeClr val="tx1"/>
              </a:solidFill>
              <a:latin typeface="Times New Roman" charset="0"/>
              <a:ea typeface="Times New Roman" charset="0"/>
              <a:cs typeface="Times New Roman" charset="0"/>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(4)</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810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bahwa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entitas</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mempertimbangkan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lain di </a:t>
            </a:r>
            <a:r>
              <a:rPr lang="en-US" sz="3000" b="1" i="1" dirty="0" err="1" smtClean="0">
                <a:solidFill>
                  <a:schemeClr val="tx1"/>
                </a:solidFill>
                <a:latin typeface="Times New Roman" charset="0"/>
                <a:ea typeface="Times New Roman" charset="0"/>
                <a:cs typeface="Times New Roman" charset="0"/>
              </a:rPr>
              <a:t>luar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a:t>
            </a:r>
            <a:r>
              <a:rPr lang="en-US" sz="3000" b="1" i="1" smtClean="0">
                <a:solidFill>
                  <a:schemeClr val="tx1"/>
                </a:solidFill>
                <a:latin typeface="Times New Roman" charset="0"/>
                <a:ea typeface="Times New Roman" charset="0"/>
                <a:cs typeface="Times New Roman" charset="0"/>
              </a:rPr>
              <a:t>Bab </a:t>
            </a:r>
            <a:r>
              <a:rPr lang="id-ID" sz="3000" b="1" i="1" smtClean="0">
                <a:solidFill>
                  <a:schemeClr val="tx1"/>
                </a:solidFill>
                <a:latin typeface="Times New Roman" charset="0"/>
                <a:ea typeface="Times New Roman" charset="0"/>
                <a:cs typeface="Times New Roman" charset="0"/>
              </a:rPr>
              <a:t>2</a:t>
            </a:r>
            <a:r>
              <a:rPr lang="en-US" sz="3000" b="1" i="1"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untuk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transaksi</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peristiwa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atau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keadaan</a:t>
            </a:r>
            <a:r>
              <a:rPr lang="en-US" sz="3000" b="1" i="1" dirty="0" smtClean="0">
                <a:solidFill>
                  <a:schemeClr val="tx1"/>
                </a:solidFill>
                <a:latin typeface="Times New Roman" charset="0"/>
                <a:ea typeface="Times New Roman" charset="0"/>
                <a:cs typeface="Times New Roman" charset="0"/>
              </a:rPr>
              <a:t> lain yang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secara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spesifik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a:t>
            </a:r>
            <a:r>
              <a:rPr lang="en-US" sz="3000" b="1" i="1" smtClean="0">
                <a:solidFill>
                  <a:schemeClr val="tx1"/>
                </a:solidFill>
                <a:latin typeface="Times New Roman" charset="0"/>
                <a:ea typeface="Times New Roman" charset="0"/>
                <a:cs typeface="Times New Roman" charset="0"/>
              </a:rPr>
              <a:t>SAK EMKM</a:t>
            </a:r>
            <a:r>
              <a:rPr lang="id-ID" sz="3000" b="1" i="1" smtClean="0">
                <a:solidFill>
                  <a:schemeClr val="tx1"/>
                </a:solidFill>
                <a:latin typeface="Times New Roman" charset="0"/>
                <a:ea typeface="Times New Roman" charset="0"/>
                <a:cs typeface="Times New Roman" charset="0"/>
              </a:rPr>
              <a:t> sebagaimana diusulkan dalam </a:t>
            </a:r>
          </a:p>
          <a:p>
            <a:pPr algn="ctr"/>
            <a:r>
              <a:rPr lang="id-ID" sz="3000" b="1" i="1" smtClean="0">
                <a:solidFill>
                  <a:schemeClr val="tx1"/>
                </a:solidFill>
                <a:latin typeface="Times New Roman" charset="0"/>
                <a:ea typeface="Times New Roman" charset="0"/>
                <a:cs typeface="Times New Roman" charset="0"/>
              </a:rPr>
              <a:t>Par 7.4 ED SAK EMKM ini</a:t>
            </a:r>
            <a:r>
              <a:rPr lang="en-US" sz="3000" b="1" i="1" smtClean="0">
                <a:solidFill>
                  <a:schemeClr val="tx1"/>
                </a:solidFill>
                <a:latin typeface="Times New Roman" charset="0"/>
                <a:ea typeface="Times New Roman" charset="0"/>
                <a:cs typeface="Times New Roman" charset="0"/>
              </a:rPr>
              <a:t>?</a:t>
            </a:r>
            <a:endParaRPr lang="en-US" sz="3000" b="1" i="1" dirty="0" smtClean="0">
              <a:solidFill>
                <a:schemeClr val="tx1"/>
              </a:solidFill>
              <a:latin typeface="Times New Roman" charset="0"/>
              <a:ea typeface="Times New Roman" charset="0"/>
              <a:cs typeface="Times New Roman" charset="0"/>
            </a:endParaRP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1596967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txBox="1">
            <a:spLocks/>
          </p:cNvSpPr>
          <p:nvPr/>
        </p:nvSpPr>
        <p:spPr>
          <a:xfrm>
            <a:off x="1524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8</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ASET &amp; LIABILITAS KEUANGAN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8787131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609600"/>
            <a:ext cx="8229600" cy="792162"/>
          </a:xfrm>
        </p:spPr>
        <p:txBody>
          <a:bodyPr/>
          <a:lstStyle/>
          <a:p>
            <a:pPr algn="r"/>
            <a:r>
              <a:rPr lang="en-US" dirty="0" err="1" smtClean="0">
                <a:latin typeface="Cooper Black" charset="0"/>
                <a:ea typeface="Cooper Black" charset="0"/>
                <a:cs typeface="Cooper Black" charset="0"/>
              </a:rPr>
              <a:t>Aset</a:t>
            </a:r>
            <a:r>
              <a:rPr lang="en-US" dirty="0" smtClean="0">
                <a:latin typeface="Cooper Black" charset="0"/>
                <a:ea typeface="Cooper Black" charset="0"/>
                <a:cs typeface="Cooper Black" charset="0"/>
              </a:rPr>
              <a:t> &amp; </a:t>
            </a:r>
            <a:r>
              <a:rPr lang="en-US" dirty="0" err="1" smtClean="0">
                <a:latin typeface="Cooper Black" charset="0"/>
                <a:ea typeface="Cooper Black" charset="0"/>
                <a:cs typeface="Cooper Black" charset="0"/>
              </a:rPr>
              <a:t>Liabilitas</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Keuangan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xfrm>
            <a:off x="8135938" y="6248400"/>
            <a:ext cx="550862" cy="365844"/>
          </a:xfrm>
        </p:spPr>
        <p:txBody>
          <a:bodyPr/>
          <a:lstStyle/>
          <a:p>
            <a:pPr>
              <a:defRPr/>
            </a:pPr>
            <a:fld id="{0E5C9E0E-0EF2-4B31-B3CC-9630651E1B18}" type="slidenum">
              <a:rPr lang="en-US" smtClean="0">
                <a:solidFill>
                  <a:schemeClr val="tx1"/>
                </a:solidFill>
              </a:rPr>
              <a:pPr>
                <a:defRPr/>
              </a:pPr>
              <a:t>29</a:t>
            </a:fld>
            <a:endParaRPr lang="en-US" dirty="0">
              <a:solidFill>
                <a:schemeClr val="tx1"/>
              </a:solidFill>
            </a:endParaRPr>
          </a:p>
        </p:txBody>
      </p:sp>
      <p:sp>
        <p:nvSpPr>
          <p:cNvPr id="7" name="AutoShape 6"/>
          <p:cNvSpPr>
            <a:spLocks noChangeArrowheads="1"/>
          </p:cNvSpPr>
          <p:nvPr/>
        </p:nvSpPr>
        <p:spPr bwMode="blackWhite">
          <a:xfrm>
            <a:off x="2185628" y="1371600"/>
            <a:ext cx="6598840" cy="762000"/>
          </a:xfrm>
          <a:prstGeom prst="flowChartAlternateProcess">
            <a:avLst/>
          </a:prstGeom>
          <a:solidFill>
            <a:srgbClr val="F5DB80"/>
          </a:solidFill>
          <a:ln w="9525" algn="ctr">
            <a:noFill/>
            <a:miter lim="800000"/>
            <a:headEnd/>
            <a:tailEnd/>
          </a:ln>
          <a:effectLst/>
          <a:scene3d>
            <a:camera prst="orthographicFront"/>
            <a:lightRig rig="threePt" dir="t"/>
          </a:scene3d>
          <a:sp3d>
            <a:bevelT/>
          </a:sp3d>
        </p:spPr>
        <p:txBody>
          <a:bodyPr lIns="72000" tIns="72000" rIns="72000" bIns="72000" anchor="ctr"/>
          <a:lstStyle/>
          <a:p>
            <a:pPr marL="228600" lvl="0" indent="-228600" defTabSz="1200150" eaLnBrk="1" fontAlgn="auto" hangingPunct="1">
              <a:lnSpc>
                <a:spcPct val="90000"/>
              </a:lnSpc>
              <a:spcAft>
                <a:spcPct val="15000"/>
              </a:spcAft>
              <a:buFont typeface="Arial" pitchFamily="34" charset="0"/>
              <a:buChar char="•"/>
              <a:defRPr/>
            </a:pPr>
            <a:r>
              <a:rPr lang="en-US" sz="1800" b="1" dirty="0" err="1" smtClean="0">
                <a:latin typeface="Times New Roman" charset="0"/>
                <a:ea typeface="Times New Roman" charset="0"/>
                <a:cs typeface="Times New Roman" charset="0"/>
              </a:rPr>
              <a:t>Pasal</a:t>
            </a:r>
            <a:r>
              <a:rPr lang="en-US" sz="1800" b="1" dirty="0" smtClean="0">
                <a:latin typeface="Times New Roman" charset="0"/>
                <a:ea typeface="Times New Roman" charset="0"/>
                <a:cs typeface="Times New Roman" charset="0"/>
              </a:rPr>
              <a:t> 33 UU UMKM: UMKM </a:t>
            </a:r>
            <a:r>
              <a:rPr lang="en-US" sz="1800" b="1" dirty="0" err="1" smtClean="0">
                <a:solidFill>
                  <a:schemeClr val="tx2"/>
                </a:solidFill>
                <a:latin typeface="Times New Roman" charset="0"/>
                <a:ea typeface="Times New Roman" charset="0"/>
                <a:cs typeface="Times New Roman" charset="0"/>
              </a:rPr>
              <a:t>dapat</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memiliki</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saham</a:t>
            </a:r>
            <a:r>
              <a:rPr lang="en-US" sz="1800" b="1" dirty="0" smtClean="0">
                <a:solidFill>
                  <a:schemeClr val="tx2"/>
                </a:solidFill>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usaha</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besar</a:t>
            </a:r>
            <a:r>
              <a:rPr lang="en-US" sz="1800" b="1" dirty="0" smtClean="0">
                <a:latin typeface="Times New Roman" charset="0"/>
                <a:ea typeface="Times New Roman" charset="0"/>
                <a:cs typeface="Times New Roman" charset="0"/>
              </a:rPr>
              <a:t> </a:t>
            </a:r>
            <a:r>
              <a:rPr lang="en-US" sz="1800" b="1" dirty="0" smtClean="0">
                <a:solidFill>
                  <a:schemeClr val="tx2"/>
                </a:solidFill>
                <a:latin typeface="Times New Roman" charset="0"/>
                <a:ea typeface="Times New Roman" charset="0"/>
                <a:cs typeface="Times New Roman" charset="0"/>
              </a:rPr>
              <a:t>yang </a:t>
            </a:r>
            <a:r>
              <a:rPr lang="en-US" sz="1800" b="1" dirty="0" err="1" smtClean="0">
                <a:solidFill>
                  <a:schemeClr val="tx2"/>
                </a:solidFill>
                <a:latin typeface="Times New Roman" charset="0"/>
                <a:ea typeface="Times New Roman" charset="0"/>
                <a:cs typeface="Times New Roman" charset="0"/>
              </a:rPr>
              <a:t>terdaftar</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di</a:t>
            </a:r>
            <a:r>
              <a:rPr lang="en-US" sz="1800" b="1" dirty="0" smtClean="0">
                <a:solidFill>
                  <a:schemeClr val="tx2"/>
                </a:solidFill>
                <a:latin typeface="Times New Roman" charset="0"/>
                <a:ea typeface="Times New Roman" charset="0"/>
                <a:cs typeface="Times New Roman" charset="0"/>
              </a:rPr>
              <a:t> Bursa </a:t>
            </a:r>
            <a:r>
              <a:rPr lang="en-US" sz="1800" b="1" dirty="0" err="1" smtClean="0">
                <a:solidFill>
                  <a:schemeClr val="tx2"/>
                </a:solidFill>
                <a:latin typeface="Times New Roman" charset="0"/>
                <a:ea typeface="Times New Roman" charset="0"/>
                <a:cs typeface="Times New Roman" charset="0"/>
              </a:rPr>
              <a:t>Efek</a:t>
            </a:r>
            <a:endParaRPr lang="en-US" sz="1800" b="1" dirty="0">
              <a:solidFill>
                <a:schemeClr val="tx2"/>
              </a:solidFill>
              <a:latin typeface="Times New Roman" charset="0"/>
              <a:ea typeface="Times New Roman" charset="0"/>
              <a:cs typeface="Times New Roman" charset="0"/>
            </a:endParaRPr>
          </a:p>
        </p:txBody>
      </p:sp>
      <p:sp>
        <p:nvSpPr>
          <p:cNvPr id="8" name="AutoShape 6"/>
          <p:cNvSpPr>
            <a:spLocks noChangeArrowheads="1"/>
          </p:cNvSpPr>
          <p:nvPr/>
        </p:nvSpPr>
        <p:spPr bwMode="blackWhite">
          <a:xfrm>
            <a:off x="228600" y="1371600"/>
            <a:ext cx="1524000" cy="762000"/>
          </a:xfrm>
          <a:prstGeom prst="flowChartAlternateProcess">
            <a:avLst/>
          </a:prstGeom>
          <a:solidFill>
            <a:srgbClr val="F5DB80"/>
          </a:solidFill>
          <a:ln w="9525" algn="ctr">
            <a:noFill/>
            <a:miter lim="800000"/>
            <a:headEnd/>
            <a:tailEnd/>
          </a:ln>
          <a:effectLst/>
          <a:scene3d>
            <a:camera prst="orthographicFront"/>
            <a:lightRig rig="threePt" dir="t"/>
          </a:scene3d>
          <a:sp3d>
            <a:bevelT/>
          </a:sp3d>
        </p:spPr>
        <p:txBody>
          <a:bodyPr lIns="72000" tIns="72000" rIns="72000" bIns="72000" anchor="ctr"/>
          <a:lstStyle/>
          <a:p>
            <a:pPr algn="ctr">
              <a:spcBef>
                <a:spcPct val="20000"/>
              </a:spcBef>
            </a:pPr>
            <a:r>
              <a:rPr lang="en-GB" sz="1800" b="1" dirty="0" err="1" smtClean="0">
                <a:latin typeface="Times New Roman" pitchFamily="18" charset="0"/>
                <a:cs typeface="Times New Roman" pitchFamily="18" charset="0"/>
              </a:rPr>
              <a:t>Latar</a:t>
            </a:r>
            <a:r>
              <a:rPr lang="en-GB" sz="1800" b="1" dirty="0" smtClean="0">
                <a:latin typeface="Times New Roman" pitchFamily="18" charset="0"/>
                <a:cs typeface="Times New Roman" pitchFamily="18" charset="0"/>
              </a:rPr>
              <a:t> </a:t>
            </a:r>
            <a:r>
              <a:rPr lang="en-GB" sz="1800" b="1" dirty="0" err="1" smtClean="0">
                <a:latin typeface="Times New Roman" pitchFamily="18" charset="0"/>
                <a:cs typeface="Times New Roman" pitchFamily="18" charset="0"/>
              </a:rPr>
              <a:t>belakang</a:t>
            </a:r>
            <a:endParaRPr lang="en-GB" sz="1800" b="1" dirty="0" smtClean="0">
              <a:latin typeface="Times New Roman" pitchFamily="18" charset="0"/>
              <a:cs typeface="Times New Roman" pitchFamily="18" charset="0"/>
            </a:endParaRPr>
          </a:p>
        </p:txBody>
      </p:sp>
      <p:sp>
        <p:nvSpPr>
          <p:cNvPr id="9" name="AutoShape 51"/>
          <p:cNvSpPr>
            <a:spLocks noChangeArrowheads="1"/>
          </p:cNvSpPr>
          <p:nvPr/>
        </p:nvSpPr>
        <p:spPr bwMode="blackWhite">
          <a:xfrm>
            <a:off x="1753579" y="1524000"/>
            <a:ext cx="432049" cy="553380"/>
          </a:xfrm>
          <a:prstGeom prst="homePlate">
            <a:avLst>
              <a:gd name="adj" fmla="val 48051"/>
            </a:avLst>
          </a:prstGeom>
          <a:solidFill>
            <a:srgbClr val="E3A780"/>
          </a:solidFill>
          <a:ln w="9525" algn="ctr">
            <a:noFill/>
            <a:miter lim="800000"/>
            <a:headEnd/>
            <a:tailEnd/>
          </a:ln>
          <a:effectLst/>
          <a:scene3d>
            <a:camera prst="orthographicFront"/>
            <a:lightRig rig="threePt" dir="t"/>
          </a:scene3d>
          <a:sp3d>
            <a:bevelT/>
          </a:sp3d>
        </p:spPr>
        <p:txBody>
          <a:bodyPr rot="10800000" vert="eaVert" wrap="none" lIns="72000" tIns="72000" rIns="72000" bIns="72000" anchor="ctr"/>
          <a:lstStyle/>
          <a:p>
            <a:pPr algn="ctr"/>
            <a:endParaRPr lang="en-GB" sz="1600" dirty="0">
              <a:solidFill>
                <a:schemeClr val="tx2"/>
              </a:solidFill>
            </a:endParaRPr>
          </a:p>
        </p:txBody>
      </p:sp>
      <p:sp>
        <p:nvSpPr>
          <p:cNvPr id="10" name="AutoShape 8"/>
          <p:cNvSpPr>
            <a:spLocks noChangeArrowheads="1"/>
          </p:cNvSpPr>
          <p:nvPr/>
        </p:nvSpPr>
        <p:spPr bwMode="blackWhite">
          <a:xfrm>
            <a:off x="2185628" y="2133600"/>
            <a:ext cx="6598840" cy="990600"/>
          </a:xfrm>
          <a:prstGeom prst="flowChartAlternateProcess">
            <a:avLst/>
          </a:prstGeom>
          <a:solidFill>
            <a:srgbClr val="BFCCE3"/>
          </a:solidFill>
          <a:ln w="9525" algn="ctr">
            <a:noFill/>
            <a:miter lim="800000"/>
            <a:headEnd/>
            <a:tailEnd/>
          </a:ln>
          <a:effectLst/>
          <a:scene3d>
            <a:camera prst="orthographicFront"/>
            <a:lightRig rig="threePt" dir="t"/>
          </a:scene3d>
          <a:sp3d>
            <a:bevelT/>
          </a:sp3d>
        </p:spPr>
        <p:txBody>
          <a:bodyPr lIns="72000" tIns="72000" rIns="72000" bIns="72000" anchor="ctr"/>
          <a:lstStyle/>
          <a:p>
            <a:pPr marL="22860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Definisi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aset</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liabilitas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keuangan</a:t>
            </a:r>
            <a:r>
              <a:rPr lang="en-US" sz="1800" b="1" dirty="0" smtClean="0">
                <a:latin typeface="Times New Roman" charset="0"/>
                <a:ea typeface="Times New Roman" charset="0"/>
                <a:cs typeface="Times New Roman" charset="0"/>
              </a:rPr>
              <a:t> (par 8.2 </a:t>
            </a:r>
            <a:r>
              <a:rPr lang="en-US" sz="1800" b="1" dirty="0" err="1" smtClean="0">
                <a:latin typeface="Times New Roman" charset="0"/>
                <a:ea typeface="Times New Roman" charset="0"/>
                <a:cs typeface="Times New Roman" charset="0"/>
              </a:rPr>
              <a:t>dan</a:t>
            </a:r>
            <a:r>
              <a:rPr lang="en-US" sz="1800" b="1" dirty="0" smtClean="0">
                <a:latin typeface="Times New Roman" charset="0"/>
                <a:ea typeface="Times New Roman" charset="0"/>
                <a:cs typeface="Times New Roman" charset="0"/>
              </a:rPr>
              <a:t> 8.3)</a:t>
            </a:r>
          </a:p>
          <a:p>
            <a:pPr marL="22860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Contoh</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aset</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liabilitas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keuangan</a:t>
            </a:r>
            <a:r>
              <a:rPr lang="en-US" sz="1800" b="1" dirty="0" smtClean="0">
                <a:latin typeface="Times New Roman" charset="0"/>
                <a:ea typeface="Times New Roman" charset="0"/>
                <a:cs typeface="Times New Roman" charset="0"/>
              </a:rPr>
              <a:t> (par 8.4)</a:t>
            </a:r>
          </a:p>
          <a:p>
            <a:pPr marL="22860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Pengecualian</a:t>
            </a:r>
            <a:r>
              <a:rPr lang="en-US" sz="1800" b="1" dirty="0" smtClean="0">
                <a:solidFill>
                  <a:schemeClr val="tx2"/>
                </a:solidFill>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ruang</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lingkup</a:t>
            </a:r>
            <a:r>
              <a:rPr lang="en-US" sz="1800" b="1" dirty="0" smtClean="0">
                <a:latin typeface="Times New Roman" charset="0"/>
                <a:ea typeface="Times New Roman" charset="0"/>
                <a:cs typeface="Times New Roman" charset="0"/>
              </a:rPr>
              <a:t> (par 8.5)</a:t>
            </a:r>
            <a:endParaRPr lang="en-GB" sz="1800" b="1" dirty="0" smtClean="0">
              <a:latin typeface="Times New Roman" pitchFamily="18" charset="0"/>
              <a:cs typeface="Times New Roman" pitchFamily="18" charset="0"/>
            </a:endParaRPr>
          </a:p>
        </p:txBody>
      </p:sp>
      <p:sp>
        <p:nvSpPr>
          <p:cNvPr id="11" name="AutoShape 6"/>
          <p:cNvSpPr>
            <a:spLocks noChangeArrowheads="1"/>
          </p:cNvSpPr>
          <p:nvPr/>
        </p:nvSpPr>
        <p:spPr bwMode="blackWhite">
          <a:xfrm>
            <a:off x="228600" y="2133600"/>
            <a:ext cx="1524000" cy="900546"/>
          </a:xfrm>
          <a:prstGeom prst="flowChartAlternateProcess">
            <a:avLst/>
          </a:prstGeom>
          <a:solidFill>
            <a:srgbClr val="BFCCE3"/>
          </a:solidFill>
          <a:ln w="9525" algn="ctr">
            <a:noFill/>
            <a:miter lim="800000"/>
            <a:headEnd/>
            <a:tailEnd/>
          </a:ln>
          <a:effectLst/>
          <a:scene3d>
            <a:camera prst="orthographicFront"/>
            <a:lightRig rig="threePt" dir="t"/>
          </a:scene3d>
          <a:sp3d>
            <a:bevelT/>
          </a:sp3d>
        </p:spPr>
        <p:txBody>
          <a:bodyPr lIns="72000" tIns="72000" rIns="72000" bIns="72000" anchor="ctr"/>
          <a:lstStyle/>
          <a:p>
            <a:pPr algn="ctr">
              <a:spcBef>
                <a:spcPct val="20000"/>
              </a:spcBef>
            </a:pPr>
            <a:r>
              <a:rPr lang="en-GB" sz="1800" b="1" dirty="0" err="1" smtClean="0">
                <a:latin typeface="Times New Roman" pitchFamily="18" charset="0"/>
                <a:cs typeface="Times New Roman" pitchFamily="18" charset="0"/>
              </a:rPr>
              <a:t>Ruang</a:t>
            </a:r>
            <a:r>
              <a:rPr lang="en-GB" sz="1800" b="1" dirty="0" smtClean="0">
                <a:latin typeface="Times New Roman" pitchFamily="18" charset="0"/>
                <a:cs typeface="Times New Roman" pitchFamily="18" charset="0"/>
              </a:rPr>
              <a:t> </a:t>
            </a:r>
            <a:r>
              <a:rPr lang="en-GB" sz="1800" b="1" dirty="0" err="1" smtClean="0">
                <a:latin typeface="Times New Roman" pitchFamily="18" charset="0"/>
                <a:cs typeface="Times New Roman" pitchFamily="18" charset="0"/>
              </a:rPr>
              <a:t>lingkup</a:t>
            </a:r>
            <a:endParaRPr lang="en-GB" sz="1800" b="1" dirty="0" smtClean="0">
              <a:latin typeface="Times New Roman" pitchFamily="18" charset="0"/>
              <a:cs typeface="Times New Roman" pitchFamily="18" charset="0"/>
            </a:endParaRPr>
          </a:p>
        </p:txBody>
      </p:sp>
      <p:sp>
        <p:nvSpPr>
          <p:cNvPr id="12" name="AutoShape 51"/>
          <p:cNvSpPr>
            <a:spLocks noChangeArrowheads="1"/>
          </p:cNvSpPr>
          <p:nvPr/>
        </p:nvSpPr>
        <p:spPr bwMode="blackWhite">
          <a:xfrm>
            <a:off x="1752600" y="2286000"/>
            <a:ext cx="432049" cy="588818"/>
          </a:xfrm>
          <a:prstGeom prst="homePlate">
            <a:avLst>
              <a:gd name="adj" fmla="val 48051"/>
            </a:avLst>
          </a:prstGeom>
          <a:solidFill>
            <a:srgbClr val="E3A780"/>
          </a:solidFill>
          <a:ln w="9525" algn="ctr">
            <a:noFill/>
            <a:miter lim="800000"/>
            <a:headEnd/>
            <a:tailEnd/>
          </a:ln>
          <a:effectLst/>
          <a:scene3d>
            <a:camera prst="orthographicFront"/>
            <a:lightRig rig="threePt" dir="t"/>
          </a:scene3d>
          <a:sp3d>
            <a:bevelT/>
          </a:sp3d>
        </p:spPr>
        <p:txBody>
          <a:bodyPr rot="10800000" vert="eaVert" wrap="none" lIns="72000" tIns="72000" rIns="72000" bIns="72000" anchor="ctr"/>
          <a:lstStyle/>
          <a:p>
            <a:pPr algn="ctr"/>
            <a:endParaRPr lang="en-GB" sz="1600" dirty="0">
              <a:solidFill>
                <a:schemeClr val="tx2"/>
              </a:solidFill>
            </a:endParaRPr>
          </a:p>
        </p:txBody>
      </p:sp>
      <p:sp>
        <p:nvSpPr>
          <p:cNvPr id="15" name="AutoShape 6"/>
          <p:cNvSpPr>
            <a:spLocks noChangeArrowheads="1"/>
          </p:cNvSpPr>
          <p:nvPr/>
        </p:nvSpPr>
        <p:spPr bwMode="blackWhite">
          <a:xfrm>
            <a:off x="2209800" y="3124200"/>
            <a:ext cx="6598840" cy="2209800"/>
          </a:xfrm>
          <a:prstGeom prst="flowChartAlternateProcess">
            <a:avLst/>
          </a:prstGeom>
          <a:solidFill>
            <a:srgbClr val="F5DB80"/>
          </a:solidFill>
          <a:ln w="9525" algn="ctr">
            <a:noFill/>
            <a:miter lim="800000"/>
            <a:headEnd/>
            <a:tailEnd/>
          </a:ln>
          <a:effectLst/>
          <a:scene3d>
            <a:camera prst="orthographicFront"/>
            <a:lightRig rig="threePt" dir="t"/>
          </a:scene3d>
          <a:sp3d>
            <a:bevelT/>
          </a:sp3d>
        </p:spPr>
        <p:txBody>
          <a:bodyPr lIns="72000" tIns="72000" rIns="72000" bIns="72000" anchor="ctr"/>
          <a:lstStyle/>
          <a:p>
            <a:pPr marL="228600" lvl="0" indent="-228600" defTabSz="1200150" eaLnBrk="1" fontAlgn="auto" hangingPunct="1">
              <a:lnSpc>
                <a:spcPct val="90000"/>
              </a:lnSpc>
              <a:spcAft>
                <a:spcPct val="15000"/>
              </a:spcAft>
              <a:buFont typeface="Arial" pitchFamily="34" charset="0"/>
              <a:buChar char="•"/>
              <a:defRPr/>
            </a:pPr>
            <a:r>
              <a:rPr lang="en-US" sz="1800" b="1" dirty="0" err="1" smtClean="0">
                <a:latin typeface="Times New Roman" charset="0"/>
                <a:ea typeface="Times New Roman" charset="0"/>
                <a:cs typeface="Times New Roman" charset="0"/>
              </a:rPr>
              <a:t>Diakui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jika</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entitas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menjadi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salah</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satu</a:t>
            </a:r>
            <a:r>
              <a:rPr lang="en-US" sz="1800" b="1" dirty="0" smtClean="0">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pihak</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dalam</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ketentuan</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kontraktual</a:t>
            </a:r>
            <a:endParaRPr lang="en-US" sz="1800" b="1" dirty="0" smtClean="0">
              <a:solidFill>
                <a:schemeClr val="tx2"/>
              </a:solidFill>
              <a:latin typeface="Times New Roman" charset="0"/>
              <a:ea typeface="Times New Roman" charset="0"/>
              <a:cs typeface="Times New Roman" charset="0"/>
            </a:endParaRPr>
          </a:p>
          <a:p>
            <a:pPr marL="228600" lvl="0" indent="-228600" defTabSz="1200150" eaLnBrk="1" fontAlgn="auto" hangingPunct="1">
              <a:lnSpc>
                <a:spcPct val="90000"/>
              </a:lnSpc>
              <a:spcAft>
                <a:spcPct val="15000"/>
              </a:spcAft>
              <a:buFont typeface="Arial" pitchFamily="34" charset="0"/>
              <a:buChar char="•"/>
              <a:defRPr/>
            </a:pPr>
            <a:r>
              <a:rPr lang="en-US" sz="1800" b="1" dirty="0" err="1" smtClean="0">
                <a:latin typeface="Times New Roman" charset="0"/>
                <a:ea typeface="Times New Roman" charset="0"/>
                <a:cs typeface="Times New Roman" charset="0"/>
              </a:rPr>
              <a:t>Diukur</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pada</a:t>
            </a:r>
            <a:r>
              <a:rPr lang="en-US" sz="1800" b="1" dirty="0" smtClean="0">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harga</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transaksi</a:t>
            </a:r>
            <a:r>
              <a:rPr lang="en-US" sz="1800" b="1" dirty="0" smtClean="0">
                <a:solidFill>
                  <a:schemeClr val="tx2"/>
                </a:solidFill>
                <a:latin typeface="Times New Roman" charset="0"/>
                <a:ea typeface="Times New Roman" charset="0"/>
                <a:cs typeface="Times New Roman" charset="0"/>
              </a:rPr>
              <a:t> </a:t>
            </a:r>
            <a:r>
              <a:rPr lang="en-US" sz="1800" b="1" dirty="0" smtClean="0">
                <a:latin typeface="Times New Roman" charset="0"/>
                <a:ea typeface="Times New Roman" charset="0"/>
                <a:cs typeface="Times New Roman" charset="0"/>
              </a:rPr>
              <a:t>(</a:t>
            </a:r>
            <a:r>
              <a:rPr lang="en-US" sz="1800" b="1" dirty="0" err="1" smtClean="0">
                <a:latin typeface="Times New Roman" charset="0"/>
                <a:ea typeface="Times New Roman" charset="0"/>
                <a:cs typeface="Times New Roman" charset="0"/>
              </a:rPr>
              <a:t>misal</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untuk</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pinjaman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sebesar</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jumlah</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pinjamannya</a:t>
            </a:r>
            <a:r>
              <a:rPr lang="en-US" sz="1800" b="1" dirty="0" smtClean="0">
                <a:latin typeface="Times New Roman" charset="0"/>
                <a:ea typeface="Times New Roman" charset="0"/>
                <a:cs typeface="Times New Roman" charset="0"/>
              </a:rPr>
              <a:t>)</a:t>
            </a:r>
          </a:p>
          <a:p>
            <a:pPr marL="228600" lvl="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Biaya</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transaksi</a:t>
            </a:r>
            <a:r>
              <a:rPr lang="en-US" sz="1800" b="1" dirty="0" smtClean="0">
                <a:solidFill>
                  <a:schemeClr val="tx2"/>
                </a:solidFill>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diakui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sebagai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beban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dalam</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laba</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rugi</a:t>
            </a:r>
            <a:endParaRPr lang="en-US" sz="1800" b="1" dirty="0" smtClean="0">
              <a:latin typeface="Times New Roman" charset="0"/>
              <a:ea typeface="Times New Roman" charset="0"/>
              <a:cs typeface="Times New Roman" charset="0"/>
            </a:endParaRPr>
          </a:p>
          <a:p>
            <a:pPr marL="228600" lvl="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Tidak</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ada</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pengakuan</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penurunan</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nilai</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kecuali</a:t>
            </a:r>
            <a:r>
              <a:rPr lang="en-US" sz="1800" b="1" dirty="0" smtClean="0">
                <a:solidFill>
                  <a:schemeClr val="tx2"/>
                </a:solidFill>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untuk</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entitas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di</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bidang</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jasa</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keuangan</a:t>
            </a:r>
            <a:r>
              <a:rPr lang="en-US" sz="1800" b="1" dirty="0" smtClean="0">
                <a:latin typeface="Times New Roman" charset="0"/>
                <a:ea typeface="Times New Roman" charset="0"/>
                <a:cs typeface="Times New Roman" charset="0"/>
              </a:rPr>
              <a:t> yang </a:t>
            </a:r>
            <a:r>
              <a:rPr lang="en-US" sz="1800" b="1" dirty="0" err="1" smtClean="0">
                <a:solidFill>
                  <a:schemeClr val="tx2"/>
                </a:solidFill>
                <a:latin typeface="Times New Roman" charset="0"/>
                <a:ea typeface="Times New Roman" charset="0"/>
                <a:cs typeface="Times New Roman" charset="0"/>
              </a:rPr>
              <a:t>mengikuti</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ketentuan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tertentu</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dari</a:t>
            </a:r>
            <a:r>
              <a:rPr lang="en-US" sz="1800" b="1" dirty="0" smtClean="0">
                <a:latin typeface="Times New Roman" charset="0"/>
                <a:ea typeface="Times New Roman" charset="0"/>
                <a:cs typeface="Times New Roman" charset="0"/>
              </a:rPr>
              <a:t> </a:t>
            </a:r>
            <a:r>
              <a:rPr lang="en-US" sz="1800" b="1" dirty="0" smtClean="0">
                <a:solidFill>
                  <a:schemeClr val="tx2"/>
                </a:solidFill>
                <a:latin typeface="Times New Roman" charset="0"/>
                <a:ea typeface="Times New Roman" charset="0"/>
                <a:cs typeface="Times New Roman" charset="0"/>
              </a:rPr>
              <a:t>regulator </a:t>
            </a:r>
            <a:r>
              <a:rPr lang="en-US" sz="1800" b="1" dirty="0" err="1" smtClean="0">
                <a:solidFill>
                  <a:schemeClr val="tx2"/>
                </a:solidFill>
                <a:latin typeface="Times New Roman" charset="0"/>
                <a:ea typeface="Times New Roman" charset="0"/>
                <a:cs typeface="Times New Roman" charset="0"/>
              </a:rPr>
              <a:t>terkait</a:t>
            </a:r>
            <a:endParaRPr lang="en-US" sz="1800" b="1" dirty="0" smtClean="0">
              <a:solidFill>
                <a:schemeClr val="tx2"/>
              </a:solidFill>
              <a:latin typeface="Times New Roman" charset="0"/>
              <a:ea typeface="Times New Roman" charset="0"/>
              <a:cs typeface="Times New Roman" charset="0"/>
            </a:endParaRPr>
          </a:p>
        </p:txBody>
      </p:sp>
      <p:sp>
        <p:nvSpPr>
          <p:cNvPr id="16" name="AutoShape 6"/>
          <p:cNvSpPr>
            <a:spLocks noChangeArrowheads="1"/>
          </p:cNvSpPr>
          <p:nvPr/>
        </p:nvSpPr>
        <p:spPr bwMode="blackWhite">
          <a:xfrm>
            <a:off x="252772" y="3048000"/>
            <a:ext cx="1524000" cy="1106760"/>
          </a:xfrm>
          <a:prstGeom prst="flowChartAlternateProcess">
            <a:avLst/>
          </a:prstGeom>
          <a:solidFill>
            <a:srgbClr val="F5DB80"/>
          </a:solidFill>
          <a:ln w="9525" algn="ctr">
            <a:noFill/>
            <a:miter lim="800000"/>
            <a:headEnd/>
            <a:tailEnd/>
          </a:ln>
          <a:effectLst/>
          <a:scene3d>
            <a:camera prst="orthographicFront"/>
            <a:lightRig rig="threePt" dir="t"/>
          </a:scene3d>
          <a:sp3d>
            <a:bevelT/>
          </a:sp3d>
        </p:spPr>
        <p:txBody>
          <a:bodyPr lIns="72000" tIns="72000" rIns="72000" bIns="72000" anchor="ctr"/>
          <a:lstStyle/>
          <a:p>
            <a:pPr algn="ctr">
              <a:spcBef>
                <a:spcPct val="20000"/>
              </a:spcBef>
            </a:pPr>
            <a:r>
              <a:rPr lang="en-GB" sz="1800" b="1" dirty="0" err="1" smtClean="0">
                <a:latin typeface="Times New Roman" pitchFamily="18" charset="0"/>
                <a:cs typeface="Times New Roman" pitchFamily="18" charset="0"/>
              </a:rPr>
              <a:t>Latar</a:t>
            </a:r>
            <a:r>
              <a:rPr lang="en-GB" sz="1800" b="1" dirty="0" smtClean="0">
                <a:latin typeface="Times New Roman" pitchFamily="18" charset="0"/>
                <a:cs typeface="Times New Roman" pitchFamily="18" charset="0"/>
              </a:rPr>
              <a:t> </a:t>
            </a:r>
            <a:r>
              <a:rPr lang="en-GB" sz="1800" b="1" dirty="0" err="1" smtClean="0">
                <a:latin typeface="Times New Roman" pitchFamily="18" charset="0"/>
                <a:cs typeface="Times New Roman" pitchFamily="18" charset="0"/>
              </a:rPr>
              <a:t>belakang</a:t>
            </a:r>
            <a:endParaRPr lang="en-GB" sz="1800" b="1" dirty="0" smtClean="0">
              <a:latin typeface="Times New Roman" pitchFamily="18" charset="0"/>
              <a:cs typeface="Times New Roman" pitchFamily="18" charset="0"/>
            </a:endParaRPr>
          </a:p>
        </p:txBody>
      </p:sp>
      <p:sp>
        <p:nvSpPr>
          <p:cNvPr id="17" name="AutoShape 51"/>
          <p:cNvSpPr>
            <a:spLocks noChangeArrowheads="1"/>
          </p:cNvSpPr>
          <p:nvPr/>
        </p:nvSpPr>
        <p:spPr bwMode="blackWhite">
          <a:xfrm>
            <a:off x="1777751" y="3408040"/>
            <a:ext cx="432049" cy="553380"/>
          </a:xfrm>
          <a:prstGeom prst="homePlate">
            <a:avLst>
              <a:gd name="adj" fmla="val 48051"/>
            </a:avLst>
          </a:prstGeom>
          <a:solidFill>
            <a:srgbClr val="E3A780"/>
          </a:solidFill>
          <a:ln w="9525" algn="ctr">
            <a:noFill/>
            <a:miter lim="800000"/>
            <a:headEnd/>
            <a:tailEnd/>
          </a:ln>
          <a:effectLst/>
          <a:scene3d>
            <a:camera prst="orthographicFront"/>
            <a:lightRig rig="threePt" dir="t"/>
          </a:scene3d>
          <a:sp3d>
            <a:bevelT/>
          </a:sp3d>
        </p:spPr>
        <p:txBody>
          <a:bodyPr rot="10800000" vert="eaVert" wrap="none" lIns="72000" tIns="72000" rIns="72000" bIns="72000" anchor="ctr"/>
          <a:lstStyle/>
          <a:p>
            <a:pPr algn="ctr"/>
            <a:endParaRPr lang="en-GB" sz="1600" dirty="0">
              <a:solidFill>
                <a:schemeClr val="tx2"/>
              </a:solidFill>
            </a:endParaRPr>
          </a:p>
        </p:txBody>
      </p:sp>
      <p:sp>
        <p:nvSpPr>
          <p:cNvPr id="18" name="AutoShape 8"/>
          <p:cNvSpPr>
            <a:spLocks noChangeArrowheads="1"/>
          </p:cNvSpPr>
          <p:nvPr/>
        </p:nvSpPr>
        <p:spPr bwMode="blackWhite">
          <a:xfrm>
            <a:off x="2240360" y="5334000"/>
            <a:ext cx="6598840" cy="990600"/>
          </a:xfrm>
          <a:prstGeom prst="flowChartAlternateProcess">
            <a:avLst/>
          </a:prstGeom>
          <a:solidFill>
            <a:srgbClr val="BFCCE3"/>
          </a:solidFill>
          <a:ln w="9525" algn="ctr">
            <a:noFill/>
            <a:miter lim="800000"/>
            <a:headEnd/>
            <a:tailEnd/>
          </a:ln>
          <a:effectLst/>
          <a:scene3d>
            <a:camera prst="orthographicFront"/>
            <a:lightRig rig="threePt" dir="t"/>
          </a:scene3d>
          <a:sp3d>
            <a:bevelT/>
          </a:sp3d>
        </p:spPr>
        <p:txBody>
          <a:bodyPr lIns="72000" tIns="72000" rIns="72000" bIns="72000" anchor="ctr"/>
          <a:lstStyle/>
          <a:p>
            <a:pPr marL="228600" lvl="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Penghentian</a:t>
            </a:r>
            <a:r>
              <a:rPr lang="en-US" sz="1800" b="1" dirty="0" smtClean="0">
                <a:solidFill>
                  <a:schemeClr val="tx2"/>
                </a:solidFill>
                <a:latin typeface="Times New Roman" charset="0"/>
                <a:ea typeface="Times New Roman" charset="0"/>
                <a:cs typeface="Times New Roman" charset="0"/>
              </a:rPr>
              <a:t> </a:t>
            </a:r>
            <a:r>
              <a:rPr lang="en-US" sz="1800" b="1" dirty="0" err="1" smtClean="0">
                <a:solidFill>
                  <a:schemeClr val="tx2"/>
                </a:solidFill>
                <a:latin typeface="Times New Roman" charset="0"/>
                <a:ea typeface="Times New Roman" charset="0"/>
                <a:cs typeface="Times New Roman" charset="0"/>
              </a:rPr>
              <a:t>pengakuan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aset</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dan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liabilitas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keuangan</a:t>
            </a:r>
            <a:r>
              <a:rPr lang="en-US" sz="1800" b="1" dirty="0" smtClean="0">
                <a:latin typeface="Times New Roman" charset="0"/>
                <a:ea typeface="Times New Roman" charset="0"/>
                <a:cs typeface="Times New Roman" charset="0"/>
              </a:rPr>
              <a:t> (par 8.11 </a:t>
            </a:r>
            <a:r>
              <a:rPr lang="en-US" sz="1800" b="1" dirty="0" err="1" smtClean="0">
                <a:latin typeface="Times New Roman" charset="0"/>
                <a:ea typeface="Times New Roman" charset="0"/>
                <a:cs typeface="Times New Roman" charset="0"/>
              </a:rPr>
              <a:t>dan</a:t>
            </a:r>
            <a:r>
              <a:rPr lang="en-US" sz="1800" b="1" dirty="0" smtClean="0">
                <a:latin typeface="Times New Roman" charset="0"/>
                <a:ea typeface="Times New Roman" charset="0"/>
                <a:cs typeface="Times New Roman" charset="0"/>
              </a:rPr>
              <a:t> 8.12)</a:t>
            </a:r>
          </a:p>
          <a:p>
            <a:pPr marL="228600" lvl="0" indent="-228600" defTabSz="1200150" eaLnBrk="1" fontAlgn="auto" hangingPunct="1">
              <a:lnSpc>
                <a:spcPct val="90000"/>
              </a:lnSpc>
              <a:spcAft>
                <a:spcPct val="15000"/>
              </a:spcAft>
              <a:buFont typeface="Arial" pitchFamily="34" charset="0"/>
              <a:buChar char="•"/>
              <a:defRPr/>
            </a:pPr>
            <a:r>
              <a:rPr lang="en-US" sz="1800" b="1" dirty="0" err="1" smtClean="0">
                <a:solidFill>
                  <a:schemeClr val="tx2"/>
                </a:solidFill>
                <a:latin typeface="Times New Roman" charset="0"/>
                <a:ea typeface="Times New Roman" charset="0"/>
                <a:cs typeface="Times New Roman" charset="0"/>
              </a:rPr>
              <a:t>Keuntungan</a:t>
            </a:r>
            <a:r>
              <a:rPr lang="en-US" sz="1800" b="1" dirty="0" smtClean="0">
                <a:solidFill>
                  <a:schemeClr val="tx2"/>
                </a:solidFill>
                <a:latin typeface="Times New Roman" charset="0"/>
                <a:ea typeface="Times New Roman" charset="0"/>
                <a:cs typeface="Times New Roman" charset="0"/>
              </a:rPr>
              <a:t>/</a:t>
            </a:r>
            <a:r>
              <a:rPr lang="en-US" sz="1800" b="1" dirty="0" err="1" smtClean="0">
                <a:solidFill>
                  <a:schemeClr val="tx2"/>
                </a:solidFill>
                <a:latin typeface="Times New Roman" charset="0"/>
                <a:ea typeface="Times New Roman" charset="0"/>
                <a:cs typeface="Times New Roman" charset="0"/>
              </a:rPr>
              <a:t>kerugian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atas</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penghentian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pengakuan</a:t>
            </a:r>
            <a:r>
              <a:rPr lang="en-US" sz="1800" b="1" dirty="0" smtClean="0">
                <a:latin typeface="Times New Roman" charset="0"/>
                <a:ea typeface="Times New Roman" charset="0"/>
                <a:cs typeface="Times New Roman" charset="0"/>
              </a:rPr>
              <a:t> (Par 8.13)</a:t>
            </a:r>
          </a:p>
        </p:txBody>
      </p:sp>
      <p:sp>
        <p:nvSpPr>
          <p:cNvPr id="19" name="AutoShape 6"/>
          <p:cNvSpPr>
            <a:spLocks noChangeArrowheads="1"/>
          </p:cNvSpPr>
          <p:nvPr/>
        </p:nvSpPr>
        <p:spPr bwMode="blackWhite">
          <a:xfrm>
            <a:off x="283332" y="5334000"/>
            <a:ext cx="1524000" cy="900546"/>
          </a:xfrm>
          <a:prstGeom prst="flowChartAlternateProcess">
            <a:avLst/>
          </a:prstGeom>
          <a:solidFill>
            <a:srgbClr val="BFCCE3"/>
          </a:solidFill>
          <a:ln w="9525" algn="ctr">
            <a:noFill/>
            <a:miter lim="800000"/>
            <a:headEnd/>
            <a:tailEnd/>
          </a:ln>
          <a:effectLst/>
          <a:scene3d>
            <a:camera prst="orthographicFront"/>
            <a:lightRig rig="threePt" dir="t"/>
          </a:scene3d>
          <a:sp3d>
            <a:bevelT/>
          </a:sp3d>
        </p:spPr>
        <p:txBody>
          <a:bodyPr lIns="72000" tIns="72000" rIns="72000" bIns="72000" anchor="ctr"/>
          <a:lstStyle/>
          <a:p>
            <a:pPr lvl="0" algn="ctr"/>
            <a:r>
              <a:rPr lang="en-US" sz="1800" b="1" dirty="0" err="1" smtClean="0">
                <a:latin typeface="Times New Roman" charset="0"/>
                <a:ea typeface="Times New Roman" charset="0"/>
                <a:cs typeface="Times New Roman" charset="0"/>
              </a:rPr>
              <a:t>Penghentian</a:t>
            </a:r>
            <a:r>
              <a:rPr lang="en-US" sz="1800" b="1" dirty="0" smtClean="0">
                <a:latin typeface="Times New Roman" charset="0"/>
                <a:ea typeface="Times New Roman" charset="0"/>
                <a:cs typeface="Times New Roman" charset="0"/>
              </a:rPr>
              <a:t> </a:t>
            </a:r>
            <a:r>
              <a:rPr lang="en-US" sz="1800" b="1" dirty="0" err="1" smtClean="0">
                <a:latin typeface="Times New Roman" charset="0"/>
                <a:ea typeface="Times New Roman" charset="0"/>
                <a:cs typeface="Times New Roman" charset="0"/>
              </a:rPr>
              <a:t>Pengakuan</a:t>
            </a:r>
            <a:endParaRPr lang="en-US" sz="1800" b="1" dirty="0">
              <a:latin typeface="Times New Roman" charset="0"/>
              <a:ea typeface="Times New Roman" charset="0"/>
              <a:cs typeface="Times New Roman" charset="0"/>
            </a:endParaRPr>
          </a:p>
        </p:txBody>
      </p:sp>
      <p:sp>
        <p:nvSpPr>
          <p:cNvPr id="20" name="AutoShape 51"/>
          <p:cNvSpPr>
            <a:spLocks noChangeArrowheads="1"/>
          </p:cNvSpPr>
          <p:nvPr/>
        </p:nvSpPr>
        <p:spPr bwMode="blackWhite">
          <a:xfrm>
            <a:off x="1807332" y="5486400"/>
            <a:ext cx="432049" cy="588818"/>
          </a:xfrm>
          <a:prstGeom prst="homePlate">
            <a:avLst>
              <a:gd name="adj" fmla="val 48051"/>
            </a:avLst>
          </a:prstGeom>
          <a:solidFill>
            <a:srgbClr val="E3A780"/>
          </a:solidFill>
          <a:ln w="9525" algn="ctr">
            <a:noFill/>
            <a:miter lim="800000"/>
            <a:headEnd/>
            <a:tailEnd/>
          </a:ln>
          <a:effectLst/>
          <a:scene3d>
            <a:camera prst="orthographicFront"/>
            <a:lightRig rig="threePt" dir="t"/>
          </a:scene3d>
          <a:sp3d>
            <a:bevelT/>
          </a:sp3d>
        </p:spPr>
        <p:txBody>
          <a:bodyPr rot="10800000" vert="eaVert" wrap="none" lIns="72000" tIns="72000" rIns="72000" bIns="72000" anchor="ctr"/>
          <a:lstStyle/>
          <a:p>
            <a:pPr algn="ctr"/>
            <a:endParaRPr lang="en-GB" sz="1600" dirty="0">
              <a:solidFill>
                <a:schemeClr val="tx2"/>
              </a:solidFill>
            </a:endParaRPr>
          </a:p>
        </p:txBody>
      </p:sp>
    </p:spTree>
    <p:extLst>
      <p:ext uri="{BB962C8B-B14F-4D97-AF65-F5344CB8AC3E}">
        <p14:creationId xmlns:p14="http://schemas.microsoft.com/office/powerpoint/2010/main" val="953316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768369051"/>
              </p:ext>
            </p:extLst>
          </p:nvPr>
        </p:nvGraphicFramePr>
        <p:xfrm>
          <a:off x="228600" y="1757970"/>
          <a:ext cx="8915400" cy="4719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1447800" y="808038"/>
            <a:ext cx="8229600" cy="792162"/>
          </a:xfrm>
        </p:spPr>
        <p:txBody>
          <a:bodyPr/>
          <a:lstStyle/>
          <a:p>
            <a:r>
              <a:rPr lang="en-US" sz="6000" dirty="0" err="1" smtClean="0">
                <a:latin typeface="Cooper Black" charset="0"/>
                <a:ea typeface="Cooper Black" charset="0"/>
                <a:cs typeface="Cooper Black" charset="0"/>
              </a:rPr>
              <a:t>Latar</a:t>
            </a:r>
            <a:r>
              <a:rPr lang="en-US" sz="6000" dirty="0" smtClean="0">
                <a:latin typeface="Cooper Black" charset="0"/>
                <a:ea typeface="Cooper Black" charset="0"/>
                <a:cs typeface="Cooper Black" charset="0"/>
              </a:rPr>
              <a:t> </a:t>
            </a:r>
            <a:r>
              <a:rPr lang="en-US" sz="6000" dirty="0" err="1" smtClean="0">
                <a:latin typeface="Cooper Black" charset="0"/>
                <a:ea typeface="Cooper Black" charset="0"/>
                <a:cs typeface="Cooper Black" charset="0"/>
              </a:rPr>
              <a:t>Belakang</a:t>
            </a:r>
            <a:endParaRPr lang="en-US" sz="6000" dirty="0">
              <a:latin typeface="Cooper Black" charset="0"/>
              <a:ea typeface="Cooper Black" charset="0"/>
              <a:cs typeface="Cooper Black" charset="0"/>
            </a:endParaRPr>
          </a:p>
        </p:txBody>
      </p:sp>
      <p:sp>
        <p:nvSpPr>
          <p:cNvPr id="6" name="Slide Number Placeholder 3"/>
          <p:cNvSpPr>
            <a:spLocks noGrp="1"/>
          </p:cNvSpPr>
          <p:nvPr>
            <p:ph type="sldNum" sz="quarter" idx="10"/>
          </p:nvPr>
        </p:nvSpPr>
        <p:spPr>
          <a:xfrm>
            <a:off x="8135938" y="6371618"/>
            <a:ext cx="550862" cy="365844"/>
          </a:xfrm>
        </p:spPr>
        <p:txBody>
          <a:bodyPr/>
          <a:lstStyle/>
          <a:p>
            <a:pPr>
              <a:defRPr/>
            </a:pPr>
            <a:r>
              <a:rPr lang="en-US" dirty="0">
                <a:solidFill>
                  <a:schemeClr val="tx1"/>
                </a:solidFill>
              </a:rPr>
              <a:t>3</a:t>
            </a:r>
          </a:p>
        </p:txBody>
      </p:sp>
    </p:spTree>
    <p:extLst>
      <p:ext uri="{BB962C8B-B14F-4D97-AF65-F5344CB8AC3E}">
        <p14:creationId xmlns:p14="http://schemas.microsoft.com/office/powerpoint/2010/main" val="11067997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30</a:t>
            </a:fld>
            <a:endParaRPr lang="en-US" dirty="0">
              <a:solidFill>
                <a:schemeClr val="tx1"/>
              </a:solidFill>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(5)</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8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Aset</a:t>
            </a:r>
            <a:r>
              <a:rPr lang="en-US" sz="3000" b="1" dirty="0" smtClean="0">
                <a:solidFill>
                  <a:schemeClr val="tx1"/>
                </a:solidFill>
                <a:latin typeface="Times New Roman" charset="0"/>
                <a:ea typeface="Times New Roman" charset="0"/>
                <a:cs typeface="Times New Roman" charset="0"/>
              </a:rPr>
              <a:t> &amp; </a:t>
            </a:r>
            <a:r>
              <a:rPr lang="en-US" sz="3000" b="1" dirty="0" err="1" smtClean="0">
                <a:solidFill>
                  <a:schemeClr val="tx1"/>
                </a:solidFill>
                <a:latin typeface="Times New Roman" charset="0"/>
                <a:ea typeface="Times New Roman" charset="0"/>
                <a:cs typeface="Times New Roman" charset="0"/>
              </a:rPr>
              <a:t>Liabilitas</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Keuangan</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7211142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1524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9</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PERSEDIAAN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6798394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11372572"/>
              </p:ext>
            </p:extLst>
          </p:nvPr>
        </p:nvGraphicFramePr>
        <p:xfrm>
          <a:off x="0" y="1804988"/>
          <a:ext cx="8686800" cy="429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pPr algn="r"/>
            <a:r>
              <a:rPr lang="en-US" smtClean="0">
                <a:latin typeface="Cooper Black" charset="0"/>
                <a:ea typeface="Cooper Black" charset="0"/>
                <a:cs typeface="Cooper Black" charset="0"/>
              </a:rPr>
              <a:t>Persediaan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32</a:t>
            </a:fld>
            <a:endParaRPr lang="en-US" dirty="0">
              <a:solidFill>
                <a:schemeClr val="tx1"/>
              </a:solidFill>
            </a:endParaRPr>
          </a:p>
        </p:txBody>
      </p:sp>
    </p:spTree>
    <p:extLst>
      <p:ext uri="{BB962C8B-B14F-4D97-AF65-F5344CB8AC3E}">
        <p14:creationId xmlns:p14="http://schemas.microsoft.com/office/powerpoint/2010/main" val="161438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33</a:t>
            </a:fld>
            <a:endParaRPr lang="en-US" dirty="0">
              <a:solidFill>
                <a:schemeClr val="tx1"/>
              </a:solidFill>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(6)</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9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Persediaan</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0074908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152400" y="18811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10</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INVESTASI </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PADA VENTURA BERSAMA</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8924627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117195554"/>
              </p:ext>
            </p:extLst>
          </p:nvPr>
        </p:nvGraphicFramePr>
        <p:xfrm>
          <a:off x="304800" y="914400"/>
          <a:ext cx="8229600" cy="4291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0" y="5699920"/>
            <a:ext cx="8229600" cy="792162"/>
          </a:xfrm>
        </p:spPr>
        <p:txBody>
          <a:bodyPr/>
          <a:lstStyle/>
          <a:p>
            <a:pPr algn="l"/>
            <a:r>
              <a:rPr lang="en-US" dirty="0" err="1" smtClean="0">
                <a:latin typeface="Cooper Black" charset="0"/>
                <a:ea typeface="Cooper Black" charset="0"/>
                <a:cs typeface="Cooper Black" charset="0"/>
              </a:rPr>
              <a:t>Investasi</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pada</a:t>
            </a:r>
            <a:r>
              <a:rPr lang="en-US" dirty="0" smtClean="0">
                <a:latin typeface="Cooper Black" charset="0"/>
                <a:ea typeface="Cooper Black" charset="0"/>
                <a:cs typeface="Cooper Black" charset="0"/>
              </a:rPr>
              <a:t> </a:t>
            </a:r>
            <a:br>
              <a:rPr lang="en-US" dirty="0" smtClean="0">
                <a:latin typeface="Cooper Black" charset="0"/>
                <a:ea typeface="Cooper Black" charset="0"/>
                <a:cs typeface="Cooper Black" charset="0"/>
              </a:rPr>
            </a:br>
            <a:r>
              <a:rPr lang="en-US" dirty="0" smtClean="0">
                <a:latin typeface="Cooper Black" charset="0"/>
                <a:ea typeface="Cooper Black" charset="0"/>
                <a:cs typeface="Cooper Black" charset="0"/>
              </a:rPr>
              <a:t>Ventura </a:t>
            </a:r>
            <a:r>
              <a:rPr lang="en-US" dirty="0" err="1" smtClean="0">
                <a:latin typeface="Cooper Black" charset="0"/>
                <a:ea typeface="Cooper Black" charset="0"/>
                <a:cs typeface="Cooper Black" charset="0"/>
              </a:rPr>
              <a:t>Bersama</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35</a:t>
            </a:fld>
            <a:endParaRPr lang="en-US" dirty="0">
              <a:solidFill>
                <a:schemeClr val="tx1"/>
              </a:solidFill>
            </a:endParaRPr>
          </a:p>
        </p:txBody>
      </p:sp>
    </p:spTree>
    <p:extLst>
      <p:ext uri="{BB962C8B-B14F-4D97-AF65-F5344CB8AC3E}">
        <p14:creationId xmlns:p14="http://schemas.microsoft.com/office/powerpoint/2010/main" val="3385297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89D8090-2703-4DCF-BB53-1886BDC994C5}" type="slidenum">
              <a:rPr lang="en-US" b="1" smtClean="0">
                <a:solidFill>
                  <a:schemeClr val="tx1"/>
                </a:solidFill>
                <a:latin typeface="Times New Roman" charset="0"/>
                <a:ea typeface="Times New Roman" charset="0"/>
                <a:cs typeface="Times New Roman" charset="0"/>
              </a:rPr>
              <a:pPr>
                <a:defRPr/>
              </a:pPr>
              <a:t>36</a:t>
            </a:fld>
            <a:endParaRPr lang="en-US" b="1" dirty="0">
              <a:solidFill>
                <a:schemeClr val="tx1"/>
              </a:solidFill>
              <a:latin typeface="Times New Roman" charset="0"/>
              <a:ea typeface="Times New Roman" charset="0"/>
              <a:cs typeface="Times New Roman" charset="0"/>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(7)</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10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Investasi</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pada</a:t>
            </a:r>
            <a:r>
              <a:rPr lang="en-US" sz="3000" b="1" dirty="0" smtClean="0">
                <a:solidFill>
                  <a:schemeClr val="tx1"/>
                </a:solidFill>
                <a:latin typeface="Times New Roman" charset="0"/>
                <a:ea typeface="Times New Roman" charset="0"/>
                <a:cs typeface="Times New Roman" charset="0"/>
              </a:rPr>
              <a:t> Ventura </a:t>
            </a:r>
            <a:r>
              <a:rPr lang="en-US" sz="3000" b="1" dirty="0" err="1" smtClean="0">
                <a:solidFill>
                  <a:schemeClr val="tx1"/>
                </a:solidFill>
                <a:latin typeface="Times New Roman" charset="0"/>
                <a:ea typeface="Times New Roman" charset="0"/>
                <a:cs typeface="Times New Roman" charset="0"/>
              </a:rPr>
              <a:t>Bersama</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9170498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11</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ASET TETAP</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5531519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76400"/>
            <a:ext cx="8839200" cy="4291097"/>
          </a:xfrm>
        </p:spPr>
        <p:txBody>
          <a:bodyPr/>
          <a:lstStyle/>
          <a:p>
            <a:r>
              <a:rPr lang="en-US" sz="2800" dirty="0" err="1" smtClean="0"/>
              <a:t>Mengatur</a:t>
            </a:r>
            <a:r>
              <a:rPr lang="en-US" sz="2800" dirty="0" smtClean="0"/>
              <a:t> </a:t>
            </a:r>
            <a:r>
              <a:rPr lang="en-US" sz="2800" b="1" dirty="0" err="1" smtClean="0">
                <a:solidFill>
                  <a:schemeClr val="accent1">
                    <a:lumMod val="50000"/>
                  </a:schemeClr>
                </a:solidFill>
              </a:rPr>
              <a:t>prinsip-prinsip</a:t>
            </a:r>
            <a:r>
              <a:rPr lang="en-US" sz="2800" b="1" dirty="0" smtClean="0">
                <a:solidFill>
                  <a:schemeClr val="accent1">
                    <a:lumMod val="50000"/>
                  </a:schemeClr>
                </a:solidFill>
              </a:rPr>
              <a:t> </a:t>
            </a:r>
            <a:r>
              <a:rPr lang="en-US" sz="2800" b="1" dirty="0" err="1" smtClean="0">
                <a:solidFill>
                  <a:schemeClr val="accent1">
                    <a:lumMod val="50000"/>
                  </a:schemeClr>
                </a:solidFill>
              </a:rPr>
              <a:t>pengakuan</a:t>
            </a:r>
            <a:r>
              <a:rPr lang="en-US" sz="2800" b="1" dirty="0" smtClean="0">
                <a:solidFill>
                  <a:schemeClr val="accent1">
                    <a:lumMod val="50000"/>
                  </a:schemeClr>
                </a:solidFill>
              </a:rPr>
              <a:t> </a:t>
            </a:r>
            <a:r>
              <a:rPr lang="en-US" sz="2800" b="1" dirty="0" err="1" smtClean="0">
                <a:solidFill>
                  <a:schemeClr val="accent1">
                    <a:lumMod val="50000"/>
                  </a:schemeClr>
                </a:solidFill>
              </a:rPr>
              <a:t>dan</a:t>
            </a:r>
            <a:r>
              <a:rPr lang="en-US" sz="2800" b="1" dirty="0" smtClean="0">
                <a:solidFill>
                  <a:schemeClr val="accent1">
                    <a:lumMod val="50000"/>
                  </a:schemeClr>
                </a:solidFill>
              </a:rPr>
              <a:t> </a:t>
            </a:r>
            <a:r>
              <a:rPr lang="en-US" sz="2800" b="1" dirty="0" err="1" smtClean="0">
                <a:solidFill>
                  <a:schemeClr val="accent1">
                    <a:lumMod val="50000"/>
                  </a:schemeClr>
                </a:solidFill>
              </a:rPr>
              <a:t>pengukuran</a:t>
            </a:r>
            <a:r>
              <a:rPr lang="en-US" sz="2800" b="1" dirty="0" smtClean="0">
                <a:solidFill>
                  <a:schemeClr val="accent1">
                    <a:lumMod val="50000"/>
                  </a:schemeClr>
                </a:solidFill>
              </a:rPr>
              <a:t> </a:t>
            </a:r>
            <a:r>
              <a:rPr lang="en-US" sz="2800" b="1" dirty="0" err="1" smtClean="0">
                <a:solidFill>
                  <a:schemeClr val="accent1">
                    <a:lumMod val="50000"/>
                  </a:schemeClr>
                </a:solidFill>
              </a:rPr>
              <a:t>aset</a:t>
            </a:r>
            <a:r>
              <a:rPr lang="en-US" sz="2800" b="1" dirty="0" smtClean="0">
                <a:solidFill>
                  <a:schemeClr val="accent1">
                    <a:lumMod val="50000"/>
                  </a:schemeClr>
                </a:solidFill>
              </a:rPr>
              <a:t> </a:t>
            </a:r>
            <a:r>
              <a:rPr lang="en-US" sz="2800" b="1" dirty="0" err="1" smtClean="0">
                <a:solidFill>
                  <a:schemeClr val="accent1">
                    <a:lumMod val="50000"/>
                  </a:schemeClr>
                </a:solidFill>
              </a:rPr>
              <a:t>tetap</a:t>
            </a:r>
            <a:r>
              <a:rPr lang="en-US" sz="2800" dirty="0" smtClean="0"/>
              <a:t>, </a:t>
            </a:r>
            <a:r>
              <a:rPr lang="en-US" sz="2800" dirty="0" err="1" smtClean="0"/>
              <a:t>termasuk</a:t>
            </a:r>
            <a:r>
              <a:rPr lang="en-US" sz="2800" dirty="0" smtClean="0"/>
              <a:t> </a:t>
            </a:r>
            <a:r>
              <a:rPr lang="en-US" sz="2800" dirty="0" err="1" smtClean="0"/>
              <a:t>tanah</a:t>
            </a:r>
            <a:r>
              <a:rPr lang="en-US" sz="2800" dirty="0" smtClean="0"/>
              <a:t> </a:t>
            </a:r>
            <a:r>
              <a:rPr lang="en-US" sz="2800" dirty="0" err="1" smtClean="0"/>
              <a:t>dan</a:t>
            </a:r>
            <a:r>
              <a:rPr lang="en-US" sz="2800" dirty="0" smtClean="0"/>
              <a:t> </a:t>
            </a:r>
            <a:r>
              <a:rPr lang="en-US" sz="2800" dirty="0" err="1" smtClean="0"/>
              <a:t>bangunan</a:t>
            </a:r>
            <a:r>
              <a:rPr lang="en-US" sz="2800" dirty="0" smtClean="0"/>
              <a:t> yang </a:t>
            </a:r>
            <a:r>
              <a:rPr lang="en-US" sz="2800" dirty="0" err="1" smtClean="0"/>
              <a:t>dimiliki</a:t>
            </a:r>
            <a:r>
              <a:rPr lang="en-US" sz="2800" dirty="0" smtClean="0"/>
              <a:t> </a:t>
            </a:r>
            <a:r>
              <a:rPr lang="en-US" sz="2800" dirty="0" err="1" smtClean="0"/>
              <a:t>untuk</a:t>
            </a:r>
            <a:r>
              <a:rPr lang="en-US" sz="2800" dirty="0" smtClean="0"/>
              <a:t> </a:t>
            </a:r>
            <a:r>
              <a:rPr lang="en-US" sz="2800" dirty="0" err="1" smtClean="0"/>
              <a:t>menghasilkan</a:t>
            </a:r>
            <a:r>
              <a:rPr lang="en-US" sz="2800" dirty="0" smtClean="0"/>
              <a:t> </a:t>
            </a:r>
            <a:r>
              <a:rPr lang="en-US" sz="2800" dirty="0" err="1" smtClean="0"/>
              <a:t>sewa</a:t>
            </a:r>
            <a:r>
              <a:rPr lang="en-US" sz="2800" dirty="0" smtClean="0"/>
              <a:t> </a:t>
            </a:r>
            <a:r>
              <a:rPr lang="en-US" sz="2800" dirty="0" err="1" smtClean="0"/>
              <a:t>atau</a:t>
            </a:r>
            <a:r>
              <a:rPr lang="en-US" sz="2800" dirty="0" smtClean="0"/>
              <a:t> </a:t>
            </a:r>
            <a:r>
              <a:rPr lang="en-US" sz="2800" dirty="0" err="1" smtClean="0"/>
              <a:t>untuk</a:t>
            </a:r>
            <a:r>
              <a:rPr lang="en-US" sz="2800" dirty="0" smtClean="0"/>
              <a:t> </a:t>
            </a:r>
            <a:r>
              <a:rPr lang="en-US" sz="2800" dirty="0" err="1" smtClean="0"/>
              <a:t>kenaikan</a:t>
            </a:r>
            <a:r>
              <a:rPr lang="en-US" sz="2800" dirty="0" smtClean="0"/>
              <a:t> </a:t>
            </a:r>
            <a:r>
              <a:rPr lang="en-US" sz="2800" dirty="0" err="1" smtClean="0"/>
              <a:t>nilai</a:t>
            </a:r>
            <a:r>
              <a:rPr lang="en-US" sz="2800" dirty="0" smtClean="0"/>
              <a:t> </a:t>
            </a:r>
            <a:r>
              <a:rPr lang="en-US" sz="2800" dirty="0" err="1" smtClean="0"/>
              <a:t>atau</a:t>
            </a:r>
            <a:r>
              <a:rPr lang="en-US" sz="2800" dirty="0" smtClean="0"/>
              <a:t> </a:t>
            </a:r>
            <a:r>
              <a:rPr lang="en-US" sz="2800" dirty="0" err="1" smtClean="0"/>
              <a:t>keduanya</a:t>
            </a:r>
            <a:r>
              <a:rPr lang="en-US" sz="2800" dirty="0" smtClean="0"/>
              <a:t>.</a:t>
            </a:r>
          </a:p>
          <a:p>
            <a:r>
              <a:rPr lang="en-US" sz="2800" b="1" dirty="0" err="1" smtClean="0">
                <a:solidFill>
                  <a:schemeClr val="accent1">
                    <a:lumMod val="50000"/>
                  </a:schemeClr>
                </a:solidFill>
              </a:rPr>
              <a:t>Aset</a:t>
            </a:r>
            <a:r>
              <a:rPr lang="en-US" sz="2800" b="1" dirty="0" smtClean="0">
                <a:solidFill>
                  <a:schemeClr val="accent1">
                    <a:lumMod val="50000"/>
                  </a:schemeClr>
                </a:solidFill>
              </a:rPr>
              <a:t> </a:t>
            </a:r>
            <a:r>
              <a:rPr lang="en-US" sz="2800" b="1" dirty="0" err="1" smtClean="0">
                <a:solidFill>
                  <a:schemeClr val="accent1">
                    <a:lumMod val="50000"/>
                  </a:schemeClr>
                </a:solidFill>
              </a:rPr>
              <a:t>takberwujud</a:t>
            </a:r>
            <a:r>
              <a:rPr lang="en-US" sz="2800" b="1" dirty="0" smtClean="0">
                <a:solidFill>
                  <a:schemeClr val="accent1">
                    <a:lumMod val="50000"/>
                  </a:schemeClr>
                </a:solidFill>
              </a:rPr>
              <a:t> yang </a:t>
            </a:r>
            <a:r>
              <a:rPr lang="en-US" sz="2800" b="1" dirty="0" err="1" smtClean="0">
                <a:solidFill>
                  <a:schemeClr val="accent1">
                    <a:lumMod val="50000"/>
                  </a:schemeClr>
                </a:solidFill>
              </a:rPr>
              <a:t>perolehannya</a:t>
            </a:r>
            <a:r>
              <a:rPr lang="en-US" sz="2800" b="1" dirty="0" smtClean="0">
                <a:solidFill>
                  <a:schemeClr val="accent1">
                    <a:lumMod val="50000"/>
                  </a:schemeClr>
                </a:solidFill>
              </a:rPr>
              <a:t> </a:t>
            </a:r>
            <a:r>
              <a:rPr lang="en-US" sz="2800" b="1" dirty="0" err="1" smtClean="0">
                <a:solidFill>
                  <a:schemeClr val="accent1">
                    <a:lumMod val="50000"/>
                  </a:schemeClr>
                </a:solidFill>
              </a:rPr>
              <a:t>tidak</a:t>
            </a:r>
            <a:r>
              <a:rPr lang="en-US" sz="2800" b="1" dirty="0" smtClean="0">
                <a:solidFill>
                  <a:schemeClr val="accent1">
                    <a:lumMod val="50000"/>
                  </a:schemeClr>
                </a:solidFill>
              </a:rPr>
              <a:t> </a:t>
            </a:r>
            <a:r>
              <a:rPr lang="en-US" sz="2800" b="1" dirty="0" err="1" smtClean="0">
                <a:solidFill>
                  <a:schemeClr val="accent1">
                    <a:lumMod val="50000"/>
                  </a:schemeClr>
                </a:solidFill>
              </a:rPr>
              <a:t>dapat</a:t>
            </a:r>
            <a:r>
              <a:rPr lang="en-US" sz="2800" b="1" dirty="0" smtClean="0">
                <a:solidFill>
                  <a:schemeClr val="accent1">
                    <a:lumMod val="50000"/>
                  </a:schemeClr>
                </a:solidFill>
              </a:rPr>
              <a:t> </a:t>
            </a:r>
            <a:r>
              <a:rPr lang="en-US" sz="2800" b="1" dirty="0" err="1" smtClean="0">
                <a:solidFill>
                  <a:schemeClr val="accent1">
                    <a:lumMod val="50000"/>
                  </a:schemeClr>
                </a:solidFill>
              </a:rPr>
              <a:t>dipisahkan</a:t>
            </a:r>
            <a:r>
              <a:rPr lang="en-US" sz="2800" b="1" dirty="0" smtClean="0">
                <a:solidFill>
                  <a:schemeClr val="accent1">
                    <a:lumMod val="50000"/>
                  </a:schemeClr>
                </a:solidFill>
              </a:rPr>
              <a:t> </a:t>
            </a:r>
            <a:r>
              <a:rPr lang="en-US" sz="2800" b="1" dirty="0" err="1" smtClean="0">
                <a:solidFill>
                  <a:schemeClr val="accent1">
                    <a:lumMod val="50000"/>
                  </a:schemeClr>
                </a:solidFill>
              </a:rPr>
              <a:t>dengan</a:t>
            </a:r>
            <a:r>
              <a:rPr lang="en-US" sz="2800" b="1" dirty="0" smtClean="0">
                <a:solidFill>
                  <a:schemeClr val="accent1">
                    <a:lumMod val="50000"/>
                  </a:schemeClr>
                </a:solidFill>
              </a:rPr>
              <a:t> </a:t>
            </a:r>
            <a:r>
              <a:rPr lang="en-US" sz="2800" b="1" dirty="0" err="1" smtClean="0">
                <a:solidFill>
                  <a:schemeClr val="accent1">
                    <a:lumMod val="50000"/>
                  </a:schemeClr>
                </a:solidFill>
              </a:rPr>
              <a:t>perolehan</a:t>
            </a:r>
            <a:r>
              <a:rPr lang="en-US" sz="2800" b="1" dirty="0" smtClean="0">
                <a:solidFill>
                  <a:schemeClr val="accent1">
                    <a:lumMod val="50000"/>
                  </a:schemeClr>
                </a:solidFill>
              </a:rPr>
              <a:t> </a:t>
            </a:r>
            <a:r>
              <a:rPr lang="en-US" sz="2800" b="1" dirty="0" err="1" smtClean="0">
                <a:solidFill>
                  <a:schemeClr val="accent1">
                    <a:lumMod val="50000"/>
                  </a:schemeClr>
                </a:solidFill>
              </a:rPr>
              <a:t>aset</a:t>
            </a:r>
            <a:r>
              <a:rPr lang="en-US" sz="2800" b="1" dirty="0" smtClean="0">
                <a:solidFill>
                  <a:schemeClr val="accent1">
                    <a:lumMod val="50000"/>
                  </a:schemeClr>
                </a:solidFill>
              </a:rPr>
              <a:t> </a:t>
            </a:r>
            <a:r>
              <a:rPr lang="en-US" sz="2800" b="1" dirty="0" err="1" smtClean="0">
                <a:solidFill>
                  <a:schemeClr val="accent1">
                    <a:lumMod val="50000"/>
                  </a:schemeClr>
                </a:solidFill>
              </a:rPr>
              <a:t>tetap</a:t>
            </a:r>
            <a:r>
              <a:rPr lang="en-US" sz="2800" dirty="0" smtClean="0"/>
              <a:t>.</a:t>
            </a:r>
          </a:p>
          <a:p>
            <a:r>
              <a:rPr lang="en-US" sz="2800" dirty="0" err="1" smtClean="0"/>
              <a:t>Aset</a:t>
            </a:r>
            <a:r>
              <a:rPr lang="en-US" sz="2800" dirty="0" smtClean="0"/>
              <a:t> </a:t>
            </a:r>
            <a:r>
              <a:rPr lang="en-US" sz="2800" dirty="0" err="1" smtClean="0"/>
              <a:t>tetap</a:t>
            </a:r>
            <a:r>
              <a:rPr lang="en-US" sz="2800" dirty="0" smtClean="0"/>
              <a:t> </a:t>
            </a:r>
            <a:r>
              <a:rPr lang="en-US" sz="2800" dirty="0" err="1" smtClean="0"/>
              <a:t>adalah</a:t>
            </a:r>
            <a:r>
              <a:rPr lang="en-US" sz="2800" dirty="0" smtClean="0"/>
              <a:t> </a:t>
            </a:r>
            <a:r>
              <a:rPr lang="en-US" sz="2800" dirty="0" err="1" smtClean="0"/>
              <a:t>aset</a:t>
            </a:r>
            <a:r>
              <a:rPr lang="en-US" sz="2800" dirty="0" smtClean="0"/>
              <a:t> yang </a:t>
            </a:r>
            <a:r>
              <a:rPr lang="en-US" sz="2800" dirty="0" err="1" smtClean="0"/>
              <a:t>dimiliki</a:t>
            </a:r>
            <a:r>
              <a:rPr lang="en-US" sz="2800" dirty="0" smtClean="0"/>
              <a:t> </a:t>
            </a:r>
            <a:r>
              <a:rPr lang="en-US" sz="2800" dirty="0" err="1" smtClean="0"/>
              <a:t>oleh</a:t>
            </a:r>
            <a:r>
              <a:rPr lang="en-US" sz="2800" dirty="0" smtClean="0"/>
              <a:t> </a:t>
            </a:r>
            <a:r>
              <a:rPr lang="en-US" sz="2800" dirty="0" err="1" smtClean="0"/>
              <a:t>entitas</a:t>
            </a:r>
            <a:r>
              <a:rPr lang="en-US" sz="2800" dirty="0" smtClean="0"/>
              <a:t> </a:t>
            </a:r>
            <a:r>
              <a:rPr lang="en-US" sz="2800" dirty="0" err="1" smtClean="0"/>
              <a:t>untuk</a:t>
            </a:r>
            <a:r>
              <a:rPr lang="en-US" sz="2800" dirty="0" smtClean="0"/>
              <a:t> </a:t>
            </a:r>
            <a:r>
              <a:rPr lang="en-US" sz="2800" dirty="0" err="1" smtClean="0"/>
              <a:t>digunakan</a:t>
            </a:r>
            <a:r>
              <a:rPr lang="en-US" sz="2800" dirty="0" smtClean="0"/>
              <a:t> </a:t>
            </a:r>
            <a:r>
              <a:rPr lang="en-US" sz="2800" dirty="0" err="1" smtClean="0"/>
              <a:t>dalam</a:t>
            </a:r>
            <a:r>
              <a:rPr lang="en-US" sz="2800" dirty="0" smtClean="0"/>
              <a:t> </a:t>
            </a:r>
            <a:r>
              <a:rPr lang="en-US" sz="2800" dirty="0" err="1" smtClean="0"/>
              <a:t>kegiatan</a:t>
            </a:r>
            <a:r>
              <a:rPr lang="en-US" sz="2800" dirty="0" smtClean="0"/>
              <a:t> normal </a:t>
            </a:r>
            <a:r>
              <a:rPr lang="en-US" sz="2800" dirty="0" err="1" smtClean="0"/>
              <a:t>usahanya</a:t>
            </a:r>
            <a:r>
              <a:rPr lang="en-US" sz="2800" dirty="0"/>
              <a:t> </a:t>
            </a:r>
            <a:r>
              <a:rPr lang="en-US" sz="2800" dirty="0" err="1" smtClean="0"/>
              <a:t>dan</a:t>
            </a:r>
            <a:r>
              <a:rPr lang="en-US" sz="2800" dirty="0" smtClean="0"/>
              <a:t> </a:t>
            </a:r>
            <a:r>
              <a:rPr lang="en-US" sz="2800" dirty="0" err="1" smtClean="0"/>
              <a:t>diharapkan</a:t>
            </a:r>
            <a:r>
              <a:rPr lang="en-US" sz="2800" dirty="0" smtClean="0"/>
              <a:t> </a:t>
            </a:r>
            <a:r>
              <a:rPr lang="en-US" sz="2800" dirty="0" err="1" smtClean="0"/>
              <a:t>akan</a:t>
            </a:r>
            <a:r>
              <a:rPr lang="en-US" sz="2800" dirty="0" smtClean="0"/>
              <a:t> </a:t>
            </a:r>
            <a:r>
              <a:rPr lang="en-US" sz="2800" dirty="0" err="1" smtClean="0"/>
              <a:t>digunakan</a:t>
            </a:r>
            <a:r>
              <a:rPr lang="en-US" sz="2800" dirty="0" smtClean="0"/>
              <a:t> </a:t>
            </a:r>
            <a:r>
              <a:rPr lang="en-US" sz="2800" dirty="0" err="1" smtClean="0"/>
              <a:t>entitas</a:t>
            </a:r>
            <a:r>
              <a:rPr lang="en-US" sz="2800" dirty="0" smtClean="0"/>
              <a:t> </a:t>
            </a:r>
            <a:r>
              <a:rPr lang="en-US" sz="2800" dirty="0" err="1" smtClean="0"/>
              <a:t>untuk</a:t>
            </a:r>
            <a:r>
              <a:rPr lang="en-US" sz="2800" dirty="0" smtClean="0"/>
              <a:t> </a:t>
            </a:r>
            <a:r>
              <a:rPr lang="en-US" sz="2800" dirty="0" err="1" smtClean="0"/>
              <a:t>lebih</a:t>
            </a:r>
            <a:r>
              <a:rPr lang="en-US" sz="2800" dirty="0" smtClean="0"/>
              <a:t> </a:t>
            </a:r>
            <a:r>
              <a:rPr lang="en-US" sz="2800" dirty="0" err="1" smtClean="0"/>
              <a:t>dari</a:t>
            </a:r>
            <a:r>
              <a:rPr lang="en-US" sz="2800" dirty="0" smtClean="0"/>
              <a:t> 1 </a:t>
            </a:r>
            <a:r>
              <a:rPr lang="en-US" sz="2800" dirty="0" err="1" smtClean="0"/>
              <a:t>periode</a:t>
            </a:r>
            <a:r>
              <a:rPr lang="en-US" sz="2800" dirty="0" smtClean="0"/>
              <a:t>.</a:t>
            </a:r>
            <a:endParaRPr lang="en-US" sz="2800" dirty="0"/>
          </a:p>
        </p:txBody>
      </p:sp>
      <p:sp>
        <p:nvSpPr>
          <p:cNvPr id="3" name="Title 2"/>
          <p:cNvSpPr>
            <a:spLocks noGrp="1"/>
          </p:cNvSpPr>
          <p:nvPr>
            <p:ph type="title"/>
          </p:nvPr>
        </p:nvSpPr>
        <p:spPr/>
        <p:txBody>
          <a:bodyPr/>
          <a:lstStyle/>
          <a:p>
            <a:pPr algn="r"/>
            <a:r>
              <a:rPr lang="en-US" smtClean="0">
                <a:latin typeface="Cooper Black" charset="0"/>
                <a:ea typeface="Cooper Black" charset="0"/>
                <a:cs typeface="Cooper Black" charset="0"/>
              </a:rPr>
              <a:t>RUANG LINGKUP</a:t>
            </a:r>
            <a:endParaRPr lang="en-US">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38</a:t>
            </a:fld>
            <a:endParaRPr lang="en-US" dirty="0">
              <a:solidFill>
                <a:schemeClr val="tx1"/>
              </a:solidFill>
            </a:endParaRPr>
          </a:p>
        </p:txBody>
      </p:sp>
    </p:spTree>
    <p:extLst>
      <p:ext uri="{BB962C8B-B14F-4D97-AF65-F5344CB8AC3E}">
        <p14:creationId xmlns:p14="http://schemas.microsoft.com/office/powerpoint/2010/main" val="3262249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410200"/>
            <a:ext cx="8229600" cy="1141943"/>
          </a:xfrm>
        </p:spPr>
        <p:txBody>
          <a:bodyPr/>
          <a:lstStyle/>
          <a:p>
            <a:pPr algn="r"/>
            <a:r>
              <a:rPr lang="en-US" dirty="0" err="1" smtClean="0">
                <a:latin typeface="Cooper Black" charset="0"/>
                <a:ea typeface="Cooper Black" charset="0"/>
                <a:cs typeface="Cooper Black" charset="0"/>
              </a:rPr>
              <a:t>Pengakuan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dan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Pengukuran</a:t>
            </a:r>
            <a:endParaRPr lang="en-US" dirty="0">
              <a:latin typeface="Cooper Black" charset="0"/>
              <a:ea typeface="Cooper Black" charset="0"/>
              <a:cs typeface="Cooper Black" charset="0"/>
            </a:endParaRPr>
          </a:p>
        </p:txBody>
      </p:sp>
      <p:sp>
        <p:nvSpPr>
          <p:cNvPr id="2" name="Content Placeholder 1"/>
          <p:cNvSpPr>
            <a:spLocks noGrp="1"/>
          </p:cNvSpPr>
          <p:nvPr>
            <p:ph sz="half" idx="2"/>
          </p:nvPr>
        </p:nvSpPr>
        <p:spPr>
          <a:xfrm>
            <a:off x="150812" y="1447800"/>
            <a:ext cx="4344988" cy="4352877"/>
          </a:xfrm>
        </p:spPr>
        <p:txBody>
          <a:bodyPr/>
          <a:lstStyle/>
          <a:p>
            <a:r>
              <a:rPr lang="en-US" sz="2200" b="1" dirty="0" smtClean="0">
                <a:solidFill>
                  <a:schemeClr val="tx2"/>
                </a:solidFill>
                <a:latin typeface="Times New Roman" charset="0"/>
                <a:ea typeface="Times New Roman" charset="0"/>
                <a:cs typeface="Times New Roman" charset="0"/>
              </a:rPr>
              <a:t>Tanah </a:t>
            </a:r>
            <a:r>
              <a:rPr lang="en-US" sz="2200" b="1" dirty="0" err="1" smtClean="0">
                <a:solidFill>
                  <a:schemeClr val="tx2"/>
                </a:solidFill>
                <a:latin typeface="Times New Roman" charset="0"/>
                <a:ea typeface="Times New Roman" charset="0"/>
                <a:cs typeface="Times New Roman" charset="0"/>
              </a:rPr>
              <a:t>dan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bangunan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dicatat</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secara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terpisah</a:t>
            </a:r>
            <a:r>
              <a:rPr lang="en-US" sz="2200" b="1"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meski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diperoleh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secara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bersamaan</a:t>
            </a:r>
            <a:r>
              <a:rPr lang="en-US" sz="2200" dirty="0" smtClean="0">
                <a:latin typeface="Times New Roman" charset="0"/>
                <a:ea typeface="Times New Roman" charset="0"/>
                <a:cs typeface="Times New Roman" charset="0"/>
              </a:rPr>
              <a:t>.</a:t>
            </a:r>
          </a:p>
          <a:p>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tetap</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dicatat</a:t>
            </a:r>
            <a:r>
              <a:rPr lang="en-US" sz="2200" dirty="0" smtClean="0">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jika</a:t>
            </a:r>
            <a:r>
              <a:rPr lang="en-US" sz="2200" b="1" dirty="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dimiliki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secara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hukum</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oleh</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entitas</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sebesar</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biaya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perolehannya</a:t>
            </a:r>
            <a:r>
              <a:rPr lang="en-US" sz="2200" dirty="0" smtClean="0">
                <a:latin typeface="Times New Roman" charset="0"/>
                <a:ea typeface="Times New Roman" charset="0"/>
                <a:cs typeface="Times New Roman" charset="0"/>
              </a:rPr>
              <a:t>.</a:t>
            </a:r>
          </a:p>
          <a:p>
            <a:r>
              <a:rPr lang="en-US" sz="2200" dirty="0" err="1" smtClean="0">
                <a:latin typeface="Times New Roman" charset="0"/>
                <a:ea typeface="Times New Roman" charset="0"/>
                <a:cs typeface="Times New Roman" charset="0"/>
              </a:rPr>
              <a:t>Biaya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perolehan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tetap</a:t>
            </a:r>
            <a:r>
              <a:rPr lang="en-US" sz="2200" dirty="0" smtClean="0">
                <a:latin typeface="Times New Roman" charset="0"/>
                <a:ea typeface="Times New Roman" charset="0"/>
                <a:cs typeface="Times New Roman" charset="0"/>
              </a:rPr>
              <a:t> </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harga</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beli</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dan</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biaya-biaya</a:t>
            </a:r>
            <a:r>
              <a:rPr lang="en-US" sz="2200" dirty="0" smtClean="0">
                <a:latin typeface="Times New Roman" charset="0"/>
                <a:ea typeface="Times New Roman" charset="0"/>
                <a:cs typeface="Times New Roman" charset="0"/>
                <a:sym typeface="Wingdings"/>
              </a:rPr>
              <a:t> yang </a:t>
            </a:r>
            <a:r>
              <a:rPr lang="en-US" sz="2200" dirty="0" err="1" smtClean="0">
                <a:latin typeface="Times New Roman" charset="0"/>
                <a:ea typeface="Times New Roman" charset="0"/>
                <a:cs typeface="Times New Roman" charset="0"/>
                <a:sym typeface="Wingdings"/>
              </a:rPr>
              <a:t>dapat</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diatribusikan</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langsung</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untuk</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membawa</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aset</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ke</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lokasi</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dan</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kondisi</a:t>
            </a:r>
            <a:r>
              <a:rPr lang="en-US" sz="2200" dirty="0" smtClean="0">
                <a:latin typeface="Times New Roman" charset="0"/>
                <a:ea typeface="Times New Roman" charset="0"/>
                <a:cs typeface="Times New Roman" charset="0"/>
                <a:sym typeface="Wingdings"/>
              </a:rPr>
              <a:t> yang </a:t>
            </a:r>
            <a:r>
              <a:rPr lang="en-US" sz="2200" dirty="0" err="1" smtClean="0">
                <a:latin typeface="Times New Roman" charset="0"/>
                <a:ea typeface="Times New Roman" charset="0"/>
                <a:cs typeface="Times New Roman" charset="0"/>
                <a:sym typeface="Wingdings"/>
              </a:rPr>
              <a:t>diinginkan</a:t>
            </a:r>
            <a:r>
              <a:rPr lang="en-US" sz="2200" dirty="0" smtClean="0">
                <a:latin typeface="Times New Roman" charset="0"/>
                <a:ea typeface="Times New Roman" charset="0"/>
                <a:cs typeface="Times New Roman" charset="0"/>
                <a:sym typeface="Wingdings"/>
              </a:rPr>
              <a:t> agar </a:t>
            </a:r>
            <a:r>
              <a:rPr lang="en-US" sz="2200" dirty="0" err="1" smtClean="0">
                <a:latin typeface="Times New Roman" charset="0"/>
                <a:ea typeface="Times New Roman" charset="0"/>
                <a:cs typeface="Times New Roman" charset="0"/>
                <a:sym typeface="Wingdings"/>
              </a:rPr>
              <a:t>aset</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siap</a:t>
            </a:r>
            <a:r>
              <a:rPr lang="en-US" sz="2200" dirty="0" smtClean="0">
                <a:latin typeface="Times New Roman" charset="0"/>
                <a:ea typeface="Times New Roman" charset="0"/>
                <a:cs typeface="Times New Roman" charset="0"/>
                <a:sym typeface="Wingdings"/>
              </a:rPr>
              <a:t> </a:t>
            </a:r>
            <a:r>
              <a:rPr lang="en-US" sz="2200" dirty="0" err="1" smtClean="0">
                <a:latin typeface="Times New Roman" charset="0"/>
                <a:ea typeface="Times New Roman" charset="0"/>
                <a:cs typeface="Times New Roman" charset="0"/>
                <a:sym typeface="Wingdings"/>
              </a:rPr>
              <a:t>digunakan</a:t>
            </a:r>
            <a:r>
              <a:rPr lang="en-US" sz="2200" dirty="0" smtClean="0">
                <a:latin typeface="Times New Roman" charset="0"/>
                <a:ea typeface="Times New Roman" charset="0"/>
                <a:cs typeface="Times New Roman" charset="0"/>
                <a:sym typeface="Wingdings"/>
              </a:rPr>
              <a:t>.</a:t>
            </a:r>
            <a:endParaRPr lang="en-US" sz="2200" dirty="0">
              <a:latin typeface="Times New Roman" charset="0"/>
              <a:ea typeface="Times New Roman" charset="0"/>
              <a:cs typeface="Times New Roman" charset="0"/>
            </a:endParaRPr>
          </a:p>
        </p:txBody>
      </p:sp>
      <p:sp>
        <p:nvSpPr>
          <p:cNvPr id="6" name="Text Placeholder 5"/>
          <p:cNvSpPr>
            <a:spLocks noGrp="1"/>
          </p:cNvSpPr>
          <p:nvPr>
            <p:ph type="body" sz="quarter" idx="3"/>
          </p:nvPr>
        </p:nvSpPr>
        <p:spPr>
          <a:xfrm>
            <a:off x="4645027" y="1036638"/>
            <a:ext cx="4041775" cy="639762"/>
          </a:xfrm>
        </p:spPr>
        <p:txBody>
          <a:bodyPr/>
          <a:lstStyle/>
          <a:p>
            <a:pPr algn="r"/>
            <a:r>
              <a:rPr lang="en-US" sz="2200" dirty="0" err="1" smtClean="0">
                <a:latin typeface="Cooper Black" charset="0"/>
                <a:ea typeface="Cooper Black" charset="0"/>
                <a:cs typeface="Cooper Black" charset="0"/>
              </a:rPr>
              <a:t>Pengukuran</a:t>
            </a:r>
            <a:r>
              <a:rPr lang="en-US" sz="2200" dirty="0" smtClean="0">
                <a:latin typeface="Cooper Black" charset="0"/>
                <a:ea typeface="Cooper Black" charset="0"/>
                <a:cs typeface="Cooper Black" charset="0"/>
              </a:rPr>
              <a:t> </a:t>
            </a:r>
            <a:r>
              <a:rPr lang="en-US" sz="2200" dirty="0" err="1" smtClean="0">
                <a:latin typeface="Cooper Black" charset="0"/>
                <a:ea typeface="Cooper Black" charset="0"/>
                <a:cs typeface="Cooper Black" charset="0"/>
              </a:rPr>
              <a:t>setelah</a:t>
            </a:r>
            <a:r>
              <a:rPr lang="en-US" sz="2200" dirty="0" smtClean="0">
                <a:latin typeface="Cooper Black" charset="0"/>
                <a:ea typeface="Cooper Black" charset="0"/>
                <a:cs typeface="Cooper Black" charset="0"/>
              </a:rPr>
              <a:t> </a:t>
            </a:r>
          </a:p>
          <a:p>
            <a:pPr algn="r"/>
            <a:r>
              <a:rPr lang="en-US" sz="2200" dirty="0" err="1" smtClean="0">
                <a:latin typeface="Cooper Black" charset="0"/>
                <a:ea typeface="Cooper Black" charset="0"/>
                <a:cs typeface="Cooper Black" charset="0"/>
              </a:rPr>
              <a:t>pengakuan</a:t>
            </a:r>
            <a:r>
              <a:rPr lang="en-US" sz="2200" dirty="0" smtClean="0">
                <a:latin typeface="Cooper Black" charset="0"/>
                <a:ea typeface="Cooper Black" charset="0"/>
                <a:cs typeface="Cooper Black" charset="0"/>
              </a:rPr>
              <a:t> </a:t>
            </a:r>
            <a:r>
              <a:rPr lang="en-US" sz="2200" dirty="0" err="1" smtClean="0">
                <a:latin typeface="Cooper Black" charset="0"/>
                <a:ea typeface="Cooper Black" charset="0"/>
                <a:cs typeface="Cooper Black" charset="0"/>
              </a:rPr>
              <a:t>awal</a:t>
            </a:r>
            <a:endParaRPr lang="en-US" sz="2200" dirty="0">
              <a:latin typeface="Cooper Black" charset="0"/>
              <a:ea typeface="Cooper Black" charset="0"/>
              <a:cs typeface="Cooper Black" charset="0"/>
            </a:endParaRPr>
          </a:p>
        </p:txBody>
      </p:sp>
      <p:sp>
        <p:nvSpPr>
          <p:cNvPr id="7" name="Content Placeholder 6"/>
          <p:cNvSpPr>
            <a:spLocks noGrp="1"/>
          </p:cNvSpPr>
          <p:nvPr>
            <p:ph sz="quarter" idx="4"/>
          </p:nvPr>
        </p:nvSpPr>
        <p:spPr>
          <a:xfrm>
            <a:off x="4724400" y="1611312"/>
            <a:ext cx="4041775" cy="4179888"/>
          </a:xfrm>
        </p:spPr>
        <p:txBody>
          <a:bodyPr/>
          <a:lstStyle/>
          <a:p>
            <a:pPr algn="r"/>
            <a:r>
              <a:rPr lang="en-US" sz="2200" b="1" dirty="0" err="1" smtClean="0">
                <a:solidFill>
                  <a:schemeClr val="tx2"/>
                </a:solidFill>
                <a:latin typeface="Times New Roman" charset="0"/>
                <a:ea typeface="Times New Roman" charset="0"/>
                <a:cs typeface="Times New Roman" charset="0"/>
              </a:rPr>
              <a:t>Biaya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perolehan</a:t>
            </a:r>
            <a:r>
              <a:rPr lang="en-US" sz="2200" b="1" dirty="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dikurangi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dengan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akumulasi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penyusutan</a:t>
            </a:r>
            <a:r>
              <a:rPr lang="en-US" sz="2200" b="1" dirty="0" smtClean="0">
                <a:latin typeface="Times New Roman" charset="0"/>
                <a:ea typeface="Times New Roman" charset="0"/>
                <a:cs typeface="Times New Roman" charset="0"/>
              </a:rPr>
              <a: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kecuali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tanah</a:t>
            </a:r>
            <a:r>
              <a:rPr lang="en-US" sz="2200" dirty="0" smtClean="0">
                <a:latin typeface="Times New Roman" charset="0"/>
                <a:ea typeface="Times New Roman" charset="0"/>
                <a:cs typeface="Times New Roman" charset="0"/>
              </a:rPr>
              <a:t>. </a:t>
            </a:r>
          </a:p>
          <a:p>
            <a:pPr algn="r"/>
            <a:r>
              <a:rPr lang="en-US" sz="2200" b="1" dirty="0" err="1" smtClean="0">
                <a:solidFill>
                  <a:schemeClr val="tx2"/>
                </a:solidFill>
                <a:latin typeface="Times New Roman" charset="0"/>
                <a:ea typeface="Times New Roman" charset="0"/>
                <a:cs typeface="Times New Roman" charset="0"/>
              </a:rPr>
              <a:t>Biaya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perbaikan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renovasi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dicatat</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sebagai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beban</a:t>
            </a:r>
            <a:r>
              <a:rPr lang="en-US" sz="2200" dirty="0" smtClean="0">
                <a:solidFill>
                  <a:schemeClr val="tx2"/>
                </a:solidFill>
                <a:latin typeface="Times New Roman" charset="0"/>
                <a:ea typeface="Times New Roman" charset="0"/>
                <a:cs typeface="Times New Roman" charset="0"/>
              </a:rPr>
              <a:t>.</a:t>
            </a:r>
          </a:p>
          <a:p>
            <a:pPr algn="r"/>
            <a:r>
              <a:rPr lang="en-US" sz="2200" b="1" dirty="0" err="1" smtClean="0">
                <a:solidFill>
                  <a:schemeClr val="tx2"/>
                </a:solidFill>
                <a:latin typeface="Times New Roman" charset="0"/>
                <a:ea typeface="Times New Roman" charset="0"/>
                <a:cs typeface="Times New Roman" charset="0"/>
              </a:rPr>
              <a:t>Tidak</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mengakui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penurunan</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nilai</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atas</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aset</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tetap</a:t>
            </a:r>
            <a:r>
              <a:rPr lang="en-US" sz="2200" b="1"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maupun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tanah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bangunan</a:t>
            </a:r>
            <a:r>
              <a:rPr lang="en-US" sz="2200" dirty="0" smtClean="0">
                <a:latin typeface="Times New Roman" charset="0"/>
                <a:ea typeface="Times New Roman" charset="0"/>
                <a:cs typeface="Times New Roman" charset="0"/>
              </a:rPr>
              <a:t> yang </a:t>
            </a:r>
            <a:r>
              <a:rPr lang="en-US" sz="2200" dirty="0" err="1" smtClean="0">
                <a:latin typeface="Times New Roman" charset="0"/>
                <a:ea typeface="Times New Roman" charset="0"/>
                <a:cs typeface="Times New Roman" charset="0"/>
              </a:rPr>
              <a:t>dimiliki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untuk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menghasilkan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sewa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atau</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untuk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kenaikan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nilai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atau</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keduanya</a:t>
            </a:r>
            <a:r>
              <a:rPr lang="en-US" sz="2200" dirty="0" smtClean="0">
                <a:latin typeface="Times New Roman" charset="0"/>
                <a:ea typeface="Times New Roman" charset="0"/>
                <a:cs typeface="Times New Roman" charset="0"/>
              </a:rPr>
              <a:t>.</a:t>
            </a:r>
            <a:endParaRPr lang="en-US" sz="2200" dirty="0">
              <a:latin typeface="Times New Roman" charset="0"/>
              <a:ea typeface="Times New Roman" charset="0"/>
              <a:cs typeface="Times New Roman"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b="1" smtClean="0">
                <a:solidFill>
                  <a:schemeClr val="tx1"/>
                </a:solidFill>
                <a:latin typeface="Times New Roman" charset="0"/>
                <a:ea typeface="Times New Roman" charset="0"/>
                <a:cs typeface="Times New Roman" charset="0"/>
              </a:rPr>
              <a:pPr>
                <a:defRPr/>
              </a:pPr>
              <a:t>39</a:t>
            </a:fld>
            <a:endParaRPr lang="en-US" b="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252740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76200" y="1676400"/>
            <a:ext cx="9067800" cy="4291012"/>
          </a:xfrm>
        </p:spPr>
        <p:txBody>
          <a:bodyPr/>
          <a:lstStyle/>
          <a:p>
            <a:pPr marL="0" indent="0" algn="ctr">
              <a:buNone/>
            </a:pPr>
            <a:r>
              <a:rPr lang="en-US" sz="6000" dirty="0" smtClean="0">
                <a:solidFill>
                  <a:schemeClr val="tx2">
                    <a:lumMod val="75000"/>
                  </a:schemeClr>
                </a:solidFill>
                <a:latin typeface="Cooper Black" charset="0"/>
                <a:ea typeface="Cooper Black" charset="0"/>
                <a:cs typeface="Cooper Black" charset="0"/>
              </a:rPr>
              <a:t>BAB 1 </a:t>
            </a:r>
          </a:p>
          <a:p>
            <a:pPr marL="0" indent="0" algn="ctr">
              <a:buNone/>
            </a:pPr>
            <a:r>
              <a:rPr lang="en-US" sz="6000" dirty="0" smtClean="0">
                <a:solidFill>
                  <a:schemeClr val="tx2">
                    <a:lumMod val="75000"/>
                  </a:schemeClr>
                </a:solidFill>
                <a:latin typeface="Cooper Black" charset="0"/>
                <a:ea typeface="Cooper Black" charset="0"/>
                <a:cs typeface="Cooper Black" charset="0"/>
              </a:rPr>
              <a:t>RUANG LINGKUP </a:t>
            </a:r>
          </a:p>
          <a:p>
            <a:pPr marL="0" indent="0" algn="ctr">
              <a:buNone/>
            </a:pPr>
            <a:r>
              <a:rPr lang="en-US" sz="6000" dirty="0" smtClean="0">
                <a:solidFill>
                  <a:schemeClr val="tx2">
                    <a:lumMod val="75000"/>
                  </a:schemeClr>
                </a:solidFill>
                <a:latin typeface="Cooper Black" charset="0"/>
                <a:ea typeface="Cooper Black" charset="0"/>
                <a:cs typeface="Cooper Black" charset="0"/>
              </a:rPr>
              <a:t>ED SAK EMKM</a:t>
            </a:r>
            <a:endParaRPr lang="en-US" sz="60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5335562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47703"/>
            <a:ext cx="8991600" cy="4824497"/>
          </a:xfrm>
        </p:spPr>
        <p:txBody>
          <a:bodyPr/>
          <a:lstStyle/>
          <a:p>
            <a:r>
              <a:rPr lang="en-US" b="1" dirty="0" smtClean="0">
                <a:solidFill>
                  <a:schemeClr val="tx2"/>
                </a:solidFill>
              </a:rPr>
              <a:t>Beban </a:t>
            </a:r>
            <a:r>
              <a:rPr lang="en-US" b="1" dirty="0" err="1" smtClean="0">
                <a:solidFill>
                  <a:schemeClr val="tx2"/>
                </a:solidFill>
              </a:rPr>
              <a:t>penyusutan</a:t>
            </a:r>
            <a:r>
              <a:rPr lang="en-US" b="1" dirty="0" smtClean="0">
                <a:solidFill>
                  <a:schemeClr val="tx2"/>
                </a:solidFill>
              </a:rPr>
              <a:t> </a:t>
            </a:r>
            <a:r>
              <a:rPr lang="en-US" b="1" dirty="0" err="1" smtClean="0">
                <a:solidFill>
                  <a:schemeClr val="tx2"/>
                </a:solidFill>
              </a:rPr>
              <a:t>diakui</a:t>
            </a:r>
            <a:r>
              <a:rPr lang="en-US" b="1" dirty="0" smtClean="0">
                <a:solidFill>
                  <a:schemeClr val="tx2"/>
                </a:solidFill>
              </a:rPr>
              <a:t> </a:t>
            </a:r>
            <a:r>
              <a:rPr lang="en-US" b="1" dirty="0" err="1" smtClean="0">
                <a:solidFill>
                  <a:schemeClr val="tx2"/>
                </a:solidFill>
              </a:rPr>
              <a:t>dalam</a:t>
            </a:r>
            <a:r>
              <a:rPr lang="en-US" b="1" dirty="0" smtClean="0">
                <a:solidFill>
                  <a:schemeClr val="tx2"/>
                </a:solidFill>
              </a:rPr>
              <a:t> </a:t>
            </a:r>
            <a:r>
              <a:rPr lang="en-US" b="1" dirty="0" err="1" smtClean="0">
                <a:solidFill>
                  <a:schemeClr val="tx2"/>
                </a:solidFill>
              </a:rPr>
              <a:t>laba</a:t>
            </a:r>
            <a:r>
              <a:rPr lang="en-US" b="1" dirty="0" smtClean="0">
                <a:solidFill>
                  <a:schemeClr val="tx2"/>
                </a:solidFill>
              </a:rPr>
              <a:t> </a:t>
            </a:r>
            <a:r>
              <a:rPr lang="en-US" b="1" dirty="0" err="1" smtClean="0">
                <a:solidFill>
                  <a:schemeClr val="tx2"/>
                </a:solidFill>
              </a:rPr>
              <a:t>rugi</a:t>
            </a:r>
            <a:r>
              <a:rPr lang="en-US" dirty="0" smtClean="0"/>
              <a:t>.</a:t>
            </a:r>
          </a:p>
          <a:p>
            <a:r>
              <a:rPr lang="en-US" dirty="0" err="1" smtClean="0"/>
              <a:t>Penyusutan</a:t>
            </a:r>
            <a:r>
              <a:rPr lang="en-US" dirty="0" smtClean="0"/>
              <a:t> </a:t>
            </a:r>
            <a:r>
              <a:rPr lang="en-US" dirty="0" err="1" smtClean="0"/>
              <a:t>dilakukan</a:t>
            </a:r>
            <a:r>
              <a:rPr lang="en-US" dirty="0" smtClean="0"/>
              <a:t> </a:t>
            </a:r>
            <a:r>
              <a:rPr lang="en-US" dirty="0" err="1" smtClean="0"/>
              <a:t>dengan</a:t>
            </a:r>
            <a:r>
              <a:rPr lang="en-US" dirty="0" smtClean="0"/>
              <a:t> </a:t>
            </a:r>
            <a:r>
              <a:rPr lang="en-US" b="1" dirty="0" err="1" smtClean="0">
                <a:solidFill>
                  <a:schemeClr val="tx2"/>
                </a:solidFill>
              </a:rPr>
              <a:t>metode</a:t>
            </a:r>
            <a:r>
              <a:rPr lang="en-US" b="1" dirty="0" smtClean="0">
                <a:solidFill>
                  <a:schemeClr val="tx2"/>
                </a:solidFill>
              </a:rPr>
              <a:t> </a:t>
            </a:r>
            <a:r>
              <a:rPr lang="en-US" b="1" dirty="0" err="1" smtClean="0">
                <a:solidFill>
                  <a:schemeClr val="tx2"/>
                </a:solidFill>
              </a:rPr>
              <a:t>garis</a:t>
            </a:r>
            <a:r>
              <a:rPr lang="en-US" b="1" dirty="0" smtClean="0">
                <a:solidFill>
                  <a:schemeClr val="tx2"/>
                </a:solidFill>
              </a:rPr>
              <a:t> </a:t>
            </a:r>
            <a:r>
              <a:rPr lang="en-US" b="1" dirty="0" err="1" smtClean="0">
                <a:solidFill>
                  <a:schemeClr val="tx2"/>
                </a:solidFill>
              </a:rPr>
              <a:t>lurus</a:t>
            </a:r>
            <a:r>
              <a:rPr lang="en-US" b="1" dirty="0" smtClean="0">
                <a:solidFill>
                  <a:schemeClr val="tx2"/>
                </a:solidFill>
              </a:rPr>
              <a:t> </a:t>
            </a:r>
            <a:r>
              <a:rPr lang="en-US" b="1" dirty="0" err="1" smtClean="0">
                <a:solidFill>
                  <a:schemeClr val="tx2"/>
                </a:solidFill>
              </a:rPr>
              <a:t>atau</a:t>
            </a:r>
            <a:r>
              <a:rPr lang="en-US" b="1" dirty="0" smtClean="0">
                <a:solidFill>
                  <a:schemeClr val="tx2"/>
                </a:solidFill>
              </a:rPr>
              <a:t> </a:t>
            </a:r>
            <a:r>
              <a:rPr lang="en-US" b="1" dirty="0" err="1" smtClean="0">
                <a:solidFill>
                  <a:schemeClr val="tx2"/>
                </a:solidFill>
              </a:rPr>
              <a:t>metode</a:t>
            </a:r>
            <a:r>
              <a:rPr lang="en-US" b="1" dirty="0" smtClean="0">
                <a:solidFill>
                  <a:schemeClr val="tx2"/>
                </a:solidFill>
              </a:rPr>
              <a:t> </a:t>
            </a:r>
            <a:r>
              <a:rPr lang="en-US" b="1" dirty="0" err="1" smtClean="0">
                <a:solidFill>
                  <a:schemeClr val="tx2"/>
                </a:solidFill>
              </a:rPr>
              <a:t>saldo</a:t>
            </a:r>
            <a:r>
              <a:rPr lang="en-US" b="1" dirty="0" smtClean="0">
                <a:solidFill>
                  <a:schemeClr val="tx2"/>
                </a:solidFill>
              </a:rPr>
              <a:t> </a:t>
            </a:r>
            <a:r>
              <a:rPr lang="en-US" b="1" dirty="0" err="1" smtClean="0">
                <a:solidFill>
                  <a:schemeClr val="tx2"/>
                </a:solidFill>
              </a:rPr>
              <a:t>menurun</a:t>
            </a:r>
            <a:r>
              <a:rPr lang="en-US" b="1" dirty="0" smtClean="0">
                <a:solidFill>
                  <a:schemeClr val="tx2"/>
                </a:solidFill>
              </a:rPr>
              <a:t> </a:t>
            </a:r>
            <a:r>
              <a:rPr lang="en-US" b="1" dirty="0" err="1" smtClean="0">
                <a:solidFill>
                  <a:schemeClr val="tx2"/>
                </a:solidFill>
              </a:rPr>
              <a:t>tanpa</a:t>
            </a:r>
            <a:r>
              <a:rPr lang="en-US" b="1" dirty="0" smtClean="0">
                <a:solidFill>
                  <a:schemeClr val="tx2"/>
                </a:solidFill>
              </a:rPr>
              <a:t> </a:t>
            </a:r>
            <a:r>
              <a:rPr lang="en-US" b="1" dirty="0" err="1" smtClean="0">
                <a:solidFill>
                  <a:schemeClr val="tx2"/>
                </a:solidFill>
              </a:rPr>
              <a:t>memperhitungkan</a:t>
            </a:r>
            <a:r>
              <a:rPr lang="en-US" b="1" dirty="0" smtClean="0">
                <a:solidFill>
                  <a:schemeClr val="tx2"/>
                </a:solidFill>
              </a:rPr>
              <a:t> </a:t>
            </a:r>
            <a:r>
              <a:rPr lang="en-US" b="1" dirty="0" err="1" smtClean="0">
                <a:solidFill>
                  <a:schemeClr val="tx2"/>
                </a:solidFill>
              </a:rPr>
              <a:t>nilai</a:t>
            </a:r>
            <a:r>
              <a:rPr lang="en-US" b="1" dirty="0" smtClean="0">
                <a:solidFill>
                  <a:schemeClr val="tx2"/>
                </a:solidFill>
              </a:rPr>
              <a:t> </a:t>
            </a:r>
            <a:r>
              <a:rPr lang="en-US" b="1" dirty="0" err="1" smtClean="0">
                <a:solidFill>
                  <a:schemeClr val="tx2"/>
                </a:solidFill>
              </a:rPr>
              <a:t>residu</a:t>
            </a:r>
            <a:r>
              <a:rPr lang="en-US" b="1" dirty="0" smtClean="0">
                <a:solidFill>
                  <a:schemeClr val="tx2"/>
                </a:solidFill>
              </a:rPr>
              <a:t> </a:t>
            </a:r>
            <a:r>
              <a:rPr lang="en-US" dirty="0" smtClean="0"/>
              <a:t>(</a:t>
            </a:r>
            <a:r>
              <a:rPr lang="en-US" dirty="0" err="1" smtClean="0"/>
              <a:t>nilai</a:t>
            </a:r>
            <a:r>
              <a:rPr lang="en-US" dirty="0" smtClean="0"/>
              <a:t> </a:t>
            </a:r>
            <a:r>
              <a:rPr lang="en-US" dirty="0" err="1" smtClean="0"/>
              <a:t>sisa</a:t>
            </a:r>
            <a:r>
              <a:rPr lang="en-US" dirty="0" smtClean="0"/>
              <a:t>).</a:t>
            </a:r>
          </a:p>
          <a:p>
            <a:r>
              <a:rPr lang="en-US" b="1" dirty="0" err="1" smtClean="0">
                <a:solidFill>
                  <a:schemeClr val="tx2"/>
                </a:solidFill>
              </a:rPr>
              <a:t>Penyusutan</a:t>
            </a:r>
            <a:r>
              <a:rPr lang="en-US" b="1" dirty="0" smtClean="0">
                <a:solidFill>
                  <a:schemeClr val="tx2"/>
                </a:solidFill>
              </a:rPr>
              <a:t> </a:t>
            </a:r>
            <a:r>
              <a:rPr lang="en-US" b="1" dirty="0" err="1" smtClean="0">
                <a:solidFill>
                  <a:schemeClr val="tx2"/>
                </a:solidFill>
              </a:rPr>
              <a:t>dimulai</a:t>
            </a:r>
            <a:r>
              <a:rPr lang="en-US" b="1" dirty="0" smtClean="0">
                <a:solidFill>
                  <a:schemeClr val="tx2"/>
                </a:solidFill>
              </a:rPr>
              <a:t> </a:t>
            </a:r>
            <a:r>
              <a:rPr lang="en-US" b="1" dirty="0" err="1" smtClean="0">
                <a:solidFill>
                  <a:schemeClr val="tx2"/>
                </a:solidFill>
              </a:rPr>
              <a:t>ketika</a:t>
            </a:r>
            <a:r>
              <a:rPr lang="en-US" b="1" dirty="0" smtClean="0">
                <a:solidFill>
                  <a:schemeClr val="tx2"/>
                </a:solidFill>
              </a:rPr>
              <a:t> </a:t>
            </a:r>
            <a:r>
              <a:rPr lang="en-US" b="1" dirty="0" err="1" smtClean="0">
                <a:solidFill>
                  <a:schemeClr val="tx2"/>
                </a:solidFill>
              </a:rPr>
              <a:t>aset</a:t>
            </a:r>
            <a:r>
              <a:rPr lang="en-US" b="1" dirty="0" smtClean="0">
                <a:solidFill>
                  <a:schemeClr val="tx2"/>
                </a:solidFill>
              </a:rPr>
              <a:t> </a:t>
            </a:r>
            <a:r>
              <a:rPr lang="en-US" b="1" dirty="0" err="1" smtClean="0">
                <a:solidFill>
                  <a:schemeClr val="tx2"/>
                </a:solidFill>
              </a:rPr>
              <a:t>tersedia</a:t>
            </a:r>
            <a:r>
              <a:rPr lang="en-US" b="1" dirty="0" smtClean="0">
                <a:solidFill>
                  <a:schemeClr val="tx2"/>
                </a:solidFill>
              </a:rPr>
              <a:t> </a:t>
            </a:r>
            <a:r>
              <a:rPr lang="en-US" b="1" dirty="0" err="1" smtClean="0">
                <a:solidFill>
                  <a:schemeClr val="tx2"/>
                </a:solidFill>
              </a:rPr>
              <a:t>untuk</a:t>
            </a:r>
            <a:r>
              <a:rPr lang="en-US" b="1" dirty="0" smtClean="0">
                <a:solidFill>
                  <a:schemeClr val="tx2"/>
                </a:solidFill>
              </a:rPr>
              <a:t> </a:t>
            </a:r>
            <a:r>
              <a:rPr lang="en-US" b="1" dirty="0" err="1" smtClean="0">
                <a:solidFill>
                  <a:schemeClr val="tx2"/>
                </a:solidFill>
              </a:rPr>
              <a:t>digunakan</a:t>
            </a:r>
            <a:r>
              <a:rPr lang="en-US" b="1" dirty="0"/>
              <a:t> </a:t>
            </a:r>
            <a:r>
              <a:rPr lang="en-US" dirty="0" err="1" smtClean="0"/>
              <a:t>dan</a:t>
            </a:r>
            <a:r>
              <a:rPr lang="en-US" dirty="0" smtClean="0"/>
              <a:t> </a:t>
            </a:r>
            <a:r>
              <a:rPr lang="en-US" b="1" dirty="0" err="1" smtClean="0">
                <a:solidFill>
                  <a:schemeClr val="tx2"/>
                </a:solidFill>
              </a:rPr>
              <a:t>dihentikan</a:t>
            </a:r>
            <a:r>
              <a:rPr lang="en-US" b="1" dirty="0" smtClean="0">
                <a:solidFill>
                  <a:schemeClr val="tx2"/>
                </a:solidFill>
              </a:rPr>
              <a:t> </a:t>
            </a:r>
            <a:r>
              <a:rPr lang="en-US" b="1" dirty="0" err="1" smtClean="0">
                <a:solidFill>
                  <a:schemeClr val="tx2"/>
                </a:solidFill>
              </a:rPr>
              <a:t>ketika</a:t>
            </a:r>
            <a:r>
              <a:rPr lang="en-US" b="1" dirty="0" smtClean="0">
                <a:solidFill>
                  <a:schemeClr val="tx2"/>
                </a:solidFill>
              </a:rPr>
              <a:t> </a:t>
            </a:r>
            <a:r>
              <a:rPr lang="en-US" b="1" dirty="0" err="1" smtClean="0">
                <a:solidFill>
                  <a:schemeClr val="tx2"/>
                </a:solidFill>
              </a:rPr>
              <a:t>aset</a:t>
            </a:r>
            <a:r>
              <a:rPr lang="en-US" b="1" dirty="0" smtClean="0">
                <a:solidFill>
                  <a:schemeClr val="tx2"/>
                </a:solidFill>
              </a:rPr>
              <a:t> </a:t>
            </a:r>
            <a:r>
              <a:rPr lang="en-US" b="1" dirty="0" err="1" smtClean="0">
                <a:solidFill>
                  <a:schemeClr val="tx2"/>
                </a:solidFill>
              </a:rPr>
              <a:t>dihentikan</a:t>
            </a:r>
            <a:r>
              <a:rPr lang="en-US" b="1" dirty="0" smtClean="0">
                <a:solidFill>
                  <a:schemeClr val="tx2"/>
                </a:solidFill>
              </a:rPr>
              <a:t> </a:t>
            </a:r>
            <a:r>
              <a:rPr lang="en-US" b="1" dirty="0" err="1" smtClean="0">
                <a:solidFill>
                  <a:schemeClr val="tx2"/>
                </a:solidFill>
              </a:rPr>
              <a:t>pengakuannya</a:t>
            </a:r>
            <a:r>
              <a:rPr lang="en-US" dirty="0" smtClean="0"/>
              <a:t>.</a:t>
            </a:r>
          </a:p>
          <a:p>
            <a:r>
              <a:rPr lang="en-US" dirty="0" err="1" smtClean="0"/>
              <a:t>Umur</a:t>
            </a:r>
            <a:r>
              <a:rPr lang="en-US" dirty="0" smtClean="0"/>
              <a:t> </a:t>
            </a:r>
            <a:r>
              <a:rPr lang="en-US" dirty="0" err="1" smtClean="0"/>
              <a:t>manfaat</a:t>
            </a:r>
            <a:r>
              <a:rPr lang="en-US" dirty="0" smtClean="0"/>
              <a:t> </a:t>
            </a:r>
            <a:r>
              <a:rPr lang="en-US" dirty="0" err="1" smtClean="0"/>
              <a:t>ditentukan</a:t>
            </a:r>
            <a:r>
              <a:rPr lang="en-US" dirty="0" smtClean="0"/>
              <a:t> </a:t>
            </a:r>
            <a:r>
              <a:rPr lang="en-US" dirty="0" err="1" smtClean="0"/>
              <a:t>berdasarkan</a:t>
            </a:r>
            <a:r>
              <a:rPr lang="en-US" dirty="0" smtClean="0"/>
              <a:t> </a:t>
            </a:r>
            <a:r>
              <a:rPr lang="en-US" dirty="0" err="1" smtClean="0"/>
              <a:t>periode</a:t>
            </a:r>
            <a:r>
              <a:rPr lang="en-US" dirty="0" smtClean="0"/>
              <a:t> </a:t>
            </a:r>
            <a:r>
              <a:rPr lang="en-US" dirty="0" err="1" smtClean="0"/>
              <a:t>kegunaan</a:t>
            </a:r>
            <a:r>
              <a:rPr lang="en-US" dirty="0" smtClean="0"/>
              <a:t> yang </a:t>
            </a:r>
            <a:r>
              <a:rPr lang="en-US" dirty="0" err="1" smtClean="0"/>
              <a:t>diperkirakan</a:t>
            </a:r>
            <a:r>
              <a:rPr lang="en-US" dirty="0" smtClean="0"/>
              <a:t> </a:t>
            </a:r>
            <a:r>
              <a:rPr lang="en-US" dirty="0" err="1" smtClean="0"/>
              <a:t>entitas</a:t>
            </a:r>
            <a:r>
              <a:rPr lang="en-US" dirty="0" smtClean="0"/>
              <a:t>.</a:t>
            </a:r>
            <a:endParaRPr lang="en-US" dirty="0"/>
          </a:p>
        </p:txBody>
      </p:sp>
      <p:sp>
        <p:nvSpPr>
          <p:cNvPr id="3" name="Title 2"/>
          <p:cNvSpPr>
            <a:spLocks noGrp="1"/>
          </p:cNvSpPr>
          <p:nvPr>
            <p:ph type="title"/>
          </p:nvPr>
        </p:nvSpPr>
        <p:spPr>
          <a:xfrm>
            <a:off x="5257800" y="609600"/>
            <a:ext cx="8229600" cy="792162"/>
          </a:xfrm>
        </p:spPr>
        <p:txBody>
          <a:bodyPr/>
          <a:lstStyle/>
          <a:p>
            <a:pPr algn="l"/>
            <a:r>
              <a:rPr lang="en-US" dirty="0" err="1" smtClean="0">
                <a:latin typeface="Cooper Black" charset="0"/>
                <a:ea typeface="Cooper Black" charset="0"/>
                <a:cs typeface="Cooper Black" charset="0"/>
              </a:rPr>
              <a:t>Penyusutan</a:t>
            </a:r>
            <a:r>
              <a:rPr lang="en-US" dirty="0" smtClean="0">
                <a:latin typeface="Cooper Black" charset="0"/>
                <a:ea typeface="Cooper Black" charset="0"/>
                <a:cs typeface="Cooper Black" charset="0"/>
              </a:rPr>
              <a:t> </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40</a:t>
            </a:fld>
            <a:endParaRPr lang="en-US" dirty="0">
              <a:solidFill>
                <a:schemeClr val="tx1"/>
              </a:solidFill>
            </a:endParaRPr>
          </a:p>
        </p:txBody>
      </p:sp>
    </p:spTree>
    <p:extLst>
      <p:ext uri="{BB962C8B-B14F-4D97-AF65-F5344CB8AC3E}">
        <p14:creationId xmlns:p14="http://schemas.microsoft.com/office/powerpoint/2010/main" val="13884816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109703"/>
            <a:ext cx="9144000" cy="4291097"/>
          </a:xfrm>
        </p:spPr>
        <p:txBody>
          <a:bodyPr/>
          <a:lstStyle/>
          <a:p>
            <a:r>
              <a:rPr lang="en-US" dirty="0" err="1" smtClean="0"/>
              <a:t>Penghentian</a:t>
            </a:r>
            <a:r>
              <a:rPr lang="en-US" dirty="0" smtClean="0"/>
              <a:t> </a:t>
            </a:r>
            <a:r>
              <a:rPr lang="en-US" dirty="0" err="1" smtClean="0"/>
              <a:t>pengakuan</a:t>
            </a:r>
            <a:r>
              <a:rPr lang="en-US" dirty="0" smtClean="0"/>
              <a:t> </a:t>
            </a:r>
            <a:r>
              <a:rPr lang="en-US" dirty="0" err="1" smtClean="0"/>
              <a:t>aset</a:t>
            </a:r>
            <a:r>
              <a:rPr lang="en-US" dirty="0" smtClean="0"/>
              <a:t> </a:t>
            </a:r>
            <a:r>
              <a:rPr lang="en-US" dirty="0" err="1" smtClean="0"/>
              <a:t>tetap</a:t>
            </a:r>
            <a:r>
              <a:rPr lang="en-US" dirty="0" smtClean="0"/>
              <a:t> </a:t>
            </a:r>
            <a:r>
              <a:rPr lang="en-US" dirty="0" err="1" smtClean="0"/>
              <a:t>dilakukan</a:t>
            </a:r>
            <a:r>
              <a:rPr lang="en-US" dirty="0" smtClean="0"/>
              <a:t> </a:t>
            </a:r>
            <a:r>
              <a:rPr lang="en-US" dirty="0" err="1" smtClean="0"/>
              <a:t>ketika</a:t>
            </a:r>
            <a:r>
              <a:rPr lang="en-US" dirty="0" smtClean="0"/>
              <a:t> </a:t>
            </a:r>
            <a:r>
              <a:rPr lang="en-US" dirty="0" err="1" smtClean="0"/>
              <a:t>aset</a:t>
            </a:r>
            <a:r>
              <a:rPr lang="en-US" dirty="0" smtClean="0"/>
              <a:t> </a:t>
            </a:r>
            <a:r>
              <a:rPr lang="en-US" dirty="0" err="1" smtClean="0"/>
              <a:t>dilepaskan</a:t>
            </a:r>
            <a:r>
              <a:rPr lang="en-US" dirty="0" smtClean="0"/>
              <a:t> </a:t>
            </a:r>
            <a:r>
              <a:rPr lang="en-US" dirty="0" err="1" smtClean="0"/>
              <a:t>atau</a:t>
            </a:r>
            <a:r>
              <a:rPr lang="en-US" dirty="0" smtClean="0"/>
              <a:t> </a:t>
            </a:r>
            <a:r>
              <a:rPr lang="en-US" dirty="0" err="1" smtClean="0"/>
              <a:t>ketika</a:t>
            </a:r>
            <a:r>
              <a:rPr lang="en-US" dirty="0" smtClean="0"/>
              <a:t> </a:t>
            </a:r>
            <a:r>
              <a:rPr lang="en-US" dirty="0" err="1" smtClean="0"/>
              <a:t>tidak</a:t>
            </a:r>
            <a:r>
              <a:rPr lang="en-US" dirty="0" smtClean="0"/>
              <a:t> </a:t>
            </a:r>
            <a:r>
              <a:rPr lang="en-US" dirty="0" err="1" smtClean="0"/>
              <a:t>ada</a:t>
            </a:r>
            <a:r>
              <a:rPr lang="en-US" dirty="0" smtClean="0"/>
              <a:t> </a:t>
            </a:r>
            <a:r>
              <a:rPr lang="en-US" dirty="0" err="1" smtClean="0"/>
              <a:t>manfaat</a:t>
            </a:r>
            <a:r>
              <a:rPr lang="en-US" dirty="0" smtClean="0"/>
              <a:t> </a:t>
            </a:r>
            <a:r>
              <a:rPr lang="en-US" dirty="0" err="1" smtClean="0"/>
              <a:t>ekonomi</a:t>
            </a:r>
            <a:r>
              <a:rPr lang="en-US" dirty="0" smtClean="0"/>
              <a:t> masa </a:t>
            </a:r>
            <a:r>
              <a:rPr lang="en-US" dirty="0" err="1" smtClean="0"/>
              <a:t>depan</a:t>
            </a:r>
            <a:r>
              <a:rPr lang="en-US" dirty="0" smtClean="0"/>
              <a:t> yang </a:t>
            </a:r>
            <a:r>
              <a:rPr lang="en-US" dirty="0" err="1" smtClean="0"/>
              <a:t>diharapkan</a:t>
            </a:r>
            <a:r>
              <a:rPr lang="en-US" dirty="0" smtClean="0"/>
              <a:t> </a:t>
            </a:r>
            <a:r>
              <a:rPr lang="en-US" dirty="0" err="1" smtClean="0"/>
              <a:t>dari</a:t>
            </a:r>
            <a:r>
              <a:rPr lang="en-US" dirty="0" smtClean="0"/>
              <a:t> </a:t>
            </a:r>
            <a:r>
              <a:rPr lang="en-US" dirty="0" err="1" smtClean="0"/>
              <a:t>penggunaan</a:t>
            </a:r>
            <a:r>
              <a:rPr lang="en-US" dirty="0" smtClean="0"/>
              <a:t> </a:t>
            </a:r>
            <a:r>
              <a:rPr lang="en-US" dirty="0" err="1" smtClean="0"/>
              <a:t>atau</a:t>
            </a:r>
            <a:r>
              <a:rPr lang="en-US" dirty="0" smtClean="0"/>
              <a:t> </a:t>
            </a:r>
            <a:r>
              <a:rPr lang="en-US" dirty="0" err="1" smtClean="0"/>
              <a:t>pelepasan</a:t>
            </a:r>
            <a:r>
              <a:rPr lang="en-US" dirty="0" smtClean="0"/>
              <a:t> </a:t>
            </a:r>
            <a:r>
              <a:rPr lang="en-US" dirty="0" err="1" smtClean="0"/>
              <a:t>aset</a:t>
            </a:r>
            <a:r>
              <a:rPr lang="en-US" dirty="0" smtClean="0"/>
              <a:t> </a:t>
            </a:r>
            <a:r>
              <a:rPr lang="en-US" dirty="0" err="1" smtClean="0"/>
              <a:t>tetap</a:t>
            </a:r>
            <a:r>
              <a:rPr lang="en-US" dirty="0" smtClean="0"/>
              <a:t> </a:t>
            </a:r>
            <a:r>
              <a:rPr lang="en-US" dirty="0" err="1" smtClean="0"/>
              <a:t>tersebut</a:t>
            </a:r>
            <a:r>
              <a:rPr lang="en-US" dirty="0" smtClean="0"/>
              <a:t>.</a:t>
            </a:r>
          </a:p>
          <a:p>
            <a:r>
              <a:rPr lang="en-US" dirty="0" err="1" smtClean="0"/>
              <a:t>Keuntungan</a:t>
            </a:r>
            <a:r>
              <a:rPr lang="en-US" dirty="0" smtClean="0"/>
              <a:t> </a:t>
            </a:r>
            <a:r>
              <a:rPr lang="en-US" dirty="0" err="1" smtClean="0"/>
              <a:t>atau</a:t>
            </a:r>
            <a:r>
              <a:rPr lang="en-US" dirty="0" smtClean="0"/>
              <a:t> </a:t>
            </a:r>
            <a:r>
              <a:rPr lang="en-US" dirty="0" err="1" smtClean="0"/>
              <a:t>kerugian</a:t>
            </a:r>
            <a:r>
              <a:rPr lang="en-US" dirty="0" smtClean="0"/>
              <a:t> </a:t>
            </a:r>
            <a:r>
              <a:rPr lang="en-US" dirty="0" err="1" smtClean="0"/>
              <a:t>atas</a:t>
            </a:r>
            <a:r>
              <a:rPr lang="en-US" dirty="0" smtClean="0"/>
              <a:t> </a:t>
            </a:r>
            <a:r>
              <a:rPr lang="en-US" dirty="0" err="1" smtClean="0"/>
              <a:t>penghentian</a:t>
            </a:r>
            <a:r>
              <a:rPr lang="en-US" dirty="0" smtClean="0"/>
              <a:t> </a:t>
            </a:r>
            <a:r>
              <a:rPr lang="en-US" dirty="0" err="1" smtClean="0"/>
              <a:t>pengakuan</a:t>
            </a:r>
            <a:r>
              <a:rPr lang="en-US" dirty="0" smtClean="0"/>
              <a:t> </a:t>
            </a:r>
            <a:r>
              <a:rPr lang="en-US" dirty="0" err="1" smtClean="0"/>
              <a:t>diakui</a:t>
            </a:r>
            <a:r>
              <a:rPr lang="en-US" dirty="0" smtClean="0"/>
              <a:t> </a:t>
            </a:r>
            <a:r>
              <a:rPr lang="en-US" dirty="0" err="1" smtClean="0"/>
              <a:t>ketika</a:t>
            </a:r>
            <a:r>
              <a:rPr lang="en-US" dirty="0" smtClean="0"/>
              <a:t> </a:t>
            </a:r>
            <a:r>
              <a:rPr lang="en-US" dirty="0" err="1" smtClean="0"/>
              <a:t>aset</a:t>
            </a:r>
            <a:r>
              <a:rPr lang="en-US" dirty="0" smtClean="0"/>
              <a:t> </a:t>
            </a:r>
            <a:r>
              <a:rPr lang="en-US" dirty="0" err="1" smtClean="0"/>
              <a:t>tetap</a:t>
            </a:r>
            <a:r>
              <a:rPr lang="en-US" dirty="0" smtClean="0"/>
              <a:t> </a:t>
            </a:r>
            <a:r>
              <a:rPr lang="en-US" dirty="0" err="1" smtClean="0"/>
              <a:t>tersebut</a:t>
            </a:r>
            <a:r>
              <a:rPr lang="en-US" dirty="0" smtClean="0"/>
              <a:t>: </a:t>
            </a:r>
            <a:r>
              <a:rPr lang="en-US" b="1" dirty="0" err="1" smtClean="0">
                <a:solidFill>
                  <a:schemeClr val="tx2"/>
                </a:solidFill>
              </a:rPr>
              <a:t>dijual</a:t>
            </a:r>
            <a:r>
              <a:rPr lang="en-US" b="1" dirty="0" smtClean="0">
                <a:solidFill>
                  <a:schemeClr val="tx2"/>
                </a:solidFill>
              </a:rPr>
              <a:t>, </a:t>
            </a:r>
            <a:r>
              <a:rPr lang="en-US" b="1" dirty="0" err="1" smtClean="0">
                <a:solidFill>
                  <a:schemeClr val="tx2"/>
                </a:solidFill>
              </a:rPr>
              <a:t>diserahkan</a:t>
            </a:r>
            <a:r>
              <a:rPr lang="en-US" b="1" dirty="0" smtClean="0">
                <a:solidFill>
                  <a:schemeClr val="tx2"/>
                </a:solidFill>
              </a:rPr>
              <a:t>, </a:t>
            </a:r>
            <a:r>
              <a:rPr lang="en-US" b="1" dirty="0" err="1" smtClean="0">
                <a:solidFill>
                  <a:schemeClr val="tx2"/>
                </a:solidFill>
              </a:rPr>
              <a:t>atau</a:t>
            </a:r>
            <a:r>
              <a:rPr lang="en-US" b="1" dirty="0" smtClean="0">
                <a:solidFill>
                  <a:schemeClr val="tx2"/>
                </a:solidFill>
              </a:rPr>
              <a:t> </a:t>
            </a:r>
            <a:r>
              <a:rPr lang="en-US" b="1" dirty="0" err="1" smtClean="0">
                <a:solidFill>
                  <a:schemeClr val="tx2"/>
                </a:solidFill>
              </a:rPr>
              <a:t>dimusnahkan</a:t>
            </a:r>
            <a:r>
              <a:rPr lang="en-US" dirty="0" smtClean="0"/>
              <a:t>. </a:t>
            </a:r>
            <a:endParaRPr lang="en-US" dirty="0"/>
          </a:p>
        </p:txBody>
      </p:sp>
      <p:sp>
        <p:nvSpPr>
          <p:cNvPr id="3" name="Title 2"/>
          <p:cNvSpPr>
            <a:spLocks noGrp="1"/>
          </p:cNvSpPr>
          <p:nvPr>
            <p:ph type="title"/>
          </p:nvPr>
        </p:nvSpPr>
        <p:spPr>
          <a:xfrm>
            <a:off x="457200" y="1143000"/>
            <a:ext cx="8229600" cy="792162"/>
          </a:xfrm>
        </p:spPr>
        <p:txBody>
          <a:bodyPr/>
          <a:lstStyle/>
          <a:p>
            <a:r>
              <a:rPr lang="en-US" dirty="0" err="1" smtClean="0">
                <a:latin typeface="Cooper Black" charset="0"/>
                <a:ea typeface="Cooper Black" charset="0"/>
                <a:cs typeface="Cooper Black" charset="0"/>
              </a:rPr>
              <a:t>Penghentian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Pengakuan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41</a:t>
            </a:fld>
            <a:endParaRPr lang="en-US" dirty="0">
              <a:solidFill>
                <a:schemeClr val="tx1"/>
              </a:solidFill>
            </a:endParaRPr>
          </a:p>
        </p:txBody>
      </p:sp>
    </p:spTree>
    <p:extLst>
      <p:ext uri="{BB962C8B-B14F-4D97-AF65-F5344CB8AC3E}">
        <p14:creationId xmlns:p14="http://schemas.microsoft.com/office/powerpoint/2010/main" val="14780834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42</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(8)</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11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Aset</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Tetap</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7951673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12</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ASET TAKBERWUJUD</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2916598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3566220-03D5-4B74-9E24-5963818B9351}" type="slidenum">
              <a:rPr lang="en-US" smtClean="0">
                <a:solidFill>
                  <a:prstClr val="black"/>
                </a:solidFill>
              </a:rPr>
              <a:pPr>
                <a:defRPr/>
              </a:pPr>
              <a:t>44</a:t>
            </a:fld>
            <a:endParaRPr lang="en-US" dirty="0">
              <a:solidFill>
                <a:prstClr val="black"/>
              </a:solidFill>
            </a:endParaRPr>
          </a:p>
        </p:txBody>
      </p:sp>
      <p:sp>
        <p:nvSpPr>
          <p:cNvPr id="3" name="Title 2"/>
          <p:cNvSpPr txBox="1">
            <a:spLocks/>
          </p:cNvSpPr>
          <p:nvPr/>
        </p:nvSpPr>
        <p:spPr>
          <a:xfrm>
            <a:off x="457200" y="1112838"/>
            <a:ext cx="8229600" cy="792162"/>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r" defTabSz="914400" eaLnBrk="1" hangingPunct="1"/>
            <a:r>
              <a:rPr lang="en-US" smtClean="0">
                <a:latin typeface="Cooper Black" charset="0"/>
                <a:ea typeface="Cooper Black" charset="0"/>
                <a:cs typeface="Cooper Black" charset="0"/>
              </a:rPr>
              <a:t>RUANG LINGKUP</a:t>
            </a:r>
            <a:endParaRPr lang="en-US">
              <a:latin typeface="Cooper Black" charset="0"/>
              <a:ea typeface="Cooper Black" charset="0"/>
              <a:cs typeface="Cooper Black" charset="0"/>
            </a:endParaRPr>
          </a:p>
        </p:txBody>
      </p:sp>
      <p:sp>
        <p:nvSpPr>
          <p:cNvPr id="4" name="Content Placeholder 1"/>
          <p:cNvSpPr txBox="1">
            <a:spLocks/>
          </p:cNvSpPr>
          <p:nvPr/>
        </p:nvSpPr>
        <p:spPr>
          <a:xfrm>
            <a:off x="76200" y="1957303"/>
            <a:ext cx="88392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400" eaLnBrk="1" hangingPunct="1"/>
            <a:r>
              <a:rPr lang="en-US" sz="2800" dirty="0" err="1" smtClean="0">
                <a:latin typeface="Times New Roman" charset="0"/>
                <a:ea typeface="Times New Roman" charset="0"/>
                <a:cs typeface="Times New Roman" charset="0"/>
              </a:rPr>
              <a:t>Mengatur</a:t>
            </a:r>
            <a:r>
              <a:rPr lang="en-US" sz="2800" dirty="0" smtClean="0">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perlakuan</a:t>
            </a:r>
            <a:r>
              <a:rPr lang="en-US" sz="2800" b="1" dirty="0" smtClean="0">
                <a:solidFill>
                  <a:schemeClr val="tx2">
                    <a:lumMod val="75000"/>
                  </a:schemeClr>
                </a:solidFill>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akuntansi</a:t>
            </a:r>
            <a:r>
              <a:rPr lang="en-US" sz="2800" b="1" dirty="0" smtClean="0">
                <a:solidFill>
                  <a:schemeClr val="tx2">
                    <a:lumMod val="75000"/>
                  </a:schemeClr>
                </a:solidFill>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aset</a:t>
            </a:r>
            <a:r>
              <a:rPr lang="en-US" sz="2800" b="1" dirty="0" smtClean="0">
                <a:solidFill>
                  <a:schemeClr val="tx2">
                    <a:lumMod val="75000"/>
                  </a:schemeClr>
                </a:solidFill>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takberwujud</a:t>
            </a:r>
            <a:r>
              <a:rPr lang="en-US" sz="2800" b="1" dirty="0" smtClean="0">
                <a:solidFill>
                  <a:schemeClr val="tx2">
                    <a:lumMod val="75000"/>
                  </a:schemeClr>
                </a:solidFill>
                <a:latin typeface="Times New Roman" charset="0"/>
                <a:ea typeface="Times New Roman" charset="0"/>
                <a:cs typeface="Times New Roman" charset="0"/>
              </a:rPr>
              <a:t> yang </a:t>
            </a:r>
            <a:r>
              <a:rPr lang="en-US" sz="2800" b="1" dirty="0" err="1" smtClean="0">
                <a:solidFill>
                  <a:schemeClr val="tx2">
                    <a:lumMod val="75000"/>
                  </a:schemeClr>
                </a:solidFill>
                <a:latin typeface="Times New Roman" charset="0"/>
                <a:ea typeface="Times New Roman" charset="0"/>
                <a:cs typeface="Times New Roman" charset="0"/>
              </a:rPr>
              <a:t>diperoleh</a:t>
            </a:r>
            <a:r>
              <a:rPr lang="en-US" sz="2800" b="1" dirty="0" smtClean="0">
                <a:solidFill>
                  <a:schemeClr val="tx2">
                    <a:lumMod val="75000"/>
                  </a:schemeClr>
                </a:solidFill>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secara</a:t>
            </a:r>
            <a:r>
              <a:rPr lang="en-US" sz="2800" b="1" dirty="0" smtClean="0">
                <a:solidFill>
                  <a:schemeClr val="tx2">
                    <a:lumMod val="75000"/>
                  </a:schemeClr>
                </a:solidFill>
                <a:latin typeface="Times New Roman" charset="0"/>
                <a:ea typeface="Times New Roman" charset="0"/>
                <a:cs typeface="Times New Roman" charset="0"/>
              </a:rPr>
              <a:t> </a:t>
            </a:r>
            <a:r>
              <a:rPr lang="en-US" sz="2800" b="1" dirty="0" err="1" smtClean="0">
                <a:solidFill>
                  <a:schemeClr val="tx2">
                    <a:lumMod val="75000"/>
                  </a:schemeClr>
                </a:solidFill>
                <a:latin typeface="Times New Roman" charset="0"/>
                <a:ea typeface="Times New Roman" charset="0"/>
                <a:cs typeface="Times New Roman" charset="0"/>
              </a:rPr>
              <a:t>terpisah</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kecuali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takberwujud</a:t>
            </a:r>
            <a:r>
              <a:rPr lang="en-US" sz="2800" dirty="0" smtClean="0">
                <a:latin typeface="Times New Roman" charset="0"/>
                <a:ea typeface="Times New Roman" charset="0"/>
                <a:cs typeface="Times New Roman" charset="0"/>
              </a:rPr>
              <a:t> yang </a:t>
            </a:r>
            <a:r>
              <a:rPr lang="en-US" sz="2800" dirty="0" err="1" smtClean="0">
                <a:latin typeface="Times New Roman" charset="0"/>
                <a:ea typeface="Times New Roman" charset="0"/>
                <a:cs typeface="Times New Roman" charset="0"/>
              </a:rPr>
              <a:t>dimiliki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untuk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dijual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dalam</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kegiatan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usaha</a:t>
            </a:r>
            <a:r>
              <a:rPr lang="en-US" sz="2800" dirty="0" smtClean="0">
                <a:latin typeface="Times New Roman" charset="0"/>
                <a:ea typeface="Times New Roman" charset="0"/>
                <a:cs typeface="Times New Roman" charset="0"/>
              </a:rPr>
              <a:t> normal </a:t>
            </a:r>
            <a:r>
              <a:rPr lang="en-US" sz="2800" dirty="0" err="1" smtClean="0">
                <a:latin typeface="Times New Roman" charset="0"/>
                <a:ea typeface="Times New Roman" charset="0"/>
                <a:cs typeface="Times New Roman" charset="0"/>
              </a:rPr>
              <a:t>entitas</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lihat</a:t>
            </a:r>
            <a:r>
              <a:rPr lang="en-US" sz="2800" dirty="0" smtClean="0">
                <a:latin typeface="Times New Roman" charset="0"/>
                <a:ea typeface="Times New Roman" charset="0"/>
                <a:cs typeface="Times New Roman" charset="0"/>
              </a:rPr>
              <a:t> Bab 14 </a:t>
            </a:r>
            <a:r>
              <a:rPr lang="en-US" sz="2800" dirty="0" err="1" smtClean="0">
                <a:latin typeface="Times New Roman" charset="0"/>
                <a:ea typeface="Times New Roman" charset="0"/>
                <a:cs typeface="Times New Roman" charset="0"/>
              </a:rPr>
              <a:t>Pendapatan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dan</a:t>
            </a:r>
            <a:r>
              <a:rPr lang="en-US" sz="2800" dirty="0" smtClean="0">
                <a:latin typeface="Times New Roman" charset="0"/>
                <a:ea typeface="Times New Roman" charset="0"/>
                <a:cs typeface="Times New Roman" charset="0"/>
              </a:rPr>
              <a:t> Beban).</a:t>
            </a:r>
          </a:p>
          <a:p>
            <a:pPr defTabSz="914400" eaLnBrk="1" hangingPunct="1"/>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takberwujud</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adalah</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yang </a:t>
            </a:r>
            <a:r>
              <a:rPr lang="en-US" sz="2800" dirty="0" err="1" smtClean="0">
                <a:latin typeface="Times New Roman" charset="0"/>
                <a:ea typeface="Times New Roman" charset="0"/>
                <a:cs typeface="Times New Roman" charset="0"/>
              </a:rPr>
              <a:t>dapat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diidentifikasi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tidak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mempunyai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wujud</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Misalnya</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jika</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tersebut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dapat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dipisahkan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dari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entitas</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dijual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dialihkan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dilisensikan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disewakan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atau</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ditukarkan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timbul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dari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kontraktual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atau</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hukum</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lainnya</a:t>
            </a:r>
            <a:r>
              <a:rPr lang="en-US" sz="2800"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688162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3562"/>
            <a:ext cx="8915400" cy="4646238"/>
          </a:xfrm>
        </p:spPr>
        <p:txBody>
          <a:bodyPr/>
          <a:lstStyle/>
          <a:p>
            <a:pPr algn="just"/>
            <a:r>
              <a:rPr lang="en-US" sz="2800" dirty="0" err="1" smtClean="0"/>
              <a:t>Aset</a:t>
            </a:r>
            <a:r>
              <a:rPr lang="en-US" sz="2800" dirty="0" smtClean="0"/>
              <a:t> </a:t>
            </a:r>
            <a:r>
              <a:rPr lang="en-US" sz="2800" dirty="0" err="1" smtClean="0"/>
              <a:t>takberwujud</a:t>
            </a:r>
            <a:r>
              <a:rPr lang="en-US" sz="2800" dirty="0" smtClean="0"/>
              <a:t> </a:t>
            </a:r>
            <a:r>
              <a:rPr lang="en-US" sz="2800" dirty="0" err="1" smtClean="0"/>
              <a:t>diakui</a:t>
            </a:r>
            <a:r>
              <a:rPr lang="en-US" sz="2800" dirty="0" smtClean="0"/>
              <a:t> </a:t>
            </a:r>
            <a:r>
              <a:rPr lang="en-US" sz="2800" dirty="0" err="1" smtClean="0"/>
              <a:t>jika</a:t>
            </a:r>
            <a:r>
              <a:rPr lang="en-US" sz="2800" dirty="0" smtClean="0"/>
              <a:t> </a:t>
            </a:r>
            <a:r>
              <a:rPr lang="en-US" sz="2800" dirty="0" err="1" smtClean="0"/>
              <a:t>dapat</a:t>
            </a:r>
            <a:r>
              <a:rPr lang="en-US" sz="2800" dirty="0" smtClean="0"/>
              <a:t> </a:t>
            </a:r>
            <a:r>
              <a:rPr lang="en-US" sz="2800" b="1" dirty="0" err="1" smtClean="0">
                <a:solidFill>
                  <a:schemeClr val="tx2"/>
                </a:solidFill>
              </a:rPr>
              <a:t>dipastikan</a:t>
            </a:r>
            <a:r>
              <a:rPr lang="en-US" sz="2800" b="1" dirty="0" smtClean="0">
                <a:solidFill>
                  <a:schemeClr val="tx2"/>
                </a:solidFill>
              </a:rPr>
              <a:t> </a:t>
            </a:r>
            <a:r>
              <a:rPr lang="en-US" sz="2800" b="1" dirty="0" err="1" smtClean="0">
                <a:solidFill>
                  <a:schemeClr val="tx2"/>
                </a:solidFill>
              </a:rPr>
              <a:t>manfaat</a:t>
            </a:r>
            <a:r>
              <a:rPr lang="en-US" sz="2800" b="1" dirty="0" smtClean="0">
                <a:solidFill>
                  <a:schemeClr val="tx2"/>
                </a:solidFill>
              </a:rPr>
              <a:t> </a:t>
            </a:r>
            <a:r>
              <a:rPr lang="en-US" sz="2800" b="1" dirty="0" err="1" smtClean="0">
                <a:solidFill>
                  <a:schemeClr val="tx2"/>
                </a:solidFill>
              </a:rPr>
              <a:t>ekonomi</a:t>
            </a:r>
            <a:r>
              <a:rPr lang="en-US" sz="2800" b="1" dirty="0" smtClean="0">
                <a:solidFill>
                  <a:schemeClr val="tx2"/>
                </a:solidFill>
              </a:rPr>
              <a:t> masa </a:t>
            </a:r>
            <a:r>
              <a:rPr lang="en-US" sz="2800" b="1" dirty="0" err="1" smtClean="0">
                <a:solidFill>
                  <a:schemeClr val="tx2"/>
                </a:solidFill>
              </a:rPr>
              <a:t>depan</a:t>
            </a:r>
            <a:r>
              <a:rPr lang="en-US" sz="2800" b="1" dirty="0" smtClean="0">
                <a:solidFill>
                  <a:schemeClr val="tx2"/>
                </a:solidFill>
              </a:rPr>
              <a:t> </a:t>
            </a:r>
            <a:r>
              <a:rPr lang="en-US" sz="2800" b="1" dirty="0" err="1" smtClean="0">
                <a:solidFill>
                  <a:schemeClr val="tx2"/>
                </a:solidFill>
              </a:rPr>
              <a:t>dari</a:t>
            </a:r>
            <a:r>
              <a:rPr lang="en-US" sz="2800" b="1" dirty="0" smtClean="0">
                <a:solidFill>
                  <a:schemeClr val="tx2"/>
                </a:solidFill>
              </a:rPr>
              <a:t> </a:t>
            </a:r>
            <a:r>
              <a:rPr lang="en-US" sz="2800" b="1" dirty="0" err="1" smtClean="0">
                <a:solidFill>
                  <a:schemeClr val="tx2"/>
                </a:solidFill>
              </a:rPr>
              <a:t>aset</a:t>
            </a:r>
            <a:r>
              <a:rPr lang="en-US" sz="2800" b="1" dirty="0" smtClean="0">
                <a:solidFill>
                  <a:schemeClr val="tx2"/>
                </a:solidFill>
              </a:rPr>
              <a:t> </a:t>
            </a:r>
            <a:r>
              <a:rPr lang="en-US" sz="2800" b="1" dirty="0" err="1" smtClean="0">
                <a:solidFill>
                  <a:schemeClr val="tx2"/>
                </a:solidFill>
              </a:rPr>
              <a:t>tersebut</a:t>
            </a:r>
            <a:r>
              <a:rPr lang="en-US" sz="2800" b="1" dirty="0" smtClean="0">
                <a:solidFill>
                  <a:schemeClr val="tx2"/>
                </a:solidFill>
              </a:rPr>
              <a:t> </a:t>
            </a:r>
            <a:r>
              <a:rPr lang="en-US" sz="2800" b="1" dirty="0" err="1" smtClean="0">
                <a:solidFill>
                  <a:schemeClr val="tx2"/>
                </a:solidFill>
              </a:rPr>
              <a:t>akan</a:t>
            </a:r>
            <a:r>
              <a:rPr lang="en-US" sz="2800" b="1" dirty="0" smtClean="0">
                <a:solidFill>
                  <a:schemeClr val="tx2"/>
                </a:solidFill>
              </a:rPr>
              <a:t> </a:t>
            </a:r>
            <a:r>
              <a:rPr lang="en-US" sz="2800" b="1" dirty="0" err="1" smtClean="0">
                <a:solidFill>
                  <a:schemeClr val="tx2"/>
                </a:solidFill>
              </a:rPr>
              <a:t>diperoleh</a:t>
            </a:r>
            <a:r>
              <a:rPr lang="en-US" sz="2800" b="1" dirty="0" smtClean="0"/>
              <a:t> </a:t>
            </a:r>
            <a:r>
              <a:rPr lang="en-US" sz="2800" dirty="0" err="1" smtClean="0"/>
              <a:t>dan</a:t>
            </a:r>
            <a:r>
              <a:rPr lang="en-US" sz="2800" dirty="0" smtClean="0"/>
              <a:t> </a:t>
            </a:r>
            <a:r>
              <a:rPr lang="en-US" sz="2800" b="1" dirty="0" err="1" smtClean="0">
                <a:solidFill>
                  <a:schemeClr val="tx2"/>
                </a:solidFill>
              </a:rPr>
              <a:t>biaya</a:t>
            </a:r>
            <a:r>
              <a:rPr lang="en-US" sz="2800" b="1" dirty="0" smtClean="0">
                <a:solidFill>
                  <a:schemeClr val="tx2"/>
                </a:solidFill>
              </a:rPr>
              <a:t> </a:t>
            </a:r>
            <a:r>
              <a:rPr lang="en-US" sz="2800" b="1" dirty="0" err="1" smtClean="0">
                <a:solidFill>
                  <a:schemeClr val="tx2"/>
                </a:solidFill>
              </a:rPr>
              <a:t>perolehan</a:t>
            </a:r>
            <a:r>
              <a:rPr lang="en-US" sz="2800" b="1" dirty="0" smtClean="0">
                <a:solidFill>
                  <a:schemeClr val="tx2"/>
                </a:solidFill>
              </a:rPr>
              <a:t> </a:t>
            </a:r>
            <a:r>
              <a:rPr lang="en-US" sz="2800" b="1" dirty="0" err="1" smtClean="0">
                <a:solidFill>
                  <a:schemeClr val="tx2"/>
                </a:solidFill>
              </a:rPr>
              <a:t>aset</a:t>
            </a:r>
            <a:r>
              <a:rPr lang="en-US" sz="2800" b="1" dirty="0" smtClean="0">
                <a:solidFill>
                  <a:schemeClr val="tx2"/>
                </a:solidFill>
              </a:rPr>
              <a:t> </a:t>
            </a:r>
            <a:r>
              <a:rPr lang="en-US" sz="2800" b="1" dirty="0" err="1" smtClean="0">
                <a:solidFill>
                  <a:schemeClr val="tx2"/>
                </a:solidFill>
              </a:rPr>
              <a:t>dapat</a:t>
            </a:r>
            <a:r>
              <a:rPr lang="en-US" sz="2800" b="1" dirty="0" smtClean="0">
                <a:solidFill>
                  <a:schemeClr val="tx2"/>
                </a:solidFill>
              </a:rPr>
              <a:t> </a:t>
            </a:r>
            <a:r>
              <a:rPr lang="en-US" sz="2800" b="1" dirty="0" err="1" smtClean="0">
                <a:solidFill>
                  <a:schemeClr val="tx2"/>
                </a:solidFill>
              </a:rPr>
              <a:t>diukur</a:t>
            </a:r>
            <a:r>
              <a:rPr lang="en-US" sz="2800" b="1" dirty="0" smtClean="0">
                <a:solidFill>
                  <a:schemeClr val="tx2"/>
                </a:solidFill>
              </a:rPr>
              <a:t> </a:t>
            </a:r>
            <a:r>
              <a:rPr lang="en-US" sz="2800" b="1" dirty="0" err="1" smtClean="0">
                <a:solidFill>
                  <a:schemeClr val="tx2"/>
                </a:solidFill>
              </a:rPr>
              <a:t>dengan</a:t>
            </a:r>
            <a:r>
              <a:rPr lang="en-US" sz="2800" b="1" dirty="0" smtClean="0">
                <a:solidFill>
                  <a:schemeClr val="tx2"/>
                </a:solidFill>
              </a:rPr>
              <a:t> </a:t>
            </a:r>
            <a:r>
              <a:rPr lang="en-US" sz="2800" b="1" dirty="0" err="1" smtClean="0">
                <a:solidFill>
                  <a:schemeClr val="tx2"/>
                </a:solidFill>
              </a:rPr>
              <a:t>andal</a:t>
            </a:r>
            <a:r>
              <a:rPr lang="en-US" sz="2800" dirty="0" smtClean="0"/>
              <a:t>.</a:t>
            </a:r>
          </a:p>
          <a:p>
            <a:pPr algn="just"/>
            <a:r>
              <a:rPr lang="en-US" sz="2800" dirty="0" err="1" smtClean="0"/>
              <a:t>Dicatat</a:t>
            </a:r>
            <a:r>
              <a:rPr lang="en-US" sz="2800" dirty="0" smtClean="0"/>
              <a:t> </a:t>
            </a:r>
            <a:r>
              <a:rPr lang="en-US" sz="2800" dirty="0" err="1" smtClean="0"/>
              <a:t>sebagai</a:t>
            </a:r>
            <a:r>
              <a:rPr lang="en-US" sz="2800" dirty="0" smtClean="0"/>
              <a:t> </a:t>
            </a:r>
            <a:r>
              <a:rPr lang="en-US" sz="2800" b="1" dirty="0" err="1" smtClean="0">
                <a:solidFill>
                  <a:schemeClr val="tx2"/>
                </a:solidFill>
              </a:rPr>
              <a:t>beban</a:t>
            </a:r>
            <a:r>
              <a:rPr lang="en-US" sz="2800" b="1" dirty="0" smtClean="0">
                <a:solidFill>
                  <a:schemeClr val="tx2"/>
                </a:solidFill>
              </a:rPr>
              <a:t> </a:t>
            </a:r>
            <a:r>
              <a:rPr lang="en-US" sz="2800" b="1" dirty="0" err="1" smtClean="0">
                <a:solidFill>
                  <a:schemeClr val="tx2"/>
                </a:solidFill>
              </a:rPr>
              <a:t>dibayar</a:t>
            </a:r>
            <a:r>
              <a:rPr lang="en-US" sz="2800" b="1" dirty="0" smtClean="0">
                <a:solidFill>
                  <a:schemeClr val="tx2"/>
                </a:solidFill>
              </a:rPr>
              <a:t> di </a:t>
            </a:r>
            <a:r>
              <a:rPr lang="en-US" sz="2800" b="1" dirty="0" err="1" smtClean="0">
                <a:solidFill>
                  <a:schemeClr val="tx2"/>
                </a:solidFill>
              </a:rPr>
              <a:t>muka</a:t>
            </a:r>
            <a:r>
              <a:rPr lang="en-US" sz="2800" b="1" dirty="0" smtClean="0">
                <a:solidFill>
                  <a:schemeClr val="tx2"/>
                </a:solidFill>
              </a:rPr>
              <a:t> </a:t>
            </a:r>
            <a:r>
              <a:rPr lang="en-US" sz="2800" dirty="0" err="1" smtClean="0">
                <a:solidFill>
                  <a:schemeClr val="tx2"/>
                </a:solidFill>
              </a:rPr>
              <a:t>sebesar</a:t>
            </a:r>
            <a:r>
              <a:rPr lang="en-US" sz="2800" dirty="0" smtClean="0">
                <a:solidFill>
                  <a:schemeClr val="tx2"/>
                </a:solidFill>
              </a:rPr>
              <a:t> </a:t>
            </a:r>
            <a:r>
              <a:rPr lang="en-US" sz="2800" b="1" dirty="0" err="1" smtClean="0">
                <a:solidFill>
                  <a:schemeClr val="tx2"/>
                </a:solidFill>
              </a:rPr>
              <a:t>biaya</a:t>
            </a:r>
            <a:r>
              <a:rPr lang="en-US" sz="2800" b="1" dirty="0" smtClean="0">
                <a:solidFill>
                  <a:schemeClr val="tx2"/>
                </a:solidFill>
              </a:rPr>
              <a:t> </a:t>
            </a:r>
            <a:r>
              <a:rPr lang="en-US" sz="2800" b="1" dirty="0" err="1" smtClean="0">
                <a:solidFill>
                  <a:schemeClr val="tx2"/>
                </a:solidFill>
              </a:rPr>
              <a:t>perolehannya</a:t>
            </a:r>
            <a:r>
              <a:rPr lang="en-US" sz="2800" dirty="0" smtClean="0"/>
              <a:t>, yang </a:t>
            </a:r>
            <a:r>
              <a:rPr lang="en-US" sz="2800" dirty="0" err="1" smtClean="0"/>
              <a:t>meliputi</a:t>
            </a:r>
            <a:r>
              <a:rPr lang="en-US" sz="2800" dirty="0" smtClean="0"/>
              <a:t> </a:t>
            </a:r>
            <a:r>
              <a:rPr lang="en-US" sz="2800" dirty="0" err="1" smtClean="0"/>
              <a:t>biaya</a:t>
            </a:r>
            <a:r>
              <a:rPr lang="en-US" sz="2800" dirty="0" smtClean="0"/>
              <a:t> yang </a:t>
            </a:r>
            <a:r>
              <a:rPr lang="en-US" sz="2800" dirty="0" err="1" smtClean="0"/>
              <a:t>dapat</a:t>
            </a:r>
            <a:r>
              <a:rPr lang="en-US" sz="2800" dirty="0" smtClean="0"/>
              <a:t> </a:t>
            </a:r>
            <a:r>
              <a:rPr lang="en-US" sz="2800" dirty="0" err="1" smtClean="0"/>
              <a:t>diatribusikan</a:t>
            </a:r>
            <a:r>
              <a:rPr lang="en-US" sz="2800" dirty="0" smtClean="0"/>
              <a:t> </a:t>
            </a:r>
            <a:r>
              <a:rPr lang="en-US" sz="2800" dirty="0" err="1" smtClean="0"/>
              <a:t>langsung</a:t>
            </a:r>
            <a:r>
              <a:rPr lang="en-US" sz="2800" dirty="0" smtClean="0"/>
              <a:t> </a:t>
            </a:r>
            <a:r>
              <a:rPr lang="en-US" sz="2800" dirty="0" err="1" smtClean="0"/>
              <a:t>dalam</a:t>
            </a:r>
            <a:r>
              <a:rPr lang="en-US" sz="2800" dirty="0" smtClean="0"/>
              <a:t> </a:t>
            </a:r>
            <a:r>
              <a:rPr lang="en-US" sz="2800" dirty="0" err="1" smtClean="0"/>
              <a:t>mempersiapkan</a:t>
            </a:r>
            <a:r>
              <a:rPr lang="en-US" sz="2800" dirty="0" smtClean="0"/>
              <a:t> </a:t>
            </a:r>
            <a:r>
              <a:rPr lang="en-US" sz="2800" dirty="0" err="1" smtClean="0"/>
              <a:t>aset</a:t>
            </a:r>
            <a:r>
              <a:rPr lang="en-US" sz="2800" dirty="0" smtClean="0"/>
              <a:t> </a:t>
            </a:r>
            <a:r>
              <a:rPr lang="en-US" sz="2800" dirty="0" err="1" smtClean="0"/>
              <a:t>untuk</a:t>
            </a:r>
            <a:r>
              <a:rPr lang="en-US" sz="2800" dirty="0" smtClean="0"/>
              <a:t> </a:t>
            </a:r>
            <a:r>
              <a:rPr lang="en-US" sz="2800" dirty="0" err="1" smtClean="0"/>
              <a:t>digunakan</a:t>
            </a:r>
            <a:r>
              <a:rPr lang="en-US" sz="2800" dirty="0" smtClean="0"/>
              <a:t>.</a:t>
            </a:r>
          </a:p>
          <a:p>
            <a:pPr algn="just"/>
            <a:r>
              <a:rPr lang="en-US" sz="2800" b="1" dirty="0" err="1" smtClean="0">
                <a:solidFill>
                  <a:schemeClr val="tx2"/>
                </a:solidFill>
              </a:rPr>
              <a:t>Aset</a:t>
            </a:r>
            <a:r>
              <a:rPr lang="en-US" sz="2800" b="1" dirty="0" smtClean="0">
                <a:solidFill>
                  <a:schemeClr val="tx2"/>
                </a:solidFill>
              </a:rPr>
              <a:t> </a:t>
            </a:r>
            <a:r>
              <a:rPr lang="en-US" sz="2800" b="1" dirty="0" err="1" smtClean="0">
                <a:solidFill>
                  <a:schemeClr val="tx2"/>
                </a:solidFill>
              </a:rPr>
              <a:t>takberwujud</a:t>
            </a:r>
            <a:r>
              <a:rPr lang="en-US" sz="2800" b="1" dirty="0" smtClean="0">
                <a:solidFill>
                  <a:schemeClr val="tx2"/>
                </a:solidFill>
              </a:rPr>
              <a:t> yang </a:t>
            </a:r>
            <a:r>
              <a:rPr lang="en-US" sz="2800" b="1" dirty="0" err="1" smtClean="0">
                <a:solidFill>
                  <a:schemeClr val="tx2"/>
                </a:solidFill>
              </a:rPr>
              <a:t>dihasilkan</a:t>
            </a:r>
            <a:r>
              <a:rPr lang="en-US" sz="2800" b="1" dirty="0" smtClean="0">
                <a:solidFill>
                  <a:schemeClr val="tx2"/>
                </a:solidFill>
              </a:rPr>
              <a:t> </a:t>
            </a:r>
            <a:r>
              <a:rPr lang="en-US" sz="2800" b="1" dirty="0" err="1" smtClean="0">
                <a:solidFill>
                  <a:schemeClr val="tx2"/>
                </a:solidFill>
              </a:rPr>
              <a:t>secara</a:t>
            </a:r>
            <a:r>
              <a:rPr lang="en-US" sz="2800" b="1" dirty="0" smtClean="0">
                <a:solidFill>
                  <a:schemeClr val="tx2"/>
                </a:solidFill>
              </a:rPr>
              <a:t> internal </a:t>
            </a:r>
            <a:r>
              <a:rPr lang="en-US" sz="2800" b="1" dirty="0" err="1" smtClean="0">
                <a:solidFill>
                  <a:schemeClr val="tx2"/>
                </a:solidFill>
              </a:rPr>
              <a:t>diakui</a:t>
            </a:r>
            <a:r>
              <a:rPr lang="en-US" sz="2800" b="1" dirty="0" smtClean="0">
                <a:solidFill>
                  <a:schemeClr val="tx2"/>
                </a:solidFill>
              </a:rPr>
              <a:t> </a:t>
            </a:r>
            <a:r>
              <a:rPr lang="en-US" sz="2800" b="1" dirty="0" err="1" smtClean="0">
                <a:solidFill>
                  <a:schemeClr val="tx2"/>
                </a:solidFill>
              </a:rPr>
              <a:t>sebagai</a:t>
            </a:r>
            <a:r>
              <a:rPr lang="en-US" sz="2800" b="1" dirty="0" smtClean="0">
                <a:solidFill>
                  <a:schemeClr val="tx2"/>
                </a:solidFill>
              </a:rPr>
              <a:t> </a:t>
            </a:r>
            <a:r>
              <a:rPr lang="en-US" sz="2800" b="1" dirty="0" err="1" smtClean="0">
                <a:solidFill>
                  <a:schemeClr val="tx2"/>
                </a:solidFill>
              </a:rPr>
              <a:t>beban</a:t>
            </a:r>
            <a:r>
              <a:rPr lang="en-US" sz="2800" b="1" dirty="0" smtClean="0">
                <a:solidFill>
                  <a:schemeClr val="tx2"/>
                </a:solidFill>
              </a:rPr>
              <a:t> </a:t>
            </a:r>
            <a:r>
              <a:rPr lang="en-US" sz="2800" b="1" dirty="0" err="1" smtClean="0">
                <a:solidFill>
                  <a:schemeClr val="tx2"/>
                </a:solidFill>
              </a:rPr>
              <a:t>pada</a:t>
            </a:r>
            <a:r>
              <a:rPr lang="en-US" sz="2800" b="1" dirty="0" smtClean="0">
                <a:solidFill>
                  <a:schemeClr val="tx2"/>
                </a:solidFill>
              </a:rPr>
              <a:t> </a:t>
            </a:r>
            <a:r>
              <a:rPr lang="en-US" sz="2800" b="1" dirty="0" err="1" smtClean="0">
                <a:solidFill>
                  <a:schemeClr val="tx2"/>
                </a:solidFill>
              </a:rPr>
              <a:t>saat</a:t>
            </a:r>
            <a:r>
              <a:rPr lang="en-US" sz="2800" b="1" dirty="0" smtClean="0">
                <a:solidFill>
                  <a:schemeClr val="tx2"/>
                </a:solidFill>
              </a:rPr>
              <a:t> </a:t>
            </a:r>
            <a:r>
              <a:rPr lang="en-US" sz="2800" b="1" dirty="0" err="1" smtClean="0">
                <a:solidFill>
                  <a:schemeClr val="tx2"/>
                </a:solidFill>
              </a:rPr>
              <a:t>terjadinya</a:t>
            </a:r>
            <a:r>
              <a:rPr lang="en-US" sz="2800" dirty="0" smtClean="0"/>
              <a:t>. </a:t>
            </a:r>
            <a:endParaRPr lang="en-US" sz="2800" dirty="0"/>
          </a:p>
        </p:txBody>
      </p:sp>
      <p:sp>
        <p:nvSpPr>
          <p:cNvPr id="3" name="Title 2"/>
          <p:cNvSpPr>
            <a:spLocks noGrp="1"/>
          </p:cNvSpPr>
          <p:nvPr>
            <p:ph type="title"/>
          </p:nvPr>
        </p:nvSpPr>
        <p:spPr>
          <a:xfrm>
            <a:off x="-381000" y="5865438"/>
            <a:ext cx="8229600" cy="792162"/>
          </a:xfrm>
        </p:spPr>
        <p:txBody>
          <a:bodyPr/>
          <a:lstStyle/>
          <a:p>
            <a:r>
              <a:rPr lang="en-US" dirty="0" err="1" smtClean="0">
                <a:latin typeface="Cooper Black" charset="0"/>
                <a:ea typeface="Cooper Black" charset="0"/>
                <a:cs typeface="Cooper Black" charset="0"/>
              </a:rPr>
              <a:t>Pengakuan</a:t>
            </a:r>
            <a:r>
              <a:rPr lang="en-US" dirty="0" smtClean="0">
                <a:latin typeface="Cooper Black" charset="0"/>
                <a:ea typeface="Cooper Black" charset="0"/>
                <a:cs typeface="Cooper Black" charset="0"/>
              </a:rPr>
              <a:t> &amp; </a:t>
            </a:r>
            <a:r>
              <a:rPr lang="en-US" dirty="0" err="1" smtClean="0">
                <a:latin typeface="Cooper Black" charset="0"/>
                <a:ea typeface="Cooper Black" charset="0"/>
                <a:cs typeface="Cooper Black" charset="0"/>
              </a:rPr>
              <a:t>Pengukuran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45</a:t>
            </a:fld>
            <a:endParaRPr lang="en-US" dirty="0">
              <a:solidFill>
                <a:schemeClr val="tx1"/>
              </a:solidFill>
            </a:endParaRPr>
          </a:p>
        </p:txBody>
      </p:sp>
    </p:spTree>
    <p:extLst>
      <p:ext uri="{BB962C8B-B14F-4D97-AF65-F5344CB8AC3E}">
        <p14:creationId xmlns:p14="http://schemas.microsoft.com/office/powerpoint/2010/main" val="9457978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3566220-03D5-4B74-9E24-5963818B9351}" type="slidenum">
              <a:rPr lang="en-US" smtClean="0">
                <a:solidFill>
                  <a:prstClr val="black"/>
                </a:solidFill>
              </a:rPr>
              <a:pPr>
                <a:defRPr/>
              </a:pPr>
              <a:t>46</a:t>
            </a:fld>
            <a:endParaRPr lang="en-US" dirty="0">
              <a:solidFill>
                <a:prstClr val="black"/>
              </a:solidFill>
            </a:endParaRPr>
          </a:p>
        </p:txBody>
      </p:sp>
      <p:sp>
        <p:nvSpPr>
          <p:cNvPr id="3" name="Content Placeholder 1"/>
          <p:cNvSpPr txBox="1">
            <a:spLocks/>
          </p:cNvSpPr>
          <p:nvPr/>
        </p:nvSpPr>
        <p:spPr>
          <a:xfrm>
            <a:off x="0" y="2211762"/>
            <a:ext cx="8915400" cy="4646238"/>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400" eaLnBrk="1" hangingPunct="1"/>
            <a:r>
              <a:rPr lang="en-US" sz="2800" dirty="0" err="1" smtClean="0">
                <a:latin typeface="Times New Roman" charset="0"/>
                <a:ea typeface="Times New Roman" charset="0"/>
                <a:cs typeface="Times New Roman" charset="0"/>
              </a:rPr>
              <a:t>Pengukuran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setelah</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pengakuan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awal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pada</a:t>
            </a:r>
            <a:r>
              <a:rPr lang="en-US" sz="2800" dirty="0" smtClean="0">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biaya</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perolehan</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dikurangi</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dengan</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akumulasi</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amortisasi</a:t>
            </a:r>
            <a:r>
              <a:rPr lang="en-US" sz="2800"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penurunan</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nilai</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atas</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aset</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takberwujud</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tidak</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diakui</a:t>
            </a:r>
            <a:r>
              <a:rPr lang="en-US" sz="2800" dirty="0" smtClean="0">
                <a:latin typeface="Times New Roman" charset="0"/>
                <a:ea typeface="Times New Roman" charset="0"/>
                <a:cs typeface="Times New Roman" charset="0"/>
              </a:rPr>
              <a:t>. </a:t>
            </a:r>
          </a:p>
          <a:p>
            <a:pPr defTabSz="914400" eaLnBrk="1" hangingPunct="1"/>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takberwujud</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dianggap</a:t>
            </a:r>
            <a:r>
              <a:rPr lang="en-US" sz="2800" dirty="0" smtClean="0">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memiliki</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umur</a:t>
            </a:r>
            <a:r>
              <a:rPr lang="en-US" sz="2800" b="1" dirty="0" smtClean="0">
                <a:solidFill>
                  <a:schemeClr val="tx2"/>
                </a:solidFill>
                <a:latin typeface="Times New Roman" charset="0"/>
                <a:ea typeface="Times New Roman" charset="0"/>
                <a:cs typeface="Times New Roman" charset="0"/>
              </a:rPr>
              <a:t> </a:t>
            </a:r>
            <a:r>
              <a:rPr lang="en-US" sz="2800" b="1" dirty="0" err="1" smtClean="0">
                <a:solidFill>
                  <a:schemeClr val="tx2"/>
                </a:solidFill>
                <a:latin typeface="Times New Roman" charset="0"/>
                <a:ea typeface="Times New Roman" charset="0"/>
                <a:cs typeface="Times New Roman" charset="0"/>
              </a:rPr>
              <a:t>manfaat</a:t>
            </a:r>
            <a:r>
              <a:rPr lang="en-US" sz="2800" b="1" dirty="0" smtClean="0">
                <a:solidFill>
                  <a:schemeClr val="tx2"/>
                </a:solidFill>
                <a:latin typeface="Times New Roman" charset="0"/>
                <a:ea typeface="Times New Roman" charset="0"/>
                <a:cs typeface="Times New Roman" charset="0"/>
              </a:rPr>
              <a:t> yang </a:t>
            </a:r>
            <a:r>
              <a:rPr lang="en-US" sz="2800" b="1" dirty="0" err="1" smtClean="0">
                <a:solidFill>
                  <a:schemeClr val="tx2"/>
                </a:solidFill>
                <a:latin typeface="Times New Roman" charset="0"/>
                <a:ea typeface="Times New Roman" charset="0"/>
                <a:cs typeface="Times New Roman" charset="0"/>
              </a:rPr>
              <a:t>terbatas</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misal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tidak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melebihi</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periode</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kontraktual</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atau</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hak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hukum</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atau</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mungkin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lebih</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pendek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bergantung</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pada</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lamanya</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periode</a:t>
            </a:r>
            <a:r>
              <a:rPr lang="en-US" sz="2800" dirty="0" smtClean="0">
                <a:latin typeface="Times New Roman" charset="0"/>
                <a:ea typeface="Times New Roman" charset="0"/>
                <a:cs typeface="Times New Roman" charset="0"/>
              </a:rPr>
              <a:t> yang </a:t>
            </a:r>
            <a:r>
              <a:rPr lang="en-US" sz="2800" dirty="0" err="1" smtClean="0">
                <a:latin typeface="Times New Roman" charset="0"/>
                <a:ea typeface="Times New Roman" charset="0"/>
                <a:cs typeface="Times New Roman" charset="0"/>
              </a:rPr>
              <a:t>diharapkan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entitas</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untuk</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menggunakan</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aset</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tersebut</a:t>
            </a:r>
            <a:r>
              <a:rPr lang="en-US" sz="2800" dirty="0" smtClean="0">
                <a:latin typeface="Times New Roman" charset="0"/>
                <a:ea typeface="Times New Roman" charset="0"/>
                <a:cs typeface="Times New Roman" charset="0"/>
              </a:rPr>
              <a:t>).</a:t>
            </a:r>
          </a:p>
        </p:txBody>
      </p:sp>
      <p:sp>
        <p:nvSpPr>
          <p:cNvPr id="4" name="Title 2"/>
          <p:cNvSpPr txBox="1">
            <a:spLocks/>
          </p:cNvSpPr>
          <p:nvPr/>
        </p:nvSpPr>
        <p:spPr>
          <a:xfrm>
            <a:off x="762000" y="884238"/>
            <a:ext cx="8229600" cy="792162"/>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r" defTabSz="914400" eaLnBrk="1" hangingPunct="1"/>
            <a:r>
              <a:rPr lang="en-US" sz="3600" dirty="0" err="1" smtClean="0">
                <a:latin typeface="Cooper Black" charset="0"/>
                <a:ea typeface="Cooper Black" charset="0"/>
                <a:cs typeface="Cooper Black" charset="0"/>
              </a:rPr>
              <a:t>Pengukuran</a:t>
            </a:r>
            <a:r>
              <a:rPr lang="en-US" sz="3600" dirty="0" smtClean="0">
                <a:latin typeface="Cooper Black" charset="0"/>
                <a:ea typeface="Cooper Black" charset="0"/>
                <a:cs typeface="Cooper Black" charset="0"/>
              </a:rPr>
              <a:t> </a:t>
            </a:r>
            <a:r>
              <a:rPr lang="en-US" sz="3600" dirty="0" err="1" smtClean="0">
                <a:latin typeface="Cooper Black" charset="0"/>
                <a:ea typeface="Cooper Black" charset="0"/>
                <a:cs typeface="Cooper Black" charset="0"/>
              </a:rPr>
              <a:t>setelah</a:t>
            </a:r>
            <a:r>
              <a:rPr lang="en-US" sz="3600" dirty="0" smtClean="0">
                <a:latin typeface="Cooper Black" charset="0"/>
                <a:ea typeface="Cooper Black" charset="0"/>
                <a:cs typeface="Cooper Black" charset="0"/>
              </a:rPr>
              <a:t> </a:t>
            </a:r>
            <a:r>
              <a:rPr lang="en-US" sz="3600" dirty="0" err="1" smtClean="0">
                <a:latin typeface="Cooper Black" charset="0"/>
                <a:ea typeface="Cooper Black" charset="0"/>
                <a:cs typeface="Cooper Black" charset="0"/>
              </a:rPr>
              <a:t>Pengakuan</a:t>
            </a:r>
            <a:r>
              <a:rPr lang="en-US" sz="3600" dirty="0" smtClean="0">
                <a:latin typeface="Cooper Black" charset="0"/>
                <a:ea typeface="Cooper Black" charset="0"/>
                <a:cs typeface="Cooper Black" charset="0"/>
              </a:rPr>
              <a:t> </a:t>
            </a:r>
            <a:r>
              <a:rPr lang="en-US" sz="3600" dirty="0" err="1" smtClean="0">
                <a:latin typeface="Cooper Black" charset="0"/>
                <a:ea typeface="Cooper Black" charset="0"/>
                <a:cs typeface="Cooper Black" charset="0"/>
              </a:rPr>
              <a:t>Awal</a:t>
            </a:r>
            <a:endParaRPr lang="en-US" sz="3600" dirty="0">
              <a:latin typeface="Cooper Black" charset="0"/>
              <a:ea typeface="Cooper Black" charset="0"/>
              <a:cs typeface="Cooper Black" charset="0"/>
            </a:endParaRPr>
          </a:p>
        </p:txBody>
      </p:sp>
    </p:spTree>
    <p:extLst>
      <p:ext uri="{BB962C8B-B14F-4D97-AF65-F5344CB8AC3E}">
        <p14:creationId xmlns:p14="http://schemas.microsoft.com/office/powerpoint/2010/main" val="2092815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500103"/>
            <a:ext cx="8686800" cy="4291097"/>
          </a:xfrm>
        </p:spPr>
        <p:txBody>
          <a:bodyPr/>
          <a:lstStyle/>
          <a:p>
            <a:pPr defTabSz="914400" eaLnBrk="1" hangingPunct="1"/>
            <a:r>
              <a:rPr lang="en-US" sz="2900" b="1" dirty="0" err="1">
                <a:solidFill>
                  <a:schemeClr val="tx2"/>
                </a:solidFill>
                <a:latin typeface="Times New Roman" charset="0"/>
                <a:ea typeface="Times New Roman" charset="0"/>
                <a:cs typeface="Times New Roman" charset="0"/>
              </a:rPr>
              <a:t>Jumlah</a:t>
            </a:r>
            <a:r>
              <a:rPr lang="en-US" sz="2900" b="1" dirty="0">
                <a:solidFill>
                  <a:schemeClr val="tx2"/>
                </a:solidFill>
                <a:latin typeface="Times New Roman" charset="0"/>
                <a:ea typeface="Times New Roman" charset="0"/>
                <a:cs typeface="Times New Roman" charset="0"/>
              </a:rPr>
              <a:t> yang </a:t>
            </a:r>
            <a:r>
              <a:rPr lang="en-US" sz="2900" b="1" dirty="0" err="1">
                <a:solidFill>
                  <a:schemeClr val="tx2"/>
                </a:solidFill>
                <a:latin typeface="Times New Roman" charset="0"/>
                <a:ea typeface="Times New Roman" charset="0"/>
                <a:cs typeface="Times New Roman" charset="0"/>
              </a:rPr>
              <a:t>disusutkan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dialokasikan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secara</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sistematis</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selama</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umur</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manfaatnya</a:t>
            </a:r>
            <a:r>
              <a:rPr lang="en-US" sz="2900"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dan</a:t>
            </a:r>
            <a:r>
              <a:rPr lang="en-US" sz="2900" dirty="0">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beban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amortisasi</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diakui</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dalam</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laporan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laba</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rugi</a:t>
            </a:r>
            <a:r>
              <a:rPr lang="en-US" sz="2900" dirty="0">
                <a:latin typeface="Times New Roman" charset="0"/>
                <a:ea typeface="Times New Roman" charset="0"/>
                <a:cs typeface="Times New Roman" charset="0"/>
              </a:rPr>
              <a:t>.</a:t>
            </a:r>
          </a:p>
          <a:p>
            <a:pPr defTabSz="914400" eaLnBrk="1" hangingPunct="1"/>
            <a:r>
              <a:rPr lang="en-US" sz="2900" b="1" dirty="0" err="1">
                <a:solidFill>
                  <a:schemeClr val="tx2"/>
                </a:solidFill>
                <a:latin typeface="Times New Roman" charset="0"/>
                <a:ea typeface="Times New Roman" charset="0"/>
                <a:cs typeface="Times New Roman" charset="0"/>
              </a:rPr>
              <a:t>Amortisasi</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dimulai</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ketika</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aset</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siap</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digunakan</a:t>
            </a:r>
            <a:r>
              <a:rPr lang="en-US" sz="2900" b="1"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dan</a:t>
            </a:r>
            <a:r>
              <a:rPr lang="en-US" sz="2900" dirty="0">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dihentikan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ketika</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aset</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dihentikan</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pengakuannya</a:t>
            </a:r>
            <a:r>
              <a:rPr lang="en-US" sz="2900" dirty="0">
                <a:latin typeface="Times New Roman" charset="0"/>
                <a:ea typeface="Times New Roman" charset="0"/>
                <a:cs typeface="Times New Roman" charset="0"/>
              </a:rPr>
              <a:t>.</a:t>
            </a:r>
          </a:p>
          <a:p>
            <a:pPr defTabSz="914400" eaLnBrk="1" hangingPunct="1"/>
            <a:r>
              <a:rPr lang="en-US" sz="2900" dirty="0" err="1">
                <a:latin typeface="Times New Roman" charset="0"/>
                <a:ea typeface="Times New Roman" charset="0"/>
                <a:cs typeface="Times New Roman" charset="0"/>
              </a:rPr>
              <a:t>Amortisasi</a:t>
            </a:r>
            <a:r>
              <a:rPr lang="en-US" sz="2900"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dapat</a:t>
            </a:r>
            <a:r>
              <a:rPr lang="en-US" sz="2900"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dilakukan</a:t>
            </a:r>
            <a:r>
              <a:rPr lang="en-US" sz="2900"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dengan</a:t>
            </a:r>
            <a:r>
              <a:rPr lang="en-US" sz="2900" dirty="0">
                <a:latin typeface="Times New Roman" charset="0"/>
                <a:ea typeface="Times New Roman" charset="0"/>
                <a:cs typeface="Times New Roman" charset="0"/>
              </a:rPr>
              <a:t> </a:t>
            </a:r>
            <a:r>
              <a:rPr lang="en-US" sz="2900" dirty="0" err="1">
                <a:latin typeface="Times New Roman" charset="0"/>
                <a:ea typeface="Times New Roman" charset="0"/>
                <a:cs typeface="Times New Roman" charset="0"/>
              </a:rPr>
              <a:t>menggunakan</a:t>
            </a:r>
            <a:r>
              <a:rPr lang="en-US" sz="2900" dirty="0">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metode</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garis</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lurus</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atau</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metode</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saldo</a:t>
            </a:r>
            <a:r>
              <a:rPr lang="en-US" sz="2900" b="1" dirty="0">
                <a:solidFill>
                  <a:schemeClr val="tx2"/>
                </a:solidFill>
                <a:latin typeface="Times New Roman" charset="0"/>
                <a:ea typeface="Times New Roman" charset="0"/>
                <a:cs typeface="Times New Roman" charset="0"/>
              </a:rPr>
              <a:t> </a:t>
            </a:r>
            <a:r>
              <a:rPr lang="en-US" sz="2900" b="1" dirty="0" err="1">
                <a:solidFill>
                  <a:schemeClr val="tx2"/>
                </a:solidFill>
                <a:latin typeface="Times New Roman" charset="0"/>
                <a:ea typeface="Times New Roman" charset="0"/>
                <a:cs typeface="Times New Roman" charset="0"/>
              </a:rPr>
              <a:t>menurun</a:t>
            </a:r>
            <a:r>
              <a:rPr lang="en-US" sz="2900" dirty="0">
                <a:latin typeface="Times New Roman" charset="0"/>
                <a:ea typeface="Times New Roman" charset="0"/>
                <a:cs typeface="Times New Roman" charset="0"/>
              </a:rPr>
              <a:t>.</a:t>
            </a:r>
          </a:p>
        </p:txBody>
      </p:sp>
      <p:sp>
        <p:nvSpPr>
          <p:cNvPr id="3" name="Title 2"/>
          <p:cNvSpPr>
            <a:spLocks noGrp="1"/>
          </p:cNvSpPr>
          <p:nvPr>
            <p:ph type="title"/>
          </p:nvPr>
        </p:nvSpPr>
        <p:spPr>
          <a:xfrm>
            <a:off x="76200" y="5486400"/>
            <a:ext cx="9220200" cy="792162"/>
          </a:xfrm>
        </p:spPr>
        <p:txBody>
          <a:bodyPr/>
          <a:lstStyle/>
          <a:p>
            <a:pPr algn="l"/>
            <a:r>
              <a:rPr lang="en-US" sz="4000" dirty="0" err="1" smtClean="0">
                <a:latin typeface="Cooper Black" charset="0"/>
                <a:ea typeface="Cooper Black" charset="0"/>
                <a:cs typeface="Cooper Black" charset="0"/>
              </a:rPr>
              <a:t>Umur</a:t>
            </a:r>
            <a:r>
              <a:rPr lang="en-US" sz="4000" dirty="0" smtClean="0">
                <a:latin typeface="Cooper Black" charset="0"/>
                <a:ea typeface="Cooper Black" charset="0"/>
                <a:cs typeface="Cooper Black" charset="0"/>
              </a:rPr>
              <a:t> </a:t>
            </a:r>
            <a:r>
              <a:rPr lang="en-US" sz="4000" dirty="0" err="1" smtClean="0">
                <a:latin typeface="Cooper Black" charset="0"/>
                <a:ea typeface="Cooper Black" charset="0"/>
                <a:cs typeface="Cooper Black" charset="0"/>
              </a:rPr>
              <a:t>Manfaat</a:t>
            </a:r>
            <a:r>
              <a:rPr lang="en-US" sz="4000" dirty="0" smtClean="0">
                <a:latin typeface="Cooper Black" charset="0"/>
                <a:ea typeface="Cooper Black" charset="0"/>
                <a:cs typeface="Cooper Black" charset="0"/>
              </a:rPr>
              <a:t>, </a:t>
            </a:r>
            <a:r>
              <a:rPr lang="en-US" sz="4000" dirty="0" err="1" smtClean="0">
                <a:latin typeface="Cooper Black" charset="0"/>
                <a:ea typeface="Cooper Black" charset="0"/>
                <a:cs typeface="Cooper Black" charset="0"/>
              </a:rPr>
              <a:t>Periode</a:t>
            </a:r>
            <a:r>
              <a:rPr lang="en-US" sz="4000" dirty="0" smtClean="0">
                <a:latin typeface="Cooper Black" charset="0"/>
                <a:ea typeface="Cooper Black" charset="0"/>
                <a:cs typeface="Cooper Black" charset="0"/>
              </a:rPr>
              <a:t>, </a:t>
            </a:r>
            <a:r>
              <a:rPr lang="en-US" sz="4000" dirty="0" err="1" smtClean="0">
                <a:latin typeface="Cooper Black" charset="0"/>
                <a:ea typeface="Cooper Black" charset="0"/>
                <a:cs typeface="Cooper Black" charset="0"/>
              </a:rPr>
              <a:t>dan</a:t>
            </a:r>
            <a:r>
              <a:rPr lang="en-US" sz="4000" dirty="0" smtClean="0">
                <a:latin typeface="Cooper Black" charset="0"/>
                <a:ea typeface="Cooper Black" charset="0"/>
                <a:cs typeface="Cooper Black" charset="0"/>
              </a:rPr>
              <a:t> </a:t>
            </a:r>
            <a:r>
              <a:rPr lang="en-US" sz="4000" dirty="0" err="1" smtClean="0">
                <a:latin typeface="Cooper Black" charset="0"/>
                <a:ea typeface="Cooper Black" charset="0"/>
                <a:cs typeface="Cooper Black" charset="0"/>
              </a:rPr>
              <a:t>Metode</a:t>
            </a:r>
            <a:r>
              <a:rPr lang="en-US" sz="4000" dirty="0" smtClean="0">
                <a:latin typeface="Cooper Black" charset="0"/>
                <a:ea typeface="Cooper Black" charset="0"/>
                <a:cs typeface="Cooper Black" charset="0"/>
              </a:rPr>
              <a:t> </a:t>
            </a:r>
            <a:r>
              <a:rPr lang="en-US" sz="4000" dirty="0" err="1" smtClean="0">
                <a:latin typeface="Cooper Black" charset="0"/>
                <a:ea typeface="Cooper Black" charset="0"/>
                <a:cs typeface="Cooper Black" charset="0"/>
              </a:rPr>
              <a:t>Amortisasi</a:t>
            </a:r>
            <a:endParaRPr lang="en-US" sz="40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47</a:t>
            </a:fld>
            <a:endParaRPr lang="en-US" dirty="0">
              <a:solidFill>
                <a:schemeClr val="tx1"/>
              </a:solidFill>
            </a:endParaRPr>
          </a:p>
        </p:txBody>
      </p:sp>
    </p:spTree>
    <p:extLst>
      <p:ext uri="{BB962C8B-B14F-4D97-AF65-F5344CB8AC3E}">
        <p14:creationId xmlns:p14="http://schemas.microsoft.com/office/powerpoint/2010/main" val="20222489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881103"/>
            <a:ext cx="8686800" cy="4291097"/>
          </a:xfrm>
        </p:spPr>
        <p:txBody>
          <a:bodyPr/>
          <a:lstStyle/>
          <a:p>
            <a:pPr marL="0" indent="0">
              <a:buNone/>
            </a:pPr>
            <a:r>
              <a:rPr lang="en-US" dirty="0" err="1" smtClean="0">
                <a:latin typeface="Times New Roman" charset="0"/>
                <a:ea typeface="Times New Roman" charset="0"/>
                <a:cs typeface="Times New Roman" charset="0"/>
              </a:rPr>
              <a:t>Penghentian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pengakuan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aset</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takberwujud</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dilakukan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ketika</a:t>
            </a:r>
            <a:r>
              <a:rPr lang="en-US" dirty="0" smtClean="0">
                <a:latin typeface="Times New Roman" charset="0"/>
                <a:ea typeface="Times New Roman" charset="0"/>
                <a:cs typeface="Times New Roman" charset="0"/>
              </a:rPr>
              <a:t>:</a:t>
            </a:r>
          </a:p>
          <a:p>
            <a:r>
              <a:rPr lang="en-US" b="1" dirty="0" err="1" smtClean="0">
                <a:solidFill>
                  <a:schemeClr val="tx2">
                    <a:lumMod val="75000"/>
                  </a:schemeClr>
                </a:solidFill>
                <a:latin typeface="Times New Roman" charset="0"/>
                <a:ea typeface="Times New Roman" charset="0"/>
                <a:cs typeface="Times New Roman" charset="0"/>
              </a:rPr>
              <a:t>aset</a:t>
            </a:r>
            <a:r>
              <a:rPr lang="en-US" b="1" dirty="0" smtClean="0">
                <a:solidFill>
                  <a:schemeClr val="tx2">
                    <a:lumMod val="75000"/>
                  </a:schemeClr>
                </a:solidFill>
                <a:latin typeface="Times New Roman" charset="0"/>
                <a:ea typeface="Times New Roman" charset="0"/>
                <a:cs typeface="Times New Roman" charset="0"/>
              </a:rPr>
              <a:t> </a:t>
            </a:r>
            <a:r>
              <a:rPr lang="en-US" b="1" dirty="0" err="1" smtClean="0">
                <a:solidFill>
                  <a:schemeClr val="tx2">
                    <a:lumMod val="75000"/>
                  </a:schemeClr>
                </a:solidFill>
                <a:latin typeface="Times New Roman" charset="0"/>
                <a:ea typeface="Times New Roman" charset="0"/>
                <a:cs typeface="Times New Roman" charset="0"/>
              </a:rPr>
              <a:t>dilepaskan</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atau</a:t>
            </a:r>
            <a:r>
              <a:rPr lang="en-US" dirty="0" smtClean="0">
                <a:latin typeface="Times New Roman" charset="0"/>
                <a:ea typeface="Times New Roman" charset="0"/>
                <a:cs typeface="Times New Roman" charset="0"/>
              </a:rPr>
              <a:t> </a:t>
            </a:r>
          </a:p>
          <a:p>
            <a:r>
              <a:rPr lang="en-US" b="1" dirty="0" err="1" smtClean="0">
                <a:solidFill>
                  <a:schemeClr val="tx2">
                    <a:lumMod val="75000"/>
                  </a:schemeClr>
                </a:solidFill>
                <a:latin typeface="Times New Roman" charset="0"/>
                <a:ea typeface="Times New Roman" charset="0"/>
                <a:cs typeface="Times New Roman" charset="0"/>
              </a:rPr>
              <a:t>ketika</a:t>
            </a:r>
            <a:r>
              <a:rPr lang="en-US" b="1" dirty="0" smtClean="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tidak</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ada</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manfaat</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ekonomi</a:t>
            </a:r>
            <a:r>
              <a:rPr lang="en-US" b="1" dirty="0">
                <a:solidFill>
                  <a:schemeClr val="tx2">
                    <a:lumMod val="75000"/>
                  </a:schemeClr>
                </a:solidFill>
                <a:latin typeface="Times New Roman" charset="0"/>
                <a:ea typeface="Times New Roman" charset="0"/>
                <a:cs typeface="Times New Roman" charset="0"/>
              </a:rPr>
              <a:t> masa </a:t>
            </a:r>
            <a:r>
              <a:rPr lang="en-US" b="1" dirty="0" err="1">
                <a:solidFill>
                  <a:schemeClr val="tx2">
                    <a:lumMod val="75000"/>
                  </a:schemeClr>
                </a:solidFill>
                <a:latin typeface="Times New Roman" charset="0"/>
                <a:ea typeface="Times New Roman" charset="0"/>
                <a:cs typeface="Times New Roman" charset="0"/>
              </a:rPr>
              <a:t>depan</a:t>
            </a:r>
            <a:r>
              <a:rPr lang="en-US" b="1" dirty="0">
                <a:solidFill>
                  <a:schemeClr val="tx2">
                    <a:lumMod val="75000"/>
                  </a:schemeClr>
                </a:solidFill>
                <a:latin typeface="Times New Roman" charset="0"/>
                <a:ea typeface="Times New Roman" charset="0"/>
                <a:cs typeface="Times New Roman" charset="0"/>
              </a:rPr>
              <a:t> yang </a:t>
            </a:r>
            <a:r>
              <a:rPr lang="en-US" b="1" dirty="0" err="1">
                <a:solidFill>
                  <a:schemeClr val="tx2">
                    <a:lumMod val="75000"/>
                  </a:schemeClr>
                </a:solidFill>
                <a:latin typeface="Times New Roman" charset="0"/>
                <a:ea typeface="Times New Roman" charset="0"/>
                <a:cs typeface="Times New Roman" charset="0"/>
              </a:rPr>
              <a:t>diharapkan</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dari</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penggunaan</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atau</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pelepasan</a:t>
            </a:r>
            <a:r>
              <a:rPr lang="en-US" b="1" dirty="0">
                <a:solidFill>
                  <a:schemeClr val="tx2">
                    <a:lumMod val="75000"/>
                  </a:schemeClr>
                </a:solidFill>
                <a:latin typeface="Times New Roman" charset="0"/>
                <a:ea typeface="Times New Roman" charset="0"/>
                <a:cs typeface="Times New Roman" charset="0"/>
              </a:rPr>
              <a:t> </a:t>
            </a:r>
            <a:r>
              <a:rPr lang="en-US" b="1" dirty="0" err="1">
                <a:solidFill>
                  <a:schemeClr val="tx2">
                    <a:lumMod val="75000"/>
                  </a:schemeClr>
                </a:solidFill>
                <a:latin typeface="Times New Roman" charset="0"/>
                <a:ea typeface="Times New Roman" charset="0"/>
                <a:cs typeface="Times New Roman" charset="0"/>
              </a:rPr>
              <a:t>aset</a:t>
            </a:r>
            <a:r>
              <a:rPr lang="en-US" b="1" dirty="0">
                <a:solidFill>
                  <a:schemeClr val="tx2">
                    <a:lumMod val="75000"/>
                  </a:schemeClr>
                </a:solidFill>
                <a:latin typeface="Times New Roman" charset="0"/>
                <a:ea typeface="Times New Roman" charset="0"/>
                <a:cs typeface="Times New Roman" charset="0"/>
              </a:rPr>
              <a:t> </a:t>
            </a:r>
            <a:r>
              <a:rPr lang="en-US" b="1" dirty="0" err="1" smtClean="0">
                <a:solidFill>
                  <a:schemeClr val="tx2">
                    <a:lumMod val="75000"/>
                  </a:schemeClr>
                </a:solidFill>
                <a:latin typeface="Times New Roman" charset="0"/>
                <a:ea typeface="Times New Roman" charset="0"/>
                <a:cs typeface="Times New Roman" charset="0"/>
              </a:rPr>
              <a:t>tersebut</a:t>
            </a:r>
            <a:r>
              <a:rPr lang="en-US" dirty="0">
                <a:latin typeface="Times New Roman" charset="0"/>
                <a:ea typeface="Times New Roman" charset="0"/>
                <a:cs typeface="Times New Roman" charset="0"/>
              </a:rPr>
              <a:t>.</a:t>
            </a:r>
          </a:p>
        </p:txBody>
      </p:sp>
      <p:sp>
        <p:nvSpPr>
          <p:cNvPr id="3" name="Title 2"/>
          <p:cNvSpPr>
            <a:spLocks noGrp="1"/>
          </p:cNvSpPr>
          <p:nvPr>
            <p:ph type="title"/>
          </p:nvPr>
        </p:nvSpPr>
        <p:spPr>
          <a:xfrm>
            <a:off x="685800" y="904469"/>
            <a:ext cx="8229600" cy="792162"/>
          </a:xfrm>
        </p:spPr>
        <p:txBody>
          <a:bodyPr/>
          <a:lstStyle/>
          <a:p>
            <a:pPr algn="r"/>
            <a:r>
              <a:rPr lang="en-US" dirty="0" err="1" smtClean="0">
                <a:latin typeface="Cooper Black" charset="0"/>
                <a:ea typeface="Cooper Black" charset="0"/>
                <a:cs typeface="Cooper Black" charset="0"/>
              </a:rPr>
              <a:t>Penghentian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Pengakuan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48</a:t>
            </a:fld>
            <a:endParaRPr lang="en-US" dirty="0">
              <a:solidFill>
                <a:schemeClr val="tx1"/>
              </a:solidFill>
            </a:endParaRPr>
          </a:p>
        </p:txBody>
      </p:sp>
    </p:spTree>
    <p:extLst>
      <p:ext uri="{BB962C8B-B14F-4D97-AF65-F5344CB8AC3E}">
        <p14:creationId xmlns:p14="http://schemas.microsoft.com/office/powerpoint/2010/main" val="1684226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49</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(9)</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12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Aset</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Takberwujud</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935193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945029758"/>
              </p:ext>
            </p:extLst>
          </p:nvPr>
        </p:nvGraphicFramePr>
        <p:xfrm>
          <a:off x="838200" y="1981200"/>
          <a:ext cx="7620000" cy="429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819400" y="1112838"/>
            <a:ext cx="5029200" cy="792162"/>
          </a:xfrm>
        </p:spPr>
        <p:txBody>
          <a:bodyPr/>
          <a:lstStyle/>
          <a:p>
            <a:pPr algn="r"/>
            <a:r>
              <a:rPr lang="en-US" sz="6000" b="1" dirty="0" smtClean="0">
                <a:latin typeface="Cooper Black" charset="0"/>
                <a:ea typeface="Cooper Black" charset="0"/>
                <a:cs typeface="Cooper Black" charset="0"/>
              </a:rPr>
              <a:t> </a:t>
            </a:r>
            <a:r>
              <a:rPr lang="en-US" sz="6000" b="1" dirty="0" err="1" smtClean="0">
                <a:latin typeface="Cooper Black" charset="0"/>
                <a:ea typeface="Cooper Black" charset="0"/>
                <a:cs typeface="Cooper Black" charset="0"/>
              </a:rPr>
              <a:t>Ruang</a:t>
            </a:r>
            <a:r>
              <a:rPr lang="en-US" sz="6000" b="1" dirty="0" smtClean="0">
                <a:latin typeface="Cooper Black" charset="0"/>
                <a:ea typeface="Cooper Black" charset="0"/>
                <a:cs typeface="Cooper Black" charset="0"/>
              </a:rPr>
              <a:t> </a:t>
            </a:r>
            <a:br>
              <a:rPr lang="en-US" sz="6000" b="1" dirty="0" smtClean="0">
                <a:latin typeface="Cooper Black" charset="0"/>
                <a:ea typeface="Cooper Black" charset="0"/>
                <a:cs typeface="Cooper Black" charset="0"/>
              </a:rPr>
            </a:br>
            <a:r>
              <a:rPr lang="en-US" sz="6000" b="1" dirty="0" err="1" smtClean="0">
                <a:latin typeface="Cooper Black" charset="0"/>
                <a:ea typeface="Cooper Black" charset="0"/>
                <a:cs typeface="Cooper Black" charset="0"/>
              </a:rPr>
              <a:t>Lingkup</a:t>
            </a:r>
            <a:r>
              <a:rPr lang="en-US" sz="6000" b="1" dirty="0" smtClean="0">
                <a:latin typeface="Cooper Black" charset="0"/>
                <a:ea typeface="Cooper Black" charset="0"/>
                <a:cs typeface="Cooper Black" charset="0"/>
              </a:rPr>
              <a:t> </a:t>
            </a:r>
            <a:endParaRPr lang="en-US" sz="6000" b="1" dirty="0">
              <a:latin typeface="Cooper Black" charset="0"/>
              <a:ea typeface="Cooper Black" charset="0"/>
              <a:cs typeface="Cooper Black" charset="0"/>
            </a:endParaRPr>
          </a:p>
        </p:txBody>
      </p:sp>
      <p:sp>
        <p:nvSpPr>
          <p:cNvPr id="8" name="TextBox 7"/>
          <p:cNvSpPr txBox="1"/>
          <p:nvPr/>
        </p:nvSpPr>
        <p:spPr>
          <a:xfrm>
            <a:off x="2971800" y="3632537"/>
            <a:ext cx="2590800" cy="1107996"/>
          </a:xfrm>
          <a:prstGeom prst="rect">
            <a:avLst/>
          </a:prstGeom>
          <a:noFill/>
        </p:spPr>
        <p:txBody>
          <a:bodyPr wrap="square" lIns="0" rIns="0" rtlCol="0">
            <a:spAutoFit/>
          </a:bodyPr>
          <a:lstStyle/>
          <a:p>
            <a:pPr algn="ctr"/>
            <a:r>
              <a:rPr lang="en-US" sz="2200" b="1" dirty="0" err="1" smtClean="0">
                <a:solidFill>
                  <a:schemeClr val="tx1"/>
                </a:solidFill>
                <a:latin typeface="Times New Roman" charset="0"/>
                <a:ea typeface="Times New Roman" charset="0"/>
                <a:cs typeface="Times New Roman" charset="0"/>
              </a:rPr>
              <a:t>Setidaknya</a:t>
            </a:r>
            <a:r>
              <a:rPr lang="en-US" sz="2200" b="1" dirty="0" smtClean="0">
                <a:solidFill>
                  <a:schemeClr val="tx1"/>
                </a:solidFill>
                <a:latin typeface="Times New Roman" charset="0"/>
                <a:ea typeface="Times New Roman" charset="0"/>
                <a:cs typeface="Times New Roman" charset="0"/>
              </a:rPr>
              <a:t> </a:t>
            </a:r>
            <a:r>
              <a:rPr lang="en-US" sz="2200" b="1" dirty="0" err="1" smtClean="0">
                <a:solidFill>
                  <a:schemeClr val="tx1"/>
                </a:solidFill>
                <a:latin typeface="Times New Roman" charset="0"/>
                <a:ea typeface="Times New Roman" charset="0"/>
                <a:cs typeface="Times New Roman" charset="0"/>
              </a:rPr>
              <a:t>selama</a:t>
            </a:r>
            <a:r>
              <a:rPr lang="en-US" sz="2200" b="1" dirty="0" smtClean="0">
                <a:solidFill>
                  <a:schemeClr val="tx1"/>
                </a:solidFill>
                <a:latin typeface="Times New Roman" charset="0"/>
                <a:ea typeface="Times New Roman" charset="0"/>
                <a:cs typeface="Times New Roman" charset="0"/>
              </a:rPr>
              <a:t> </a:t>
            </a:r>
          </a:p>
          <a:p>
            <a:pPr algn="ctr"/>
            <a:r>
              <a:rPr lang="en-US" sz="2200" b="1" dirty="0" smtClean="0">
                <a:solidFill>
                  <a:schemeClr val="tx2"/>
                </a:solidFill>
                <a:latin typeface="Times New Roman" charset="0"/>
                <a:ea typeface="Times New Roman" charset="0"/>
                <a:cs typeface="Times New Roman" charset="0"/>
              </a:rPr>
              <a:t>2 </a:t>
            </a:r>
            <a:r>
              <a:rPr lang="en-US" sz="2200" b="1" dirty="0" err="1" smtClean="0">
                <a:solidFill>
                  <a:schemeClr val="tx2"/>
                </a:solidFill>
                <a:latin typeface="Times New Roman" charset="0"/>
                <a:ea typeface="Times New Roman" charset="0"/>
                <a:cs typeface="Times New Roman" charset="0"/>
              </a:rPr>
              <a:t>tahun</a:t>
            </a:r>
            <a:r>
              <a:rPr lang="en-US" sz="2200" b="1" dirty="0" smtClean="0">
                <a:solidFill>
                  <a:schemeClr val="tx2"/>
                </a:solidFill>
                <a:latin typeface="Times New Roman" charset="0"/>
                <a:ea typeface="Times New Roman" charset="0"/>
                <a:cs typeface="Times New Roman" charset="0"/>
              </a:rPr>
              <a:t> </a:t>
            </a:r>
          </a:p>
          <a:p>
            <a:pPr algn="ctr"/>
            <a:r>
              <a:rPr lang="en-US" sz="2200" b="1" dirty="0" err="1" smtClean="0">
                <a:solidFill>
                  <a:schemeClr val="tx1"/>
                </a:solidFill>
                <a:latin typeface="Times New Roman" charset="0"/>
                <a:ea typeface="Times New Roman" charset="0"/>
                <a:cs typeface="Times New Roman" charset="0"/>
              </a:rPr>
              <a:t>berturut-turut</a:t>
            </a:r>
            <a:endParaRPr lang="en-US" sz="2200" b="1" dirty="0">
              <a:solidFill>
                <a:schemeClr val="tx1"/>
              </a:solidFill>
              <a:latin typeface="Times New Roman" charset="0"/>
              <a:ea typeface="Times New Roman" charset="0"/>
              <a:cs typeface="Times New Roman" charset="0"/>
            </a:endParaRPr>
          </a:p>
        </p:txBody>
      </p:sp>
      <p:sp>
        <p:nvSpPr>
          <p:cNvPr id="9" name="Slide Number Placeholder 3"/>
          <p:cNvSpPr>
            <a:spLocks noGrp="1"/>
          </p:cNvSpPr>
          <p:nvPr>
            <p:ph type="sldNum" sz="quarter" idx="10"/>
          </p:nvPr>
        </p:nvSpPr>
        <p:spPr>
          <a:xfrm>
            <a:off x="8135938" y="6371618"/>
            <a:ext cx="550862" cy="365844"/>
          </a:xfrm>
        </p:spPr>
        <p:txBody>
          <a:bodyPr/>
          <a:lstStyle/>
          <a:p>
            <a:pPr>
              <a:defRPr/>
            </a:pPr>
            <a:r>
              <a:rPr lang="en-US" dirty="0" smtClean="0">
                <a:solidFill>
                  <a:schemeClr val="tx1"/>
                </a:solidFill>
              </a:rPr>
              <a:t>5</a:t>
            </a:r>
            <a:endParaRPr lang="en-US" dirty="0">
              <a:solidFill>
                <a:schemeClr val="tx1"/>
              </a:solidFill>
            </a:endParaRPr>
          </a:p>
        </p:txBody>
      </p:sp>
    </p:spTree>
    <p:extLst>
      <p:ext uri="{BB962C8B-B14F-4D97-AF65-F5344CB8AC3E}">
        <p14:creationId xmlns:p14="http://schemas.microsoft.com/office/powerpoint/2010/main" val="18092466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smtClean="0">
                <a:solidFill>
                  <a:schemeClr val="tx2">
                    <a:lumMod val="75000"/>
                  </a:schemeClr>
                </a:solidFill>
                <a:latin typeface="Cooper Black" charset="0"/>
                <a:ea typeface="Cooper Black" charset="0"/>
                <a:cs typeface="Cooper Black" charset="0"/>
              </a:rPr>
              <a:t>BAB 1</a:t>
            </a:r>
            <a:r>
              <a:rPr lang="id-ID" sz="4800" smtClean="0">
                <a:solidFill>
                  <a:schemeClr val="tx2">
                    <a:lumMod val="75000"/>
                  </a:schemeClr>
                </a:solidFill>
                <a:latin typeface="Cooper Black" charset="0"/>
                <a:ea typeface="Cooper Black" charset="0"/>
                <a:cs typeface="Cooper Black" charset="0"/>
              </a:rPr>
              <a:t>3</a:t>
            </a:r>
            <a:endParaRPr lang="en-US" sz="4800" dirty="0" smtClean="0">
              <a:solidFill>
                <a:schemeClr val="tx2">
                  <a:lumMod val="75000"/>
                </a:schemeClr>
              </a:solidFill>
              <a:latin typeface="Cooper Black" charset="0"/>
              <a:ea typeface="Cooper Black" charset="0"/>
              <a:cs typeface="Cooper Black" charset="0"/>
            </a:endParaRPr>
          </a:p>
          <a:p>
            <a:pPr marL="0" indent="0" algn="ctr" defTabSz="914400" eaLnBrk="1" hangingPunct="1">
              <a:buFont typeface="Arial" panose="020B0604020202020204" pitchFamily="34" charset="0"/>
              <a:buNone/>
            </a:pPr>
            <a:r>
              <a:rPr lang="id-ID" sz="4800" smtClean="0">
                <a:solidFill>
                  <a:schemeClr val="tx2">
                    <a:lumMod val="75000"/>
                  </a:schemeClr>
                </a:solidFill>
                <a:latin typeface="Cooper Black" charset="0"/>
                <a:ea typeface="Cooper Black" charset="0"/>
                <a:cs typeface="Cooper Black" charset="0"/>
              </a:rPr>
              <a:t>LIABILITAS DAN EKUITAS</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7118671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smtClean="0">
                <a:latin typeface="Times New Roman" charset="0"/>
                <a:ea typeface="Times New Roman" charset="0"/>
                <a:cs typeface="Times New Roman" charset="0"/>
              </a:rPr>
              <a:t>Pengaturan tentang prinsip-prinsip pengakuan, pengukuran, dan penyajian:</a:t>
            </a:r>
            <a:endParaRPr lang="en-US" dirty="0" smtClean="0">
              <a:latin typeface="Times New Roman" charset="0"/>
              <a:ea typeface="Times New Roman" charset="0"/>
              <a:cs typeface="Times New Roman" charset="0"/>
            </a:endParaRPr>
          </a:p>
          <a:p>
            <a:r>
              <a:rPr lang="id-ID" b="1" smtClean="0">
                <a:solidFill>
                  <a:schemeClr val="tx2">
                    <a:lumMod val="75000"/>
                  </a:schemeClr>
                </a:solidFill>
                <a:latin typeface="Times New Roman" charset="0"/>
                <a:ea typeface="Times New Roman" charset="0"/>
                <a:cs typeface="Times New Roman" charset="0"/>
              </a:rPr>
              <a:t>Liabilitas</a:t>
            </a:r>
            <a:r>
              <a:rPr lang="id-ID" smtClean="0">
                <a:latin typeface="Times New Roman" charset="0"/>
                <a:ea typeface="Times New Roman" charset="0"/>
                <a:cs typeface="Times New Roman" charset="0"/>
              </a:rPr>
              <a:t>, kecuali imbalan pascakerja yang akan dibayarkan dalam jangka waktu lebih dari 1 (satu) tahun; dan</a:t>
            </a:r>
            <a:endParaRPr lang="en-US" dirty="0" smtClean="0">
              <a:latin typeface="Times New Roman" charset="0"/>
              <a:ea typeface="Times New Roman" charset="0"/>
              <a:cs typeface="Times New Roman" charset="0"/>
            </a:endParaRPr>
          </a:p>
          <a:p>
            <a:r>
              <a:rPr lang="id-ID" b="1" smtClean="0">
                <a:solidFill>
                  <a:schemeClr val="tx2">
                    <a:lumMod val="75000"/>
                  </a:schemeClr>
                </a:solidFill>
                <a:latin typeface="Times New Roman" charset="0"/>
                <a:ea typeface="Times New Roman" charset="0"/>
                <a:cs typeface="Times New Roman" charset="0"/>
              </a:rPr>
              <a:t>Ekuitas</a:t>
            </a:r>
            <a:r>
              <a:rPr lang="id-ID"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p:txBody>
      </p:sp>
      <p:sp>
        <p:nvSpPr>
          <p:cNvPr id="3" name="Title 2"/>
          <p:cNvSpPr>
            <a:spLocks noGrp="1"/>
          </p:cNvSpPr>
          <p:nvPr>
            <p:ph type="title"/>
          </p:nvPr>
        </p:nvSpPr>
        <p:spPr/>
        <p:txBody>
          <a:bodyPr/>
          <a:lstStyle/>
          <a:p>
            <a:pPr algn="r"/>
            <a:r>
              <a:rPr lang="id-ID" smtClean="0">
                <a:latin typeface="Cooper Black" charset="0"/>
                <a:ea typeface="Cooper Black" charset="0"/>
                <a:cs typeface="Cooper Black" charset="0"/>
              </a:rPr>
              <a:t>Ruang Lingkup</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prstGeom prst="rect">
            <a:avLst/>
          </a:prstGeom>
        </p:spPr>
        <p:txBody>
          <a:bodyPr/>
          <a:lstStyle/>
          <a:p>
            <a:pPr>
              <a:defRPr/>
            </a:pPr>
            <a:fld id="{0E5C9E0E-0EF2-4B31-B3CC-9630651E1B18}" type="slidenum">
              <a:rPr lang="en-US" smtClean="0">
                <a:solidFill>
                  <a:schemeClr val="tx1"/>
                </a:solidFill>
              </a:rPr>
              <a:pPr>
                <a:defRPr/>
              </a:pPr>
              <a:t>51</a:t>
            </a:fld>
            <a:endParaRPr lang="en-US" dirty="0">
              <a:solidFill>
                <a:schemeClr val="tx1"/>
              </a:solidFill>
            </a:endParaRPr>
          </a:p>
        </p:txBody>
      </p:sp>
    </p:spTree>
    <p:extLst>
      <p:ext uri="{BB962C8B-B14F-4D97-AF65-F5344CB8AC3E}">
        <p14:creationId xmlns:p14="http://schemas.microsoft.com/office/powerpoint/2010/main" val="27821905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71503"/>
            <a:ext cx="9144000" cy="4291097"/>
          </a:xfrm>
        </p:spPr>
        <p:txBody>
          <a:bodyPr/>
          <a:lstStyle/>
          <a:p>
            <a:r>
              <a:rPr lang="id-ID" sz="2500" smtClean="0">
                <a:latin typeface="Times New Roman" charset="0"/>
                <a:ea typeface="Times New Roman" charset="0"/>
                <a:cs typeface="Times New Roman" charset="0"/>
              </a:rPr>
              <a:t>Liabilitas diakui dalam laporan posisi keuangan jika</a:t>
            </a:r>
            <a:r>
              <a:rPr lang="id-ID" sz="2500" b="1" smtClean="0">
                <a:solidFill>
                  <a:schemeClr val="tx2">
                    <a:lumMod val="75000"/>
                  </a:schemeClr>
                </a:solidFill>
                <a:latin typeface="Times New Roman" charset="0"/>
                <a:ea typeface="Times New Roman" charset="0"/>
                <a:cs typeface="Times New Roman" charset="0"/>
              </a:rPr>
              <a:t> pengeluaran sumber daya yang mengandung manfaat ekonomi dipastikan akan dilakukan untuk menyelesaikan kewajiban entitas </a:t>
            </a:r>
            <a:r>
              <a:rPr lang="id-ID" sz="2500" smtClean="0">
                <a:latin typeface="Times New Roman" charset="0"/>
                <a:ea typeface="Times New Roman" charset="0"/>
                <a:cs typeface="Times New Roman" charset="0"/>
              </a:rPr>
              <a:t>dan</a:t>
            </a:r>
            <a:r>
              <a:rPr lang="id-ID" sz="2500" smtClean="0">
                <a:solidFill>
                  <a:schemeClr val="tx2">
                    <a:lumMod val="75000"/>
                  </a:schemeClr>
                </a:solidFill>
                <a:latin typeface="Times New Roman" charset="0"/>
                <a:ea typeface="Times New Roman" charset="0"/>
                <a:cs typeface="Times New Roman" charset="0"/>
              </a:rPr>
              <a:t> </a:t>
            </a:r>
            <a:r>
              <a:rPr lang="id-ID" sz="2500" smtClean="0">
                <a:latin typeface="Times New Roman" charset="0"/>
                <a:ea typeface="Times New Roman" charset="0"/>
                <a:cs typeface="Times New Roman" charset="0"/>
              </a:rPr>
              <a:t>jumlah yang harus diselesaikan </a:t>
            </a:r>
            <a:r>
              <a:rPr lang="id-ID" sz="2500" b="1" smtClean="0">
                <a:solidFill>
                  <a:schemeClr val="tx2">
                    <a:lumMod val="75000"/>
                  </a:schemeClr>
                </a:solidFill>
                <a:latin typeface="Times New Roman" charset="0"/>
                <a:ea typeface="Times New Roman" charset="0"/>
                <a:cs typeface="Times New Roman" charset="0"/>
              </a:rPr>
              <a:t>dapat diukur dengan andal. </a:t>
            </a:r>
          </a:p>
          <a:p>
            <a:r>
              <a:rPr lang="id-ID" sz="2500" smtClean="0">
                <a:latin typeface="Times New Roman" charset="0"/>
                <a:ea typeface="Times New Roman" charset="0"/>
                <a:cs typeface="Times New Roman" charset="0"/>
              </a:rPr>
              <a:t>Dicatat sebesar </a:t>
            </a:r>
            <a:r>
              <a:rPr lang="id-ID" sz="2500" b="1" smtClean="0">
                <a:solidFill>
                  <a:schemeClr val="tx2">
                    <a:lumMod val="75000"/>
                  </a:schemeClr>
                </a:solidFill>
                <a:latin typeface="Times New Roman" charset="0"/>
                <a:ea typeface="Times New Roman" charset="0"/>
                <a:cs typeface="Times New Roman" charset="0"/>
              </a:rPr>
              <a:t>jumlah yang harus dibayarkan</a:t>
            </a:r>
            <a:r>
              <a:rPr lang="id-ID" sz="2500" smtClean="0">
                <a:solidFill>
                  <a:schemeClr val="tx2">
                    <a:lumMod val="75000"/>
                  </a:schemeClr>
                </a:solidFill>
                <a:latin typeface="Times New Roman" charset="0"/>
                <a:ea typeface="Times New Roman" charset="0"/>
                <a:cs typeface="Times New Roman" charset="0"/>
              </a:rPr>
              <a:t>. </a:t>
            </a:r>
          </a:p>
          <a:p>
            <a:r>
              <a:rPr lang="id-ID" sz="2500" b="1" smtClean="0">
                <a:solidFill>
                  <a:schemeClr val="tx2">
                    <a:lumMod val="75000"/>
                  </a:schemeClr>
                </a:solidFill>
                <a:latin typeface="Times New Roman" charset="0"/>
                <a:ea typeface="Times New Roman" charset="0"/>
                <a:cs typeface="Times New Roman" charset="0"/>
              </a:rPr>
              <a:t>Tidak ada pengakuan provisi dan liabilitas kontinjensi, namun dapat diungkapkan jika material</a:t>
            </a:r>
            <a:r>
              <a:rPr lang="id-ID" sz="2500" smtClean="0">
                <a:solidFill>
                  <a:schemeClr val="tx2">
                    <a:lumMod val="75000"/>
                  </a:schemeClr>
                </a:solidFill>
                <a:latin typeface="Times New Roman" charset="0"/>
                <a:ea typeface="Times New Roman" charset="0"/>
                <a:cs typeface="Times New Roman" charset="0"/>
              </a:rPr>
              <a:t>. </a:t>
            </a:r>
          </a:p>
          <a:p>
            <a:r>
              <a:rPr lang="id-ID" sz="2500" b="1" smtClean="0">
                <a:solidFill>
                  <a:schemeClr val="tx2">
                    <a:lumMod val="75000"/>
                  </a:schemeClr>
                </a:solidFill>
                <a:latin typeface="Times New Roman" charset="0"/>
                <a:ea typeface="Times New Roman" charset="0"/>
                <a:cs typeface="Times New Roman" charset="0"/>
              </a:rPr>
              <a:t>Tidak ada pengakuan aset kontinjensi sebagai aset.</a:t>
            </a:r>
          </a:p>
          <a:p>
            <a:endParaRPr lang="en-US" sz="2500" dirty="0">
              <a:latin typeface="Times New Roman" charset="0"/>
              <a:ea typeface="Times New Roman" charset="0"/>
              <a:cs typeface="Times New Roman" charset="0"/>
            </a:endParaRPr>
          </a:p>
        </p:txBody>
      </p:sp>
      <p:sp>
        <p:nvSpPr>
          <p:cNvPr id="3" name="Title 2"/>
          <p:cNvSpPr>
            <a:spLocks noGrp="1"/>
          </p:cNvSpPr>
          <p:nvPr>
            <p:ph type="title"/>
          </p:nvPr>
        </p:nvSpPr>
        <p:spPr>
          <a:xfrm>
            <a:off x="0" y="5105400"/>
            <a:ext cx="9144000" cy="792162"/>
          </a:xfrm>
        </p:spPr>
        <p:txBody>
          <a:bodyPr/>
          <a:lstStyle/>
          <a:p>
            <a:pPr algn="l"/>
            <a:r>
              <a:rPr lang="id-ID" sz="3500" smtClean="0">
                <a:latin typeface="Cooper Black" charset="0"/>
                <a:ea typeface="Cooper Black" charset="0"/>
                <a:cs typeface="Cooper Black" charset="0"/>
              </a:rPr>
              <a:t>Pengakuan &amp; Pengukuran Liabilitas</a:t>
            </a:r>
            <a:endParaRPr lang="en-US" sz="35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prstGeom prst="rect">
            <a:avLst/>
          </a:prstGeom>
        </p:spPr>
        <p:txBody>
          <a:bodyPr/>
          <a:lstStyle/>
          <a:p>
            <a:pPr>
              <a:defRPr/>
            </a:pPr>
            <a:fld id="{0E5C9E0E-0EF2-4B31-B3CC-9630651E1B18}" type="slidenum">
              <a:rPr lang="en-US" smtClean="0">
                <a:solidFill>
                  <a:schemeClr val="tx1"/>
                </a:solidFill>
              </a:rPr>
              <a:pPr>
                <a:defRPr/>
              </a:pPr>
              <a:t>52</a:t>
            </a:fld>
            <a:endParaRPr lang="en-US" dirty="0">
              <a:solidFill>
                <a:schemeClr val="tx1"/>
              </a:solidFill>
            </a:endParaRPr>
          </a:p>
        </p:txBody>
      </p:sp>
    </p:spTree>
    <p:extLst>
      <p:ext uri="{BB962C8B-B14F-4D97-AF65-F5344CB8AC3E}">
        <p14:creationId xmlns:p14="http://schemas.microsoft.com/office/powerpoint/2010/main" val="26733776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033503"/>
            <a:ext cx="9144000" cy="4291097"/>
          </a:xfrm>
        </p:spPr>
        <p:txBody>
          <a:bodyPr/>
          <a:lstStyle/>
          <a:p>
            <a:r>
              <a:rPr lang="id-ID" sz="2500">
                <a:latin typeface="Times New Roman" charset="0"/>
                <a:ea typeface="Times New Roman" charset="0"/>
                <a:cs typeface="Times New Roman" charset="0"/>
              </a:rPr>
              <a:t>Modal yang disetor dapat berupa </a:t>
            </a:r>
            <a:r>
              <a:rPr lang="id-ID" sz="2500" b="1">
                <a:solidFill>
                  <a:schemeClr val="tx2">
                    <a:lumMod val="75000"/>
                  </a:schemeClr>
                </a:solidFill>
                <a:latin typeface="Times New Roman" charset="0"/>
                <a:ea typeface="Times New Roman" charset="0"/>
                <a:cs typeface="Times New Roman" charset="0"/>
              </a:rPr>
              <a:t>kas atau setara kas atau aset nonkas yang dicatat sesuai dengan peraturan perundangan yang berlaku</a:t>
            </a:r>
            <a:r>
              <a:rPr lang="id-ID" sz="2500">
                <a:latin typeface="Times New Roman" charset="0"/>
                <a:ea typeface="Times New Roman" charset="0"/>
                <a:cs typeface="Times New Roman" charset="0"/>
              </a:rPr>
              <a:t>. </a:t>
            </a:r>
          </a:p>
          <a:p>
            <a:pPr lvl="1"/>
            <a:r>
              <a:rPr lang="id-ID" sz="2100" b="1" smtClean="0">
                <a:latin typeface="Times New Roman" charset="0"/>
                <a:ea typeface="Times New Roman" charset="0"/>
                <a:cs typeface="Times New Roman" charset="0"/>
              </a:rPr>
              <a:t>Berbentuk PT</a:t>
            </a:r>
            <a:r>
              <a:rPr lang="id-ID" sz="2100" smtClean="0">
                <a:latin typeface="Times New Roman" charset="0"/>
                <a:ea typeface="Times New Roman" charset="0"/>
                <a:cs typeface="Times New Roman" charset="0"/>
              </a:rPr>
              <a:t>: akun tambahan modal disetor disajikan untuk setiap kelebihan setoran modal atas nilai nominal saham.</a:t>
            </a:r>
          </a:p>
          <a:p>
            <a:pPr lvl="1"/>
            <a:r>
              <a:rPr lang="id-ID" sz="2100" b="1" smtClean="0">
                <a:latin typeface="Times New Roman" charset="0"/>
                <a:ea typeface="Times New Roman" charset="0"/>
                <a:cs typeface="Times New Roman" charset="0"/>
              </a:rPr>
              <a:t>Berbentuk non-PT</a:t>
            </a:r>
            <a:r>
              <a:rPr lang="id-ID" sz="2100" smtClean="0">
                <a:latin typeface="Times New Roman" charset="0"/>
                <a:ea typeface="Times New Roman" charset="0"/>
                <a:cs typeface="Times New Roman" charset="0"/>
              </a:rPr>
              <a:t>: ekuitas diakui dan diukur sesuai dengan peraturan perundangan yang berlaku untuk badan usaha tersebut. </a:t>
            </a:r>
            <a:endParaRPr lang="en-US" sz="2100" dirty="0">
              <a:latin typeface="Times New Roman" charset="0"/>
              <a:ea typeface="Times New Roman" charset="0"/>
              <a:cs typeface="Times New Roman" charset="0"/>
            </a:endParaRPr>
          </a:p>
        </p:txBody>
      </p:sp>
      <p:sp>
        <p:nvSpPr>
          <p:cNvPr id="3" name="Title 2"/>
          <p:cNvSpPr>
            <a:spLocks noGrp="1"/>
          </p:cNvSpPr>
          <p:nvPr>
            <p:ph type="title"/>
          </p:nvPr>
        </p:nvSpPr>
        <p:spPr>
          <a:xfrm>
            <a:off x="990600" y="1066800"/>
            <a:ext cx="8229600" cy="792162"/>
          </a:xfrm>
        </p:spPr>
        <p:txBody>
          <a:bodyPr/>
          <a:lstStyle/>
          <a:p>
            <a:pPr algn="l"/>
            <a:r>
              <a:rPr lang="id-ID" sz="3600" smtClean="0">
                <a:latin typeface="Cooper Black" charset="0"/>
                <a:ea typeface="Cooper Black" charset="0"/>
                <a:cs typeface="Cooper Black" charset="0"/>
              </a:rPr>
              <a:t>Pengakuan &amp; Pengukuran Ekuitas</a:t>
            </a:r>
            <a:endParaRPr lang="en-US" sz="36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prstGeom prst="rect">
            <a:avLst/>
          </a:prstGeom>
        </p:spPr>
        <p:txBody>
          <a:bodyPr/>
          <a:lstStyle/>
          <a:p>
            <a:pPr>
              <a:defRPr/>
            </a:pPr>
            <a:fld id="{0E5C9E0E-0EF2-4B31-B3CC-9630651E1B18}" type="slidenum">
              <a:rPr lang="en-US" smtClean="0">
                <a:solidFill>
                  <a:schemeClr val="tx1"/>
                </a:solidFill>
              </a:rPr>
              <a:pPr>
                <a:defRPr/>
              </a:pPr>
              <a:t>53</a:t>
            </a:fld>
            <a:endParaRPr lang="en-US" dirty="0">
              <a:solidFill>
                <a:schemeClr val="tx1"/>
              </a:solidFill>
            </a:endParaRPr>
          </a:p>
        </p:txBody>
      </p:sp>
    </p:spTree>
    <p:extLst>
      <p:ext uri="{BB962C8B-B14F-4D97-AF65-F5344CB8AC3E}">
        <p14:creationId xmlns:p14="http://schemas.microsoft.com/office/powerpoint/2010/main" val="30146229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033503"/>
            <a:ext cx="9144000" cy="2081297"/>
          </a:xfrm>
        </p:spPr>
        <p:txBody>
          <a:bodyPr/>
          <a:lstStyle/>
          <a:p>
            <a:r>
              <a:rPr lang="id-ID" sz="2500" b="1" smtClean="0">
                <a:solidFill>
                  <a:schemeClr val="tx2">
                    <a:lumMod val="75000"/>
                  </a:schemeClr>
                </a:solidFill>
                <a:latin typeface="Times New Roman" charset="0"/>
                <a:ea typeface="Times New Roman" charset="0"/>
                <a:cs typeface="Times New Roman" charset="0"/>
              </a:rPr>
              <a:t>Liabilitas disajikan </a:t>
            </a:r>
            <a:r>
              <a:rPr lang="id-ID" sz="2500" smtClean="0">
                <a:latin typeface="Times New Roman" charset="0"/>
                <a:ea typeface="Times New Roman" charset="0"/>
                <a:cs typeface="Times New Roman" charset="0"/>
              </a:rPr>
              <a:t>dalam</a:t>
            </a:r>
            <a:r>
              <a:rPr lang="id-ID" sz="2500" b="1" smtClean="0">
                <a:solidFill>
                  <a:schemeClr val="tx2">
                    <a:lumMod val="75000"/>
                  </a:schemeClr>
                </a:solidFill>
                <a:latin typeface="Times New Roman" charset="0"/>
                <a:ea typeface="Times New Roman" charset="0"/>
                <a:cs typeface="Times New Roman" charset="0"/>
              </a:rPr>
              <a:t> kelompok liabilitas </a:t>
            </a:r>
            <a:r>
              <a:rPr lang="id-ID" sz="2500" smtClean="0">
                <a:latin typeface="Times New Roman" charset="0"/>
                <a:ea typeface="Times New Roman" charset="0"/>
                <a:cs typeface="Times New Roman" charset="0"/>
              </a:rPr>
              <a:t>dalam laporan posisi keuangan.</a:t>
            </a:r>
          </a:p>
          <a:p>
            <a:r>
              <a:rPr lang="id-ID" sz="2500" b="1" smtClean="0">
                <a:solidFill>
                  <a:schemeClr val="tx2">
                    <a:lumMod val="75000"/>
                  </a:schemeClr>
                </a:solidFill>
                <a:latin typeface="Times New Roman" charset="0"/>
                <a:ea typeface="Times New Roman" charset="0"/>
                <a:cs typeface="Times New Roman" charset="0"/>
              </a:rPr>
              <a:t>Modal saham, tambahan modal disetor, dan saldo laba rugi</a:t>
            </a:r>
            <a:r>
              <a:rPr lang="id-ID" sz="2500" smtClean="0">
                <a:latin typeface="Times New Roman" charset="0"/>
                <a:ea typeface="Times New Roman" charset="0"/>
                <a:cs typeface="Times New Roman" charset="0"/>
              </a:rPr>
              <a:t> disajikan dalam </a:t>
            </a:r>
            <a:r>
              <a:rPr lang="id-ID" sz="2500" b="1" smtClean="0">
                <a:solidFill>
                  <a:schemeClr val="tx2">
                    <a:lumMod val="75000"/>
                  </a:schemeClr>
                </a:solidFill>
                <a:latin typeface="Times New Roman" charset="0"/>
                <a:ea typeface="Times New Roman" charset="0"/>
                <a:cs typeface="Times New Roman" charset="0"/>
              </a:rPr>
              <a:t>kelompok ekuitas </a:t>
            </a:r>
            <a:r>
              <a:rPr lang="id-ID" sz="2500" smtClean="0">
                <a:latin typeface="Times New Roman" charset="0"/>
                <a:ea typeface="Times New Roman" charset="0"/>
                <a:cs typeface="Times New Roman" charset="0"/>
              </a:rPr>
              <a:t>dalam laporan posisi keuangan.</a:t>
            </a:r>
          </a:p>
          <a:p>
            <a:pPr marL="0" indent="0">
              <a:buNone/>
            </a:pPr>
            <a:endParaRPr lang="en-US" sz="2100" dirty="0">
              <a:latin typeface="Times New Roman" charset="0"/>
              <a:ea typeface="Times New Roman" charset="0"/>
              <a:cs typeface="Times New Roman" charset="0"/>
            </a:endParaRPr>
          </a:p>
        </p:txBody>
      </p:sp>
      <p:sp>
        <p:nvSpPr>
          <p:cNvPr id="3" name="Title 2"/>
          <p:cNvSpPr>
            <a:spLocks noGrp="1"/>
          </p:cNvSpPr>
          <p:nvPr>
            <p:ph type="title"/>
          </p:nvPr>
        </p:nvSpPr>
        <p:spPr>
          <a:xfrm>
            <a:off x="990600" y="1066800"/>
            <a:ext cx="8229600" cy="792162"/>
          </a:xfrm>
        </p:spPr>
        <p:txBody>
          <a:bodyPr/>
          <a:lstStyle/>
          <a:p>
            <a:pPr algn="r"/>
            <a:r>
              <a:rPr lang="id-ID" sz="3600" smtClean="0">
                <a:latin typeface="Cooper Black" charset="0"/>
                <a:ea typeface="Cooper Black" charset="0"/>
                <a:cs typeface="Cooper Black" charset="0"/>
              </a:rPr>
              <a:t>Penyajian Liabilitas &amp; Ekuitas</a:t>
            </a:r>
            <a:endParaRPr lang="en-US" sz="36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a:prstGeom prst="rect">
            <a:avLst/>
          </a:prstGeom>
        </p:spPr>
        <p:txBody>
          <a:bodyPr/>
          <a:lstStyle/>
          <a:p>
            <a:pPr>
              <a:defRPr/>
            </a:pPr>
            <a:fld id="{0E5C9E0E-0EF2-4B31-B3CC-9630651E1B18}" type="slidenum">
              <a:rPr lang="en-US" smtClean="0">
                <a:solidFill>
                  <a:schemeClr val="tx1"/>
                </a:solidFill>
              </a:rPr>
              <a:pPr>
                <a:defRPr/>
              </a:pPr>
              <a:t>54</a:t>
            </a:fld>
            <a:endParaRPr lang="en-US" dirty="0">
              <a:solidFill>
                <a:schemeClr val="tx1"/>
              </a:solidFill>
            </a:endParaRPr>
          </a:p>
        </p:txBody>
      </p:sp>
    </p:spTree>
    <p:extLst>
      <p:ext uri="{BB962C8B-B14F-4D97-AF65-F5344CB8AC3E}">
        <p14:creationId xmlns:p14="http://schemas.microsoft.com/office/powerpoint/2010/main" val="20109241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a:t>
            </a:r>
            <a:r>
              <a:rPr lang="en-US" sz="4200" b="1" smtClean="0">
                <a:latin typeface="Cooper Black" charset="0"/>
                <a:ea typeface="Cooper Black" charset="0"/>
                <a:cs typeface="Cooper Black" charset="0"/>
              </a:rPr>
              <a:t>TANGGAPAN </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1336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a:t>
            </a:r>
            <a:r>
              <a:rPr lang="en-US" sz="3000" b="1" i="1" smtClean="0">
                <a:solidFill>
                  <a:schemeClr val="tx1"/>
                </a:solidFill>
                <a:latin typeface="Times New Roman" charset="0"/>
                <a:ea typeface="Times New Roman" charset="0"/>
                <a:cs typeface="Times New Roman" charset="0"/>
              </a:rPr>
              <a:t>Bab 1</a:t>
            </a:r>
            <a:r>
              <a:rPr lang="id-ID" sz="3000" b="1" i="1" smtClean="0">
                <a:solidFill>
                  <a:schemeClr val="tx1"/>
                </a:solidFill>
                <a:latin typeface="Times New Roman" charset="0"/>
                <a:ea typeface="Times New Roman" charset="0"/>
                <a:cs typeface="Times New Roman" charset="0"/>
              </a:rPr>
              <a:t>3</a:t>
            </a:r>
            <a:r>
              <a:rPr lang="en-US" sz="3000" b="1" i="1" smtClean="0">
                <a:solidFill>
                  <a:schemeClr val="tx1"/>
                </a:solidFill>
                <a:latin typeface="Times New Roman" charset="0"/>
                <a:ea typeface="Times New Roman" charset="0"/>
                <a:cs typeface="Times New Roman" charset="0"/>
              </a:rPr>
              <a:t> </a:t>
            </a:r>
            <a:r>
              <a:rPr lang="en-US" sz="3000" b="1" i="1" err="1" smtClean="0">
                <a:solidFill>
                  <a:schemeClr val="tx1"/>
                </a:solidFill>
                <a:latin typeface="Times New Roman" charset="0"/>
                <a:ea typeface="Times New Roman" charset="0"/>
                <a:cs typeface="Times New Roman" charset="0"/>
              </a:rPr>
              <a:t>tentang</a:t>
            </a:r>
            <a:r>
              <a:rPr lang="en-US" sz="3000" b="1" i="1" smtClean="0">
                <a:solidFill>
                  <a:schemeClr val="tx1"/>
                </a:solidFill>
                <a:latin typeface="Times New Roman" charset="0"/>
                <a:ea typeface="Times New Roman" charset="0"/>
                <a:cs typeface="Times New Roman" charset="0"/>
              </a:rPr>
              <a:t> </a:t>
            </a:r>
            <a:r>
              <a:rPr lang="id-ID" sz="3000" b="1" smtClean="0">
                <a:solidFill>
                  <a:schemeClr val="tx1"/>
                </a:solidFill>
                <a:latin typeface="Times New Roman" charset="0"/>
                <a:ea typeface="Times New Roman" charset="0"/>
                <a:cs typeface="Times New Roman" charset="0"/>
              </a:rPr>
              <a:t>Liabilitas dan Ekuitas </a:t>
            </a:r>
            <a:r>
              <a:rPr lang="en-US" sz="3000" b="1" i="1"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2847573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1981200"/>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14</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PENDAPATAN DAN BEBAN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3862210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981200"/>
            <a:ext cx="8839200" cy="4495800"/>
          </a:xfrm>
        </p:spPr>
        <p:txBody>
          <a:bodyPr/>
          <a:lstStyle/>
          <a:p>
            <a:pPr>
              <a:spcBef>
                <a:spcPts val="0"/>
              </a:spcBef>
            </a:pPr>
            <a:r>
              <a:rPr lang="en-US" sz="2400" dirty="0" err="1" smtClean="0"/>
              <a:t>Hak</a:t>
            </a:r>
            <a:r>
              <a:rPr lang="en-US" sz="2400" dirty="0" smtClean="0"/>
              <a:t> </a:t>
            </a:r>
            <a:r>
              <a:rPr lang="en-US" sz="2400" dirty="0" err="1" smtClean="0"/>
              <a:t>atas</a:t>
            </a:r>
            <a:r>
              <a:rPr lang="en-US" sz="2400" dirty="0" smtClean="0"/>
              <a:t> </a:t>
            </a:r>
            <a:r>
              <a:rPr lang="en-US" sz="2400" dirty="0" err="1" smtClean="0"/>
              <a:t>pembayaran</a:t>
            </a:r>
            <a:r>
              <a:rPr lang="en-US" sz="2400" dirty="0" smtClean="0"/>
              <a:t> yang </a:t>
            </a:r>
            <a:r>
              <a:rPr lang="en-US" sz="2400" dirty="0" err="1" smtClean="0"/>
              <a:t>diterima</a:t>
            </a:r>
            <a:r>
              <a:rPr lang="en-US" sz="2400" dirty="0" smtClean="0"/>
              <a:t> </a:t>
            </a:r>
            <a:r>
              <a:rPr lang="en-US" sz="2400" dirty="0" err="1" smtClean="0"/>
              <a:t>atau</a:t>
            </a:r>
            <a:r>
              <a:rPr lang="en-US" sz="2400" dirty="0" smtClean="0"/>
              <a:t> yang </a:t>
            </a:r>
            <a:r>
              <a:rPr lang="en-US" sz="2400" dirty="0" err="1" smtClean="0"/>
              <a:t>masih</a:t>
            </a:r>
            <a:r>
              <a:rPr lang="en-US" sz="2400" dirty="0" smtClean="0"/>
              <a:t> </a:t>
            </a:r>
            <a:r>
              <a:rPr lang="en-US" sz="2400" dirty="0" err="1" smtClean="0"/>
              <a:t>harus</a:t>
            </a:r>
            <a:r>
              <a:rPr lang="en-US" sz="2400" dirty="0" smtClean="0"/>
              <a:t> </a:t>
            </a:r>
            <a:r>
              <a:rPr lang="en-US" sz="2400" dirty="0" err="1" smtClean="0"/>
              <a:t>diterima</a:t>
            </a:r>
            <a:r>
              <a:rPr lang="en-US" sz="2400" dirty="0" smtClean="0"/>
              <a:t> </a:t>
            </a:r>
            <a:r>
              <a:rPr lang="en-US" sz="2400" dirty="0" err="1" smtClean="0"/>
              <a:t>baik</a:t>
            </a:r>
            <a:r>
              <a:rPr lang="en-US" sz="2400" dirty="0" smtClean="0"/>
              <a:t> </a:t>
            </a:r>
            <a:r>
              <a:rPr lang="en-US" sz="2400" dirty="0" err="1" smtClean="0"/>
              <a:t>pada</a:t>
            </a:r>
            <a:r>
              <a:rPr lang="en-US" sz="2400" dirty="0" smtClean="0"/>
              <a:t> masa </a:t>
            </a:r>
            <a:r>
              <a:rPr lang="en-US" sz="2400" dirty="0" err="1" smtClean="0"/>
              <a:t>sekarang</a:t>
            </a:r>
            <a:r>
              <a:rPr lang="en-US" sz="2400" dirty="0" smtClean="0"/>
              <a:t> </a:t>
            </a:r>
            <a:r>
              <a:rPr lang="en-US" sz="2400" dirty="0" err="1" smtClean="0"/>
              <a:t>atau</a:t>
            </a:r>
            <a:r>
              <a:rPr lang="en-US" sz="2400" dirty="0" smtClean="0"/>
              <a:t> masa </a:t>
            </a:r>
            <a:r>
              <a:rPr lang="en-US" sz="2400" dirty="0" err="1" smtClean="0"/>
              <a:t>depan</a:t>
            </a:r>
            <a:r>
              <a:rPr lang="en-US" sz="2400" dirty="0" smtClean="0"/>
              <a:t>.</a:t>
            </a:r>
          </a:p>
          <a:p>
            <a:pPr>
              <a:spcBef>
                <a:spcPts val="0"/>
              </a:spcBef>
            </a:pPr>
            <a:r>
              <a:rPr lang="en-US" sz="2400" dirty="0" err="1" smtClean="0"/>
              <a:t>Catat</a:t>
            </a:r>
            <a:r>
              <a:rPr lang="en-US" sz="2400" dirty="0" smtClean="0"/>
              <a:t> </a:t>
            </a:r>
            <a:r>
              <a:rPr lang="en-US" sz="2400" b="1" dirty="0" err="1" smtClean="0">
                <a:solidFill>
                  <a:schemeClr val="tx2"/>
                </a:solidFill>
              </a:rPr>
              <a:t>secara</a:t>
            </a:r>
            <a:r>
              <a:rPr lang="en-US" sz="2400" b="1" dirty="0" smtClean="0">
                <a:solidFill>
                  <a:schemeClr val="tx2"/>
                </a:solidFill>
              </a:rPr>
              <a:t> </a:t>
            </a:r>
            <a:r>
              <a:rPr lang="en-US" sz="2400" b="1" dirty="0" err="1" smtClean="0">
                <a:solidFill>
                  <a:schemeClr val="tx2"/>
                </a:solidFill>
              </a:rPr>
              <a:t>bruto</a:t>
            </a:r>
            <a:r>
              <a:rPr lang="en-US" sz="2400" dirty="0" smtClean="0"/>
              <a:t>, </a:t>
            </a:r>
            <a:r>
              <a:rPr lang="en-US" sz="2400" dirty="0" err="1" smtClean="0"/>
              <a:t>dikurangi</a:t>
            </a:r>
            <a:r>
              <a:rPr lang="en-US" sz="2400" dirty="0" smtClean="0"/>
              <a:t> </a:t>
            </a:r>
            <a:r>
              <a:rPr lang="en-US" sz="2400" dirty="0" err="1" smtClean="0"/>
              <a:t>jumlah</a:t>
            </a:r>
            <a:r>
              <a:rPr lang="en-US" sz="2400" dirty="0" smtClean="0"/>
              <a:t> </a:t>
            </a:r>
            <a:r>
              <a:rPr lang="en-US" sz="2400" dirty="0" err="1" smtClean="0"/>
              <a:t>bagian</a:t>
            </a:r>
            <a:r>
              <a:rPr lang="en-US" sz="2400" dirty="0" smtClean="0"/>
              <a:t> </a:t>
            </a:r>
            <a:r>
              <a:rPr lang="en-US" sz="2400" dirty="0" err="1" smtClean="0"/>
              <a:t>pihak</a:t>
            </a:r>
            <a:r>
              <a:rPr lang="en-US" sz="2400" dirty="0" smtClean="0"/>
              <a:t> </a:t>
            </a:r>
            <a:r>
              <a:rPr lang="en-US" sz="2400" dirty="0" err="1" smtClean="0"/>
              <a:t>ketiga</a:t>
            </a:r>
            <a:endParaRPr lang="en-US" sz="2400" dirty="0" smtClean="0"/>
          </a:p>
          <a:p>
            <a:pPr>
              <a:spcBef>
                <a:spcPts val="0"/>
              </a:spcBef>
            </a:pPr>
            <a:r>
              <a:rPr lang="en-US" sz="2400" dirty="0" err="1" smtClean="0"/>
              <a:t>Dicatat</a:t>
            </a:r>
            <a:r>
              <a:rPr lang="en-US" sz="2400" dirty="0" smtClean="0"/>
              <a:t> </a:t>
            </a:r>
            <a:r>
              <a:rPr lang="en-US" sz="2400" dirty="0" err="1" smtClean="0"/>
              <a:t>sebesar</a:t>
            </a:r>
            <a:r>
              <a:rPr lang="en-US" sz="2400" dirty="0" smtClean="0"/>
              <a:t> </a:t>
            </a:r>
            <a:r>
              <a:rPr lang="en-US" sz="2400" dirty="0" err="1" smtClean="0"/>
              <a:t>jumlah</a:t>
            </a:r>
            <a:r>
              <a:rPr lang="en-US" sz="2400" dirty="0" smtClean="0"/>
              <a:t> </a:t>
            </a:r>
            <a:r>
              <a:rPr lang="en-US" sz="2400" dirty="0" err="1" smtClean="0"/>
              <a:t>komisi</a:t>
            </a:r>
            <a:r>
              <a:rPr lang="en-US" sz="2400" dirty="0" smtClean="0"/>
              <a:t> </a:t>
            </a:r>
            <a:r>
              <a:rPr lang="en-US" sz="2400" dirty="0" err="1" smtClean="0"/>
              <a:t>dalam</a:t>
            </a:r>
            <a:r>
              <a:rPr lang="en-US" sz="2400" dirty="0" smtClean="0"/>
              <a:t> </a:t>
            </a:r>
            <a:r>
              <a:rPr lang="en-US" sz="2400" dirty="0" err="1" smtClean="0"/>
              <a:t>hal</a:t>
            </a:r>
            <a:r>
              <a:rPr lang="en-US" sz="2400" dirty="0" smtClean="0"/>
              <a:t> </a:t>
            </a:r>
            <a:r>
              <a:rPr lang="en-US" sz="2400" dirty="0" err="1" smtClean="0"/>
              <a:t>hubungan</a:t>
            </a:r>
            <a:r>
              <a:rPr lang="en-US" sz="2400" dirty="0" smtClean="0"/>
              <a:t> </a:t>
            </a:r>
            <a:r>
              <a:rPr lang="en-US" sz="2400" dirty="0" err="1" smtClean="0"/>
              <a:t>keagenan</a:t>
            </a:r>
            <a:r>
              <a:rPr lang="en-US" sz="2400" dirty="0" smtClean="0"/>
              <a:t>.</a:t>
            </a:r>
          </a:p>
          <a:p>
            <a:pPr>
              <a:spcBef>
                <a:spcPts val="0"/>
              </a:spcBef>
            </a:pPr>
            <a:r>
              <a:rPr lang="en-US" sz="2400" dirty="0" err="1" smtClean="0"/>
              <a:t>Pendapatan</a:t>
            </a:r>
            <a:r>
              <a:rPr lang="en-US" sz="2400" dirty="0" smtClean="0"/>
              <a:t> </a:t>
            </a:r>
            <a:r>
              <a:rPr lang="en-US" sz="2400" dirty="0" err="1" smtClean="0"/>
              <a:t>dan</a:t>
            </a:r>
            <a:r>
              <a:rPr lang="en-US" sz="2400" dirty="0" smtClean="0"/>
              <a:t> </a:t>
            </a:r>
            <a:r>
              <a:rPr lang="en-US" sz="2400" dirty="0" err="1" smtClean="0"/>
              <a:t>beban</a:t>
            </a:r>
            <a:r>
              <a:rPr lang="en-US" sz="2400" dirty="0" smtClean="0"/>
              <a:t> </a:t>
            </a:r>
            <a:r>
              <a:rPr lang="en-US" sz="2400" dirty="0" err="1" smtClean="0"/>
              <a:t>kontrak</a:t>
            </a:r>
            <a:r>
              <a:rPr lang="en-US" sz="2400" dirty="0" smtClean="0"/>
              <a:t> </a:t>
            </a:r>
            <a:r>
              <a:rPr lang="en-US" sz="2400" dirty="0" err="1" smtClean="0"/>
              <a:t>konstruksi</a:t>
            </a:r>
            <a:r>
              <a:rPr lang="en-US" sz="2400" dirty="0" smtClean="0"/>
              <a:t> </a:t>
            </a:r>
            <a:r>
              <a:rPr lang="en-US" sz="2400" dirty="0" err="1" smtClean="0"/>
              <a:t>sebesar</a:t>
            </a:r>
            <a:r>
              <a:rPr lang="en-US" sz="2400" dirty="0" smtClean="0"/>
              <a:t> </a:t>
            </a:r>
            <a:r>
              <a:rPr lang="en-US" sz="2400" b="1" dirty="0" err="1" smtClean="0">
                <a:solidFill>
                  <a:schemeClr val="tx2"/>
                </a:solidFill>
              </a:rPr>
              <a:t>jumlah</a:t>
            </a:r>
            <a:r>
              <a:rPr lang="en-US" sz="2400" b="1" dirty="0" smtClean="0">
                <a:solidFill>
                  <a:schemeClr val="tx2"/>
                </a:solidFill>
              </a:rPr>
              <a:t> </a:t>
            </a:r>
            <a:r>
              <a:rPr lang="en-US" sz="2400" b="1" dirty="0" err="1" smtClean="0">
                <a:solidFill>
                  <a:schemeClr val="tx2"/>
                </a:solidFill>
              </a:rPr>
              <a:t>tagihannya</a:t>
            </a:r>
            <a:r>
              <a:rPr lang="en-US" sz="2400" dirty="0" smtClean="0"/>
              <a:t>. </a:t>
            </a:r>
          </a:p>
          <a:p>
            <a:pPr>
              <a:spcBef>
                <a:spcPts val="0"/>
              </a:spcBef>
            </a:pPr>
            <a:r>
              <a:rPr lang="en-US" sz="2400" dirty="0" err="1" smtClean="0"/>
              <a:t>Pendapatan</a:t>
            </a:r>
            <a:r>
              <a:rPr lang="en-US" sz="2400" dirty="0" smtClean="0"/>
              <a:t> </a:t>
            </a:r>
            <a:r>
              <a:rPr lang="en-US" sz="2400" dirty="0" err="1" smtClean="0"/>
              <a:t>bunga</a:t>
            </a:r>
            <a:r>
              <a:rPr lang="en-US" sz="2400" dirty="0" smtClean="0"/>
              <a:t> </a:t>
            </a:r>
            <a:r>
              <a:rPr lang="en-US" sz="2400" dirty="0" err="1" smtClean="0"/>
              <a:t>dan</a:t>
            </a:r>
            <a:r>
              <a:rPr lang="en-US" sz="2400" dirty="0" smtClean="0"/>
              <a:t> </a:t>
            </a:r>
            <a:r>
              <a:rPr lang="en-US" sz="2400" dirty="0" err="1" smtClean="0"/>
              <a:t>dividen</a:t>
            </a:r>
            <a:r>
              <a:rPr lang="en-US" sz="2400" dirty="0" smtClean="0"/>
              <a:t> </a:t>
            </a:r>
            <a:r>
              <a:rPr lang="en-US" sz="2400" b="1" dirty="0" err="1" smtClean="0">
                <a:solidFill>
                  <a:schemeClr val="tx2"/>
                </a:solidFill>
              </a:rPr>
              <a:t>ketika</a:t>
            </a:r>
            <a:r>
              <a:rPr lang="en-US" sz="2400" b="1" dirty="0" smtClean="0">
                <a:solidFill>
                  <a:schemeClr val="tx2"/>
                </a:solidFill>
              </a:rPr>
              <a:t> </a:t>
            </a:r>
            <a:r>
              <a:rPr lang="en-US" sz="2400" b="1" dirty="0" err="1" smtClean="0">
                <a:solidFill>
                  <a:schemeClr val="tx2"/>
                </a:solidFill>
              </a:rPr>
              <a:t>pendapatan</a:t>
            </a:r>
            <a:r>
              <a:rPr lang="en-US" sz="2400" b="1" dirty="0" smtClean="0">
                <a:solidFill>
                  <a:schemeClr val="tx2"/>
                </a:solidFill>
              </a:rPr>
              <a:t> </a:t>
            </a:r>
            <a:r>
              <a:rPr lang="en-US" sz="2400" b="1" dirty="0" err="1" smtClean="0">
                <a:solidFill>
                  <a:schemeClr val="tx2"/>
                </a:solidFill>
              </a:rPr>
              <a:t>tersebut</a:t>
            </a:r>
            <a:r>
              <a:rPr lang="en-US" sz="2400" b="1" dirty="0" smtClean="0">
                <a:solidFill>
                  <a:schemeClr val="tx2"/>
                </a:solidFill>
              </a:rPr>
              <a:t> </a:t>
            </a:r>
            <a:r>
              <a:rPr lang="en-US" sz="2400" b="1" dirty="0" err="1" smtClean="0">
                <a:solidFill>
                  <a:schemeClr val="tx2"/>
                </a:solidFill>
              </a:rPr>
              <a:t>diterima</a:t>
            </a:r>
            <a:r>
              <a:rPr lang="en-US" sz="2400" b="1" dirty="0" smtClean="0">
                <a:solidFill>
                  <a:schemeClr val="tx2"/>
                </a:solidFill>
              </a:rPr>
              <a:t> </a:t>
            </a:r>
            <a:r>
              <a:rPr lang="en-US" sz="2400" b="1" dirty="0" err="1" smtClean="0">
                <a:solidFill>
                  <a:schemeClr val="tx2"/>
                </a:solidFill>
              </a:rPr>
              <a:t>selama</a:t>
            </a:r>
            <a:r>
              <a:rPr lang="en-US" sz="2400" b="1" dirty="0" smtClean="0">
                <a:solidFill>
                  <a:schemeClr val="tx2"/>
                </a:solidFill>
              </a:rPr>
              <a:t> </a:t>
            </a:r>
            <a:r>
              <a:rPr lang="en-US" sz="2400" b="1" dirty="0" err="1" smtClean="0">
                <a:solidFill>
                  <a:schemeClr val="tx2"/>
                </a:solidFill>
              </a:rPr>
              <a:t>periode</a:t>
            </a:r>
            <a:r>
              <a:rPr lang="en-US" sz="2400" dirty="0" smtClean="0"/>
              <a:t>.</a:t>
            </a:r>
          </a:p>
          <a:p>
            <a:pPr>
              <a:spcBef>
                <a:spcPts val="0"/>
              </a:spcBef>
            </a:pPr>
            <a:r>
              <a:rPr lang="en-US" sz="2400" dirty="0" err="1" smtClean="0"/>
              <a:t>Pendapatan</a:t>
            </a:r>
            <a:r>
              <a:rPr lang="en-US" sz="2400" dirty="0" smtClean="0"/>
              <a:t> lain (</a:t>
            </a:r>
            <a:r>
              <a:rPr lang="en-US" sz="2400" dirty="0" err="1" smtClean="0"/>
              <a:t>sewa</a:t>
            </a:r>
            <a:r>
              <a:rPr lang="en-US" sz="2400" dirty="0" smtClean="0"/>
              <a:t> </a:t>
            </a:r>
            <a:r>
              <a:rPr lang="en-US" sz="2400" dirty="0" err="1" smtClean="0"/>
              <a:t>dan</a:t>
            </a:r>
            <a:r>
              <a:rPr lang="en-US" sz="2400" dirty="0" smtClean="0"/>
              <a:t> </a:t>
            </a:r>
            <a:r>
              <a:rPr lang="en-US" sz="2400" dirty="0" err="1" smtClean="0"/>
              <a:t>royalti</a:t>
            </a:r>
            <a:r>
              <a:rPr lang="en-US" sz="2400" dirty="0" smtClean="0"/>
              <a:t>) </a:t>
            </a:r>
            <a:r>
              <a:rPr lang="en-US" sz="2400" dirty="0" err="1" smtClean="0"/>
              <a:t>dengan</a:t>
            </a:r>
            <a:r>
              <a:rPr lang="en-US" sz="2400" dirty="0" smtClean="0"/>
              <a:t> </a:t>
            </a:r>
            <a:r>
              <a:rPr lang="en-US" sz="2400" b="1" dirty="0" err="1" smtClean="0">
                <a:solidFill>
                  <a:schemeClr val="tx2"/>
                </a:solidFill>
              </a:rPr>
              <a:t>metode</a:t>
            </a:r>
            <a:r>
              <a:rPr lang="en-US" sz="2400" b="1" dirty="0" smtClean="0">
                <a:solidFill>
                  <a:schemeClr val="tx2"/>
                </a:solidFill>
              </a:rPr>
              <a:t> </a:t>
            </a:r>
            <a:r>
              <a:rPr lang="en-US" sz="2400" b="1" dirty="0" err="1" smtClean="0">
                <a:solidFill>
                  <a:schemeClr val="tx2"/>
                </a:solidFill>
              </a:rPr>
              <a:t>garis</a:t>
            </a:r>
            <a:r>
              <a:rPr lang="en-US" sz="2400" b="1" dirty="0" smtClean="0">
                <a:solidFill>
                  <a:schemeClr val="tx2"/>
                </a:solidFill>
              </a:rPr>
              <a:t> </a:t>
            </a:r>
            <a:r>
              <a:rPr lang="en-US" sz="2400" b="1" dirty="0" err="1" smtClean="0">
                <a:solidFill>
                  <a:schemeClr val="tx2"/>
                </a:solidFill>
              </a:rPr>
              <a:t>lurus</a:t>
            </a:r>
            <a:r>
              <a:rPr lang="en-US" sz="2400" b="1" dirty="0" smtClean="0">
                <a:solidFill>
                  <a:schemeClr val="tx2"/>
                </a:solidFill>
              </a:rPr>
              <a:t> </a:t>
            </a:r>
            <a:r>
              <a:rPr lang="en-US" sz="2400" b="1" dirty="0" err="1" smtClean="0">
                <a:solidFill>
                  <a:schemeClr val="tx2"/>
                </a:solidFill>
              </a:rPr>
              <a:t>selama</a:t>
            </a:r>
            <a:r>
              <a:rPr lang="en-US" sz="2400" b="1" dirty="0" smtClean="0">
                <a:solidFill>
                  <a:schemeClr val="tx2"/>
                </a:solidFill>
              </a:rPr>
              <a:t> </a:t>
            </a:r>
            <a:r>
              <a:rPr lang="en-US" sz="2400" b="1" dirty="0" err="1" smtClean="0">
                <a:solidFill>
                  <a:schemeClr val="tx2"/>
                </a:solidFill>
              </a:rPr>
              <a:t>jangka</a:t>
            </a:r>
            <a:r>
              <a:rPr lang="en-US" sz="2400" b="1" dirty="0" smtClean="0">
                <a:solidFill>
                  <a:schemeClr val="tx2"/>
                </a:solidFill>
              </a:rPr>
              <a:t> </a:t>
            </a:r>
            <a:r>
              <a:rPr lang="en-US" sz="2400" b="1" dirty="0" err="1" smtClean="0">
                <a:solidFill>
                  <a:schemeClr val="tx2"/>
                </a:solidFill>
              </a:rPr>
              <a:t>waktu</a:t>
            </a:r>
            <a:r>
              <a:rPr lang="en-US" sz="2400" b="1" dirty="0" smtClean="0">
                <a:solidFill>
                  <a:schemeClr val="tx2"/>
                </a:solidFill>
              </a:rPr>
              <a:t> </a:t>
            </a:r>
            <a:r>
              <a:rPr lang="en-US" sz="2400" b="1" dirty="0" err="1" smtClean="0">
                <a:solidFill>
                  <a:schemeClr val="tx2"/>
                </a:solidFill>
              </a:rPr>
              <a:t>kontrak</a:t>
            </a:r>
            <a:r>
              <a:rPr lang="en-US" sz="2400" dirty="0" smtClean="0"/>
              <a:t>.</a:t>
            </a:r>
          </a:p>
          <a:p>
            <a:pPr>
              <a:spcBef>
                <a:spcPts val="0"/>
              </a:spcBef>
            </a:pPr>
            <a:r>
              <a:rPr lang="en-US" sz="2400" dirty="0" err="1" smtClean="0"/>
              <a:t>Keuntungan</a:t>
            </a:r>
            <a:r>
              <a:rPr lang="en-US" sz="2400" dirty="0" smtClean="0"/>
              <a:t> </a:t>
            </a:r>
            <a:r>
              <a:rPr lang="en-US" sz="2400" dirty="0" err="1" smtClean="0"/>
              <a:t>dari</a:t>
            </a:r>
            <a:r>
              <a:rPr lang="en-US" sz="2400" dirty="0" smtClean="0"/>
              <a:t> </a:t>
            </a:r>
            <a:r>
              <a:rPr lang="en-US" sz="2400" dirty="0" err="1" smtClean="0"/>
              <a:t>penjualan</a:t>
            </a:r>
            <a:r>
              <a:rPr lang="en-US" sz="2400" dirty="0" smtClean="0"/>
              <a:t> </a:t>
            </a:r>
            <a:r>
              <a:rPr lang="en-US" sz="2400" dirty="0" err="1" smtClean="0"/>
              <a:t>aset</a:t>
            </a:r>
            <a:r>
              <a:rPr lang="en-US" sz="2400" dirty="0" smtClean="0"/>
              <a:t> </a:t>
            </a:r>
            <a:r>
              <a:rPr lang="en-US" sz="2400" b="1" dirty="0" err="1" smtClean="0">
                <a:solidFill>
                  <a:schemeClr val="tx2"/>
                </a:solidFill>
              </a:rPr>
              <a:t>ketika</a:t>
            </a:r>
            <a:r>
              <a:rPr lang="en-US" sz="2400" b="1" dirty="0" smtClean="0">
                <a:solidFill>
                  <a:schemeClr val="tx2"/>
                </a:solidFill>
              </a:rPr>
              <a:t> </a:t>
            </a:r>
            <a:r>
              <a:rPr lang="en-US" sz="2400" b="1" dirty="0" err="1" smtClean="0">
                <a:solidFill>
                  <a:schemeClr val="tx2"/>
                </a:solidFill>
              </a:rPr>
              <a:t>kepemilikan</a:t>
            </a:r>
            <a:r>
              <a:rPr lang="en-US" sz="2400" b="1" dirty="0" smtClean="0">
                <a:solidFill>
                  <a:schemeClr val="tx2"/>
                </a:solidFill>
              </a:rPr>
              <a:t> </a:t>
            </a:r>
            <a:r>
              <a:rPr lang="en-US" sz="2400" b="1" dirty="0" err="1" smtClean="0">
                <a:solidFill>
                  <a:schemeClr val="tx2"/>
                </a:solidFill>
              </a:rPr>
              <a:t>telah</a:t>
            </a:r>
            <a:r>
              <a:rPr lang="en-US" sz="2400" b="1" dirty="0" smtClean="0">
                <a:solidFill>
                  <a:schemeClr val="tx2"/>
                </a:solidFill>
              </a:rPr>
              <a:t> </a:t>
            </a:r>
            <a:r>
              <a:rPr lang="en-US" sz="2400" b="1" dirty="0" err="1" smtClean="0">
                <a:solidFill>
                  <a:schemeClr val="tx2"/>
                </a:solidFill>
              </a:rPr>
              <a:t>beralih</a:t>
            </a:r>
            <a:r>
              <a:rPr lang="en-US" sz="2400" b="1" dirty="0" smtClean="0">
                <a:solidFill>
                  <a:schemeClr val="tx2"/>
                </a:solidFill>
              </a:rPr>
              <a:t> </a:t>
            </a:r>
            <a:r>
              <a:rPr lang="en-US" sz="2400" b="1" dirty="0" err="1" smtClean="0">
                <a:solidFill>
                  <a:schemeClr val="tx2"/>
                </a:solidFill>
              </a:rPr>
              <a:t>kepada</a:t>
            </a:r>
            <a:r>
              <a:rPr lang="en-US" sz="2400" b="1" dirty="0" smtClean="0">
                <a:solidFill>
                  <a:schemeClr val="tx2"/>
                </a:solidFill>
              </a:rPr>
              <a:t> </a:t>
            </a:r>
            <a:r>
              <a:rPr lang="en-US" sz="2400" b="1" dirty="0" err="1" smtClean="0">
                <a:solidFill>
                  <a:schemeClr val="tx2"/>
                </a:solidFill>
              </a:rPr>
              <a:t>pemilik</a:t>
            </a:r>
            <a:r>
              <a:rPr lang="en-US" sz="2400" b="1" dirty="0" smtClean="0">
                <a:solidFill>
                  <a:schemeClr val="tx2"/>
                </a:solidFill>
              </a:rPr>
              <a:t> </a:t>
            </a:r>
            <a:r>
              <a:rPr lang="en-US" sz="2400" b="1" dirty="0" err="1" smtClean="0">
                <a:solidFill>
                  <a:schemeClr val="tx2"/>
                </a:solidFill>
              </a:rPr>
              <a:t>baru</a:t>
            </a:r>
            <a:r>
              <a:rPr lang="en-US" sz="2400" dirty="0" smtClean="0"/>
              <a:t>.</a:t>
            </a:r>
          </a:p>
        </p:txBody>
      </p:sp>
      <p:sp>
        <p:nvSpPr>
          <p:cNvPr id="3" name="Title 2"/>
          <p:cNvSpPr>
            <a:spLocks noGrp="1"/>
          </p:cNvSpPr>
          <p:nvPr>
            <p:ph type="title"/>
          </p:nvPr>
        </p:nvSpPr>
        <p:spPr>
          <a:xfrm>
            <a:off x="762000" y="914400"/>
            <a:ext cx="8229600" cy="792162"/>
          </a:xfrm>
        </p:spPr>
        <p:txBody>
          <a:bodyPr/>
          <a:lstStyle/>
          <a:p>
            <a:pPr algn="r"/>
            <a:r>
              <a:rPr lang="en-US" dirty="0" err="1" smtClean="0">
                <a:latin typeface="Cooper Black" charset="0"/>
                <a:ea typeface="Cooper Black" charset="0"/>
                <a:cs typeface="Cooper Black" charset="0"/>
              </a:rPr>
              <a:t>Pengakuan</a:t>
            </a:r>
            <a:r>
              <a:rPr lang="en-US" dirty="0" smtClean="0">
                <a:latin typeface="Cooper Black" charset="0"/>
                <a:ea typeface="Cooper Black" charset="0"/>
                <a:cs typeface="Cooper Black" charset="0"/>
              </a:rPr>
              <a:t> &amp; </a:t>
            </a:r>
            <a:r>
              <a:rPr lang="en-US" dirty="0" err="1" smtClean="0">
                <a:latin typeface="Cooper Black" charset="0"/>
                <a:ea typeface="Cooper Black" charset="0"/>
                <a:cs typeface="Cooper Black" charset="0"/>
              </a:rPr>
              <a:t>Pengukuran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Pendapatan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57</a:t>
            </a:fld>
            <a:endParaRPr lang="en-US" dirty="0">
              <a:solidFill>
                <a:schemeClr val="tx1"/>
              </a:solidFill>
            </a:endParaRPr>
          </a:p>
        </p:txBody>
      </p:sp>
    </p:spTree>
    <p:extLst>
      <p:ext uri="{BB962C8B-B14F-4D97-AF65-F5344CB8AC3E}">
        <p14:creationId xmlns:p14="http://schemas.microsoft.com/office/powerpoint/2010/main" val="1873460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9144000" cy="4291097"/>
          </a:xfrm>
        </p:spPr>
        <p:txBody>
          <a:bodyPr/>
          <a:lstStyle/>
          <a:p>
            <a:r>
              <a:rPr lang="en-US" sz="2800" dirty="0" err="1" smtClean="0"/>
              <a:t>Hibah</a:t>
            </a:r>
            <a:r>
              <a:rPr lang="en-US" sz="2800" dirty="0" smtClean="0"/>
              <a:t> </a:t>
            </a:r>
            <a:r>
              <a:rPr lang="en-US" sz="2800" dirty="0" err="1" smtClean="0"/>
              <a:t>adalah</a:t>
            </a:r>
            <a:r>
              <a:rPr lang="en-US" sz="2800" dirty="0" smtClean="0"/>
              <a:t> </a:t>
            </a:r>
            <a:r>
              <a:rPr lang="en-US" sz="2800" dirty="0" err="1" smtClean="0"/>
              <a:t>bantuan</a:t>
            </a:r>
            <a:r>
              <a:rPr lang="en-US" sz="2800" dirty="0" smtClean="0"/>
              <a:t> yang </a:t>
            </a:r>
            <a:r>
              <a:rPr lang="en-US" sz="2800" dirty="0" err="1" smtClean="0"/>
              <a:t>diterima</a:t>
            </a:r>
            <a:r>
              <a:rPr lang="en-US" sz="2800" dirty="0" smtClean="0"/>
              <a:t> </a:t>
            </a:r>
            <a:r>
              <a:rPr lang="en-US" sz="2800" dirty="0" err="1" smtClean="0"/>
              <a:t>dalam</a:t>
            </a:r>
            <a:r>
              <a:rPr lang="en-US" sz="2800" dirty="0" smtClean="0"/>
              <a:t> </a:t>
            </a:r>
            <a:r>
              <a:rPr lang="en-US" sz="2800" dirty="0" err="1" smtClean="0"/>
              <a:t>bentuk</a:t>
            </a:r>
            <a:r>
              <a:rPr lang="en-US" sz="2800" dirty="0" smtClean="0"/>
              <a:t> </a:t>
            </a:r>
            <a:r>
              <a:rPr lang="en-US" sz="2800" dirty="0" err="1" smtClean="0"/>
              <a:t>pengalihan</a:t>
            </a:r>
            <a:r>
              <a:rPr lang="en-US" sz="2800" dirty="0" smtClean="0"/>
              <a:t> </a:t>
            </a:r>
            <a:r>
              <a:rPr lang="en-US" sz="2800" dirty="0" err="1" smtClean="0"/>
              <a:t>sumber</a:t>
            </a:r>
            <a:r>
              <a:rPr lang="en-US" sz="2800" dirty="0" smtClean="0"/>
              <a:t> </a:t>
            </a:r>
            <a:r>
              <a:rPr lang="en-US" sz="2800" dirty="0" err="1" smtClean="0"/>
              <a:t>daya</a:t>
            </a:r>
            <a:r>
              <a:rPr lang="en-US" sz="2800" dirty="0" smtClean="0"/>
              <a:t>. </a:t>
            </a:r>
          </a:p>
          <a:p>
            <a:r>
              <a:rPr lang="en-US" sz="2800" dirty="0" err="1" smtClean="0"/>
              <a:t>Hibah</a:t>
            </a:r>
            <a:r>
              <a:rPr lang="en-US" sz="2800" dirty="0"/>
              <a:t> </a:t>
            </a:r>
            <a:r>
              <a:rPr lang="en-US" sz="2800" dirty="0" err="1" smtClean="0"/>
              <a:t>termasuk</a:t>
            </a:r>
            <a:r>
              <a:rPr lang="en-US" sz="2800" dirty="0" smtClean="0"/>
              <a:t> </a:t>
            </a:r>
            <a:r>
              <a:rPr lang="en-US" sz="2800" b="1" dirty="0" err="1" smtClean="0">
                <a:solidFill>
                  <a:schemeClr val="tx2"/>
                </a:solidFill>
              </a:rPr>
              <a:t>hibah</a:t>
            </a:r>
            <a:r>
              <a:rPr lang="en-US" sz="2800" b="1" dirty="0" smtClean="0">
                <a:solidFill>
                  <a:schemeClr val="tx2"/>
                </a:solidFill>
              </a:rPr>
              <a:t> </a:t>
            </a:r>
            <a:r>
              <a:rPr lang="en-US" sz="2800" b="1" dirty="0" err="1" smtClean="0">
                <a:solidFill>
                  <a:schemeClr val="tx2"/>
                </a:solidFill>
              </a:rPr>
              <a:t>atau</a:t>
            </a:r>
            <a:r>
              <a:rPr lang="en-US" sz="2800" b="1" dirty="0" smtClean="0">
                <a:solidFill>
                  <a:schemeClr val="tx2"/>
                </a:solidFill>
              </a:rPr>
              <a:t> </a:t>
            </a:r>
            <a:r>
              <a:rPr lang="en-US" sz="2800" b="1" dirty="0" err="1" smtClean="0">
                <a:solidFill>
                  <a:schemeClr val="tx2"/>
                </a:solidFill>
              </a:rPr>
              <a:t>bantuan</a:t>
            </a:r>
            <a:r>
              <a:rPr lang="en-US" sz="2800" b="1" dirty="0" smtClean="0">
                <a:solidFill>
                  <a:schemeClr val="tx2"/>
                </a:solidFill>
              </a:rPr>
              <a:t> </a:t>
            </a:r>
            <a:r>
              <a:rPr lang="en-US" sz="2800" b="1" dirty="0" err="1" smtClean="0">
                <a:solidFill>
                  <a:schemeClr val="tx2"/>
                </a:solidFill>
              </a:rPr>
              <a:t>dari</a:t>
            </a:r>
            <a:r>
              <a:rPr lang="en-US" sz="2800" b="1" dirty="0" smtClean="0">
                <a:solidFill>
                  <a:schemeClr val="tx2"/>
                </a:solidFill>
              </a:rPr>
              <a:t> </a:t>
            </a:r>
            <a:r>
              <a:rPr lang="en-US" sz="2800" b="1" dirty="0" err="1" smtClean="0">
                <a:solidFill>
                  <a:schemeClr val="tx2"/>
                </a:solidFill>
              </a:rPr>
              <a:t>Pemerintah</a:t>
            </a:r>
            <a:r>
              <a:rPr lang="en-US" sz="2800" b="1" dirty="0" smtClean="0">
                <a:solidFill>
                  <a:schemeClr val="tx2"/>
                </a:solidFill>
              </a:rPr>
              <a:t> </a:t>
            </a:r>
            <a:r>
              <a:rPr lang="en-US" sz="2800" dirty="0" err="1" smtClean="0"/>
              <a:t>atau</a:t>
            </a:r>
            <a:r>
              <a:rPr lang="en-US" sz="2800" dirty="0" smtClean="0"/>
              <a:t> </a:t>
            </a:r>
            <a:r>
              <a:rPr lang="en-US" sz="2800" b="1" dirty="0" err="1" smtClean="0">
                <a:solidFill>
                  <a:schemeClr val="tx2"/>
                </a:solidFill>
              </a:rPr>
              <a:t>pihak</a:t>
            </a:r>
            <a:r>
              <a:rPr lang="en-US" sz="2800" b="1" dirty="0" smtClean="0">
                <a:solidFill>
                  <a:schemeClr val="tx2"/>
                </a:solidFill>
              </a:rPr>
              <a:t> lain yang </a:t>
            </a:r>
            <a:r>
              <a:rPr lang="en-US" sz="2800" b="1" dirty="0" err="1" smtClean="0">
                <a:solidFill>
                  <a:schemeClr val="tx2"/>
                </a:solidFill>
              </a:rPr>
              <a:t>diberikan</a:t>
            </a:r>
            <a:r>
              <a:rPr lang="en-US" sz="2800" b="1" dirty="0" smtClean="0">
                <a:solidFill>
                  <a:schemeClr val="tx2"/>
                </a:solidFill>
              </a:rPr>
              <a:t> </a:t>
            </a:r>
            <a:r>
              <a:rPr lang="en-US" sz="2800" b="1" dirty="0" err="1" smtClean="0">
                <a:solidFill>
                  <a:schemeClr val="tx2"/>
                </a:solidFill>
              </a:rPr>
              <a:t>kepada</a:t>
            </a:r>
            <a:r>
              <a:rPr lang="en-US" sz="2800" b="1" dirty="0" smtClean="0">
                <a:solidFill>
                  <a:schemeClr val="tx2"/>
                </a:solidFill>
              </a:rPr>
              <a:t> EMKM </a:t>
            </a:r>
            <a:r>
              <a:rPr lang="en-US" sz="2800" b="1" dirty="0" err="1" smtClean="0">
                <a:solidFill>
                  <a:schemeClr val="tx2"/>
                </a:solidFill>
              </a:rPr>
              <a:t>bukan</a:t>
            </a:r>
            <a:r>
              <a:rPr lang="en-US" sz="2800" b="1" dirty="0" smtClean="0">
                <a:solidFill>
                  <a:schemeClr val="tx2"/>
                </a:solidFill>
              </a:rPr>
              <a:t> </a:t>
            </a:r>
            <a:r>
              <a:rPr lang="en-US" sz="2800" b="1" dirty="0" err="1" smtClean="0">
                <a:solidFill>
                  <a:schemeClr val="tx2"/>
                </a:solidFill>
              </a:rPr>
              <a:t>dalam</a:t>
            </a:r>
            <a:r>
              <a:rPr lang="en-US" sz="2800" b="1" dirty="0" smtClean="0">
                <a:solidFill>
                  <a:schemeClr val="tx2"/>
                </a:solidFill>
              </a:rPr>
              <a:t> </a:t>
            </a:r>
            <a:r>
              <a:rPr lang="en-US" sz="2800" b="1" dirty="0" err="1" smtClean="0">
                <a:solidFill>
                  <a:schemeClr val="tx2"/>
                </a:solidFill>
              </a:rPr>
              <a:t>kapasitasnya</a:t>
            </a:r>
            <a:r>
              <a:rPr lang="en-US" sz="2800" b="1" dirty="0" smtClean="0">
                <a:solidFill>
                  <a:schemeClr val="tx2"/>
                </a:solidFill>
              </a:rPr>
              <a:t> </a:t>
            </a:r>
            <a:r>
              <a:rPr lang="en-US" sz="2800" b="1" dirty="0" err="1" smtClean="0">
                <a:solidFill>
                  <a:schemeClr val="tx2"/>
                </a:solidFill>
              </a:rPr>
              <a:t>sebagai</a:t>
            </a:r>
            <a:r>
              <a:rPr lang="en-US" sz="2800" b="1" dirty="0" smtClean="0">
                <a:solidFill>
                  <a:schemeClr val="tx2"/>
                </a:solidFill>
              </a:rPr>
              <a:t> </a:t>
            </a:r>
            <a:r>
              <a:rPr lang="en-US" sz="2800" b="1" dirty="0" err="1" smtClean="0">
                <a:solidFill>
                  <a:schemeClr val="tx2"/>
                </a:solidFill>
              </a:rPr>
              <a:t>pemilik</a:t>
            </a:r>
            <a:r>
              <a:rPr lang="en-US" sz="2800" dirty="0" smtClean="0"/>
              <a:t>.</a:t>
            </a:r>
          </a:p>
          <a:p>
            <a:r>
              <a:rPr lang="en-US" sz="2800" b="1" dirty="0" err="1" smtClean="0">
                <a:solidFill>
                  <a:schemeClr val="tx2"/>
                </a:solidFill>
              </a:rPr>
              <a:t>Diakui</a:t>
            </a:r>
            <a:r>
              <a:rPr lang="en-US" sz="2800" b="1" dirty="0" smtClean="0">
                <a:solidFill>
                  <a:schemeClr val="tx2"/>
                </a:solidFill>
              </a:rPr>
              <a:t> </a:t>
            </a:r>
            <a:r>
              <a:rPr lang="en-US" sz="2800" b="1" dirty="0" err="1" smtClean="0">
                <a:solidFill>
                  <a:schemeClr val="tx2"/>
                </a:solidFill>
              </a:rPr>
              <a:t>dalam</a:t>
            </a:r>
            <a:r>
              <a:rPr lang="en-US" sz="2800" b="1" dirty="0" smtClean="0">
                <a:solidFill>
                  <a:schemeClr val="tx2"/>
                </a:solidFill>
              </a:rPr>
              <a:t> </a:t>
            </a:r>
            <a:r>
              <a:rPr lang="en-US" sz="2800" b="1" dirty="0" err="1" smtClean="0">
                <a:solidFill>
                  <a:schemeClr val="tx2"/>
                </a:solidFill>
              </a:rPr>
              <a:t>laba</a:t>
            </a:r>
            <a:r>
              <a:rPr lang="en-US" sz="2800" b="1" dirty="0" smtClean="0">
                <a:solidFill>
                  <a:schemeClr val="tx2"/>
                </a:solidFill>
              </a:rPr>
              <a:t> </a:t>
            </a:r>
            <a:r>
              <a:rPr lang="en-US" sz="2800" b="1" dirty="0" err="1" smtClean="0">
                <a:solidFill>
                  <a:schemeClr val="tx2"/>
                </a:solidFill>
              </a:rPr>
              <a:t>rugi</a:t>
            </a:r>
            <a:r>
              <a:rPr lang="en-US" sz="2800" b="1" dirty="0" smtClean="0">
                <a:solidFill>
                  <a:schemeClr val="tx2"/>
                </a:solidFill>
              </a:rPr>
              <a:t> </a:t>
            </a:r>
            <a:r>
              <a:rPr lang="en-US" sz="2800" b="1" dirty="0" err="1" smtClean="0">
                <a:solidFill>
                  <a:schemeClr val="tx2"/>
                </a:solidFill>
              </a:rPr>
              <a:t>pada</a:t>
            </a:r>
            <a:r>
              <a:rPr lang="en-US" sz="2800" b="1" dirty="0" smtClean="0">
                <a:solidFill>
                  <a:schemeClr val="tx2"/>
                </a:solidFill>
              </a:rPr>
              <a:t> </a:t>
            </a:r>
            <a:r>
              <a:rPr lang="en-US" sz="2800" b="1" dirty="0" err="1" smtClean="0">
                <a:solidFill>
                  <a:schemeClr val="tx2"/>
                </a:solidFill>
              </a:rPr>
              <a:t>saat</a:t>
            </a:r>
            <a:r>
              <a:rPr lang="en-US" sz="2800" b="1" dirty="0" smtClean="0">
                <a:solidFill>
                  <a:schemeClr val="tx2"/>
                </a:solidFill>
              </a:rPr>
              <a:t> </a:t>
            </a:r>
            <a:r>
              <a:rPr lang="en-US" sz="2800" b="1" dirty="0" err="1" smtClean="0">
                <a:solidFill>
                  <a:schemeClr val="tx2"/>
                </a:solidFill>
              </a:rPr>
              <a:t>hibah</a:t>
            </a:r>
            <a:r>
              <a:rPr lang="en-US" sz="2800" b="1" dirty="0" smtClean="0">
                <a:solidFill>
                  <a:schemeClr val="tx2"/>
                </a:solidFill>
              </a:rPr>
              <a:t> </a:t>
            </a:r>
            <a:r>
              <a:rPr lang="en-US" sz="2800" b="1" dirty="0" err="1" smtClean="0">
                <a:solidFill>
                  <a:schemeClr val="tx2"/>
                </a:solidFill>
              </a:rPr>
              <a:t>diterima</a:t>
            </a:r>
            <a:r>
              <a:rPr lang="en-US" sz="2800" b="1" dirty="0" smtClean="0">
                <a:solidFill>
                  <a:schemeClr val="tx2"/>
                </a:solidFill>
              </a:rPr>
              <a:t> </a:t>
            </a:r>
            <a:r>
              <a:rPr lang="en-US" sz="2800" b="1" dirty="0" err="1" smtClean="0">
                <a:solidFill>
                  <a:schemeClr val="tx2"/>
                </a:solidFill>
              </a:rPr>
              <a:t>sebesar</a:t>
            </a:r>
            <a:r>
              <a:rPr lang="en-US" sz="2800" b="1" dirty="0" smtClean="0">
                <a:solidFill>
                  <a:schemeClr val="tx2"/>
                </a:solidFill>
              </a:rPr>
              <a:t> </a:t>
            </a:r>
            <a:r>
              <a:rPr lang="en-US" sz="2800" b="1" dirty="0" err="1" smtClean="0">
                <a:solidFill>
                  <a:schemeClr val="tx2"/>
                </a:solidFill>
              </a:rPr>
              <a:t>jumlah</a:t>
            </a:r>
            <a:r>
              <a:rPr lang="en-US" sz="2800" b="1" dirty="0" smtClean="0">
                <a:solidFill>
                  <a:schemeClr val="tx2"/>
                </a:solidFill>
              </a:rPr>
              <a:t> </a:t>
            </a:r>
            <a:r>
              <a:rPr lang="en-US" sz="2800" b="1" dirty="0" err="1" smtClean="0">
                <a:solidFill>
                  <a:schemeClr val="tx2"/>
                </a:solidFill>
              </a:rPr>
              <a:t>nominalnya</a:t>
            </a:r>
            <a:r>
              <a:rPr lang="en-US" sz="2800" dirty="0" smtClean="0"/>
              <a:t>.</a:t>
            </a:r>
          </a:p>
          <a:p>
            <a:r>
              <a:rPr lang="en-US" sz="2800" dirty="0" err="1" smtClean="0"/>
              <a:t>Hibah</a:t>
            </a:r>
            <a:r>
              <a:rPr lang="en-US" sz="2800" dirty="0" smtClean="0"/>
              <a:t> </a:t>
            </a:r>
            <a:r>
              <a:rPr lang="en-US" sz="2800" dirty="0" err="1" smtClean="0"/>
              <a:t>tidak</a:t>
            </a:r>
            <a:r>
              <a:rPr lang="en-US" sz="2800" dirty="0" smtClean="0"/>
              <a:t> </a:t>
            </a:r>
            <a:r>
              <a:rPr lang="en-US" sz="2800" dirty="0" err="1" smtClean="0"/>
              <a:t>diakui</a:t>
            </a:r>
            <a:r>
              <a:rPr lang="en-US" sz="2800" dirty="0" smtClean="0"/>
              <a:t> </a:t>
            </a:r>
            <a:r>
              <a:rPr lang="en-US" sz="2800" dirty="0" err="1" smtClean="0"/>
              <a:t>hingga</a:t>
            </a:r>
            <a:r>
              <a:rPr lang="en-US" sz="2800" dirty="0" smtClean="0"/>
              <a:t> </a:t>
            </a:r>
            <a:r>
              <a:rPr lang="en-US" sz="2800" dirty="0" err="1" smtClean="0"/>
              <a:t>terdapat</a:t>
            </a:r>
            <a:r>
              <a:rPr lang="en-US" sz="2800" dirty="0" smtClean="0"/>
              <a:t> </a:t>
            </a:r>
            <a:r>
              <a:rPr lang="en-US" sz="2800" dirty="0" err="1" smtClean="0"/>
              <a:t>keyakinan</a:t>
            </a:r>
            <a:r>
              <a:rPr lang="en-US" sz="2800" dirty="0" smtClean="0"/>
              <a:t> </a:t>
            </a:r>
            <a:r>
              <a:rPr lang="en-US" sz="2800" dirty="0" err="1" smtClean="0"/>
              <a:t>memadai</a:t>
            </a:r>
            <a:r>
              <a:rPr lang="en-US" sz="2800" dirty="0" smtClean="0"/>
              <a:t> </a:t>
            </a:r>
            <a:r>
              <a:rPr lang="en-US" sz="2800" dirty="0" err="1" smtClean="0"/>
              <a:t>bahwa</a:t>
            </a:r>
            <a:r>
              <a:rPr lang="en-US" sz="2800" dirty="0" smtClean="0"/>
              <a:t> </a:t>
            </a:r>
            <a:r>
              <a:rPr lang="en-US" sz="2800" dirty="0" err="1" smtClean="0"/>
              <a:t>entitas</a:t>
            </a:r>
            <a:r>
              <a:rPr lang="en-US" sz="2800" dirty="0" smtClean="0"/>
              <a:t> </a:t>
            </a:r>
            <a:r>
              <a:rPr lang="en-US" sz="2800" dirty="0" err="1" smtClean="0"/>
              <a:t>akan</a:t>
            </a:r>
            <a:r>
              <a:rPr lang="en-US" sz="2800" dirty="0" smtClean="0"/>
              <a:t> </a:t>
            </a:r>
            <a:r>
              <a:rPr lang="en-US" sz="2800" dirty="0" err="1" smtClean="0"/>
              <a:t>mematuhi</a:t>
            </a:r>
            <a:r>
              <a:rPr lang="en-US" sz="2800" dirty="0" smtClean="0"/>
              <a:t> </a:t>
            </a:r>
            <a:r>
              <a:rPr lang="en-US" sz="2800" dirty="0" err="1" smtClean="0"/>
              <a:t>kondisi</a:t>
            </a:r>
            <a:r>
              <a:rPr lang="en-US" sz="2800" dirty="0" smtClean="0"/>
              <a:t> yang </a:t>
            </a:r>
            <a:r>
              <a:rPr lang="en-US" sz="2800" dirty="0" err="1" smtClean="0"/>
              <a:t>melekat</a:t>
            </a:r>
            <a:r>
              <a:rPr lang="en-US" sz="2800" dirty="0" smtClean="0"/>
              <a:t> </a:t>
            </a:r>
            <a:r>
              <a:rPr lang="en-US" sz="2800" dirty="0" err="1" smtClean="0"/>
              <a:t>pada</a:t>
            </a:r>
            <a:r>
              <a:rPr lang="en-US" sz="2800" dirty="0" smtClean="0"/>
              <a:t> </a:t>
            </a:r>
            <a:r>
              <a:rPr lang="en-US" sz="2800" dirty="0" err="1" smtClean="0"/>
              <a:t>hibah</a:t>
            </a:r>
            <a:r>
              <a:rPr lang="en-US" sz="2800" dirty="0" smtClean="0"/>
              <a:t> </a:t>
            </a:r>
            <a:r>
              <a:rPr lang="en-US" sz="2800" dirty="0" err="1" smtClean="0"/>
              <a:t>tersebut</a:t>
            </a:r>
            <a:r>
              <a:rPr lang="en-US" sz="2800" dirty="0" smtClean="0"/>
              <a:t> </a:t>
            </a:r>
            <a:r>
              <a:rPr lang="en-US" sz="2800" dirty="0" err="1" smtClean="0"/>
              <a:t>dan</a:t>
            </a:r>
            <a:r>
              <a:rPr lang="en-US" sz="2800" dirty="0" smtClean="0"/>
              <a:t> </a:t>
            </a:r>
            <a:r>
              <a:rPr lang="en-US" sz="2800" dirty="0" err="1" smtClean="0"/>
              <a:t>hibah</a:t>
            </a:r>
            <a:r>
              <a:rPr lang="en-US" sz="2800" dirty="0" smtClean="0"/>
              <a:t> </a:t>
            </a:r>
            <a:r>
              <a:rPr lang="en-US" sz="2800" dirty="0" err="1" smtClean="0"/>
              <a:t>akan</a:t>
            </a:r>
            <a:r>
              <a:rPr lang="en-US" sz="2800" dirty="0" smtClean="0"/>
              <a:t> </a:t>
            </a:r>
            <a:r>
              <a:rPr lang="en-US" sz="2800" dirty="0" err="1" smtClean="0"/>
              <a:t>diterima</a:t>
            </a:r>
            <a:r>
              <a:rPr lang="en-US" sz="2800" dirty="0" smtClean="0"/>
              <a:t>.</a:t>
            </a:r>
            <a:endParaRPr lang="en-US" sz="2800" dirty="0"/>
          </a:p>
        </p:txBody>
      </p:sp>
      <p:sp>
        <p:nvSpPr>
          <p:cNvPr id="3" name="Title 2"/>
          <p:cNvSpPr>
            <a:spLocks noGrp="1"/>
          </p:cNvSpPr>
          <p:nvPr>
            <p:ph type="title"/>
          </p:nvPr>
        </p:nvSpPr>
        <p:spPr>
          <a:xfrm>
            <a:off x="-1447800" y="5989638"/>
            <a:ext cx="8229600" cy="792162"/>
          </a:xfrm>
        </p:spPr>
        <p:txBody>
          <a:bodyPr/>
          <a:lstStyle/>
          <a:p>
            <a:r>
              <a:rPr lang="en-US" dirty="0" err="1" smtClean="0">
                <a:latin typeface="Cooper Black" charset="0"/>
                <a:ea typeface="Cooper Black" charset="0"/>
                <a:cs typeface="Cooper Black" charset="0"/>
              </a:rPr>
              <a:t>Pendapatan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Hibah</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58</a:t>
            </a:fld>
            <a:endParaRPr lang="en-US" dirty="0">
              <a:solidFill>
                <a:schemeClr val="tx1"/>
              </a:solidFill>
            </a:endParaRPr>
          </a:p>
        </p:txBody>
      </p:sp>
    </p:spTree>
    <p:extLst>
      <p:ext uri="{BB962C8B-B14F-4D97-AF65-F5344CB8AC3E}">
        <p14:creationId xmlns:p14="http://schemas.microsoft.com/office/powerpoint/2010/main" val="2524676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133600"/>
            <a:ext cx="8839200" cy="4191000"/>
          </a:xfrm>
        </p:spPr>
        <p:txBody>
          <a:bodyPr/>
          <a:lstStyle/>
          <a:p>
            <a:r>
              <a:rPr lang="en-US" sz="2400" dirty="0" smtClean="0"/>
              <a:t>Beban </a:t>
            </a:r>
            <a:r>
              <a:rPr lang="en-US" sz="2400" dirty="0" err="1" smtClean="0"/>
              <a:t>imbalan</a:t>
            </a:r>
            <a:r>
              <a:rPr lang="en-US" sz="2400" dirty="0" smtClean="0"/>
              <a:t> </a:t>
            </a:r>
            <a:r>
              <a:rPr lang="en-US" sz="2400" dirty="0" err="1" smtClean="0"/>
              <a:t>kerja</a:t>
            </a:r>
            <a:r>
              <a:rPr lang="en-US" sz="2400" dirty="0" smtClean="0"/>
              <a:t> </a:t>
            </a:r>
            <a:r>
              <a:rPr lang="en-US" sz="2400" dirty="0" err="1" smtClean="0"/>
              <a:t>sebesar</a:t>
            </a:r>
            <a:r>
              <a:rPr lang="en-US" sz="2400" dirty="0" smtClean="0"/>
              <a:t> </a:t>
            </a:r>
            <a:r>
              <a:rPr lang="en-US" sz="2400" dirty="0" err="1" smtClean="0"/>
              <a:t>nilai</a:t>
            </a:r>
            <a:r>
              <a:rPr lang="en-US" sz="2400" dirty="0" smtClean="0"/>
              <a:t> </a:t>
            </a:r>
            <a:r>
              <a:rPr lang="en-US" sz="2400" dirty="0" err="1" smtClean="0"/>
              <a:t>tidak</a:t>
            </a:r>
            <a:r>
              <a:rPr lang="en-US" sz="2400" dirty="0" smtClean="0"/>
              <a:t> </a:t>
            </a:r>
            <a:r>
              <a:rPr lang="en-US" sz="2400" dirty="0" err="1" smtClean="0"/>
              <a:t>terdiskonto</a:t>
            </a:r>
            <a:r>
              <a:rPr lang="en-US" sz="2400" dirty="0" smtClean="0"/>
              <a:t> yang </a:t>
            </a:r>
            <a:r>
              <a:rPr lang="en-US" sz="2400" dirty="0" err="1" smtClean="0"/>
              <a:t>diperkirakan</a:t>
            </a:r>
            <a:r>
              <a:rPr lang="en-US" sz="2400" dirty="0" smtClean="0"/>
              <a:t> </a:t>
            </a:r>
            <a:r>
              <a:rPr lang="en-US" sz="2400" dirty="0" err="1" smtClean="0"/>
              <a:t>akan</a:t>
            </a:r>
            <a:r>
              <a:rPr lang="en-US" sz="2400" dirty="0" smtClean="0"/>
              <a:t> </a:t>
            </a:r>
            <a:r>
              <a:rPr lang="en-US" sz="2400" dirty="0" err="1" smtClean="0"/>
              <a:t>dibayar</a:t>
            </a:r>
            <a:r>
              <a:rPr lang="en-US" sz="2400" dirty="0" smtClean="0"/>
              <a:t> </a:t>
            </a:r>
            <a:r>
              <a:rPr lang="en-US" sz="2400" dirty="0" err="1" smtClean="0"/>
              <a:t>sebagai</a:t>
            </a:r>
            <a:r>
              <a:rPr lang="en-US" sz="2400" dirty="0" smtClean="0"/>
              <a:t> </a:t>
            </a:r>
            <a:r>
              <a:rPr lang="en-US" sz="2400" dirty="0" err="1" smtClean="0"/>
              <a:t>imbalan</a:t>
            </a:r>
            <a:r>
              <a:rPr lang="en-US" sz="2400" dirty="0" smtClean="0"/>
              <a:t> </a:t>
            </a:r>
            <a:r>
              <a:rPr lang="en-US" sz="2400" dirty="0" err="1" smtClean="0"/>
              <a:t>atas</a:t>
            </a:r>
            <a:r>
              <a:rPr lang="en-US" sz="2400" dirty="0" smtClean="0"/>
              <a:t> </a:t>
            </a:r>
            <a:r>
              <a:rPr lang="en-US" sz="2400" dirty="0" err="1" smtClean="0"/>
              <a:t>jasa</a:t>
            </a:r>
            <a:r>
              <a:rPr lang="en-US" sz="2400" dirty="0" smtClean="0"/>
              <a:t> </a:t>
            </a:r>
            <a:r>
              <a:rPr lang="en-US" sz="2400" dirty="0" err="1" smtClean="0"/>
              <a:t>tersebut</a:t>
            </a:r>
            <a:r>
              <a:rPr lang="en-US" sz="2400" dirty="0" smtClean="0"/>
              <a:t> yang </a:t>
            </a:r>
            <a:r>
              <a:rPr lang="en-US" sz="2400" dirty="0" err="1" smtClean="0"/>
              <a:t>mencakup</a:t>
            </a:r>
            <a:r>
              <a:rPr lang="en-US" sz="2400" dirty="0" smtClean="0"/>
              <a:t>:</a:t>
            </a:r>
          </a:p>
          <a:p>
            <a:pPr lvl="1"/>
            <a:r>
              <a:rPr lang="en-US" sz="2400" dirty="0" err="1" smtClean="0"/>
              <a:t>Imbalan</a:t>
            </a:r>
            <a:r>
              <a:rPr lang="en-US" sz="2400" dirty="0" smtClean="0"/>
              <a:t> </a:t>
            </a:r>
            <a:r>
              <a:rPr lang="en-US" sz="2400" dirty="0" err="1" smtClean="0"/>
              <a:t>kerja</a:t>
            </a:r>
            <a:r>
              <a:rPr lang="en-US" sz="2400" dirty="0" smtClean="0"/>
              <a:t> </a:t>
            </a:r>
            <a:r>
              <a:rPr lang="en-US" sz="2400" dirty="0" err="1" smtClean="0"/>
              <a:t>jangka</a:t>
            </a:r>
            <a:r>
              <a:rPr lang="en-US" sz="2400" dirty="0" smtClean="0"/>
              <a:t> </a:t>
            </a:r>
            <a:r>
              <a:rPr lang="en-US" sz="2400" dirty="0" err="1" smtClean="0"/>
              <a:t>pendek</a:t>
            </a:r>
            <a:endParaRPr lang="en-US" sz="2400" dirty="0" smtClean="0"/>
          </a:p>
          <a:p>
            <a:pPr lvl="1"/>
            <a:r>
              <a:rPr lang="en-US" sz="2400" dirty="0" err="1" smtClean="0"/>
              <a:t>Pesangon</a:t>
            </a:r>
            <a:r>
              <a:rPr lang="en-US" sz="2400" dirty="0" smtClean="0"/>
              <a:t> </a:t>
            </a:r>
            <a:r>
              <a:rPr lang="en-US" sz="2400" dirty="0" err="1" smtClean="0"/>
              <a:t>pemutusan</a:t>
            </a:r>
            <a:r>
              <a:rPr lang="en-US" sz="2400" dirty="0" smtClean="0"/>
              <a:t> </a:t>
            </a:r>
            <a:r>
              <a:rPr lang="en-US" sz="2400" dirty="0" err="1" smtClean="0"/>
              <a:t>kerja</a:t>
            </a:r>
            <a:endParaRPr lang="en-US" sz="2400" dirty="0" smtClean="0"/>
          </a:p>
          <a:p>
            <a:pPr lvl="1"/>
            <a:r>
              <a:rPr lang="en-US" sz="2400" dirty="0" err="1" smtClean="0"/>
              <a:t>Imbalan</a:t>
            </a:r>
            <a:r>
              <a:rPr lang="en-US" sz="2400" dirty="0" smtClean="0"/>
              <a:t> </a:t>
            </a:r>
            <a:r>
              <a:rPr lang="en-US" sz="2400" dirty="0" err="1" smtClean="0"/>
              <a:t>kerja</a:t>
            </a:r>
            <a:r>
              <a:rPr lang="en-US" sz="2400" dirty="0" smtClean="0"/>
              <a:t> </a:t>
            </a:r>
            <a:r>
              <a:rPr lang="en-US" sz="2400" dirty="0" err="1" smtClean="0"/>
              <a:t>lainnya</a:t>
            </a:r>
            <a:endParaRPr lang="en-US" sz="2400" dirty="0" smtClean="0"/>
          </a:p>
          <a:p>
            <a:r>
              <a:rPr lang="en-US" sz="2400" b="1" dirty="0" err="1" smtClean="0">
                <a:solidFill>
                  <a:schemeClr val="tx2"/>
                </a:solidFill>
              </a:rPr>
              <a:t>Sewa</a:t>
            </a:r>
            <a:r>
              <a:rPr lang="en-US" sz="2400" b="1" dirty="0" smtClean="0">
                <a:solidFill>
                  <a:schemeClr val="tx2"/>
                </a:solidFill>
              </a:rPr>
              <a:t> </a:t>
            </a:r>
            <a:r>
              <a:rPr lang="en-US" sz="2400" b="1" dirty="0" err="1" smtClean="0">
                <a:solidFill>
                  <a:schemeClr val="tx2"/>
                </a:solidFill>
              </a:rPr>
              <a:t>diakui</a:t>
            </a:r>
            <a:r>
              <a:rPr lang="en-US" sz="2400" b="1" dirty="0" smtClean="0">
                <a:solidFill>
                  <a:schemeClr val="tx2"/>
                </a:solidFill>
              </a:rPr>
              <a:t> </a:t>
            </a:r>
            <a:r>
              <a:rPr lang="en-US" sz="2400" b="1" dirty="0" err="1" smtClean="0">
                <a:solidFill>
                  <a:schemeClr val="tx2"/>
                </a:solidFill>
              </a:rPr>
              <a:t>sebagai</a:t>
            </a:r>
            <a:r>
              <a:rPr lang="en-US" sz="2400" b="1" dirty="0" smtClean="0">
                <a:solidFill>
                  <a:schemeClr val="tx2"/>
                </a:solidFill>
              </a:rPr>
              <a:t> </a:t>
            </a:r>
            <a:r>
              <a:rPr lang="en-US" sz="2400" b="1" dirty="0" err="1" smtClean="0">
                <a:solidFill>
                  <a:schemeClr val="tx2"/>
                </a:solidFill>
              </a:rPr>
              <a:t>beban</a:t>
            </a:r>
            <a:r>
              <a:rPr lang="en-US" sz="2400" b="1" dirty="0" smtClean="0">
                <a:solidFill>
                  <a:schemeClr val="tx2"/>
                </a:solidFill>
              </a:rPr>
              <a:t> </a:t>
            </a:r>
            <a:r>
              <a:rPr lang="en-US" sz="2400" b="1" dirty="0" err="1" smtClean="0">
                <a:solidFill>
                  <a:schemeClr val="tx2"/>
                </a:solidFill>
              </a:rPr>
              <a:t>sewa</a:t>
            </a:r>
            <a:r>
              <a:rPr lang="en-US" sz="2400" b="1" dirty="0" smtClean="0"/>
              <a:t> </a:t>
            </a:r>
            <a:r>
              <a:rPr lang="en-US" sz="2400" dirty="0" err="1" smtClean="0"/>
              <a:t>berdasarkan</a:t>
            </a:r>
            <a:r>
              <a:rPr lang="en-US" sz="2400" dirty="0" smtClean="0"/>
              <a:t> </a:t>
            </a:r>
            <a:r>
              <a:rPr lang="en-US" sz="2400" dirty="0" err="1" smtClean="0"/>
              <a:t>metode</a:t>
            </a:r>
            <a:r>
              <a:rPr lang="en-US" sz="2400" dirty="0" smtClean="0"/>
              <a:t> </a:t>
            </a:r>
            <a:r>
              <a:rPr lang="en-US" sz="2400" dirty="0" err="1" smtClean="0"/>
              <a:t>garis</a:t>
            </a:r>
            <a:r>
              <a:rPr lang="en-US" sz="2400" dirty="0" smtClean="0"/>
              <a:t> </a:t>
            </a:r>
            <a:r>
              <a:rPr lang="en-US" sz="2400" dirty="0" err="1" smtClean="0"/>
              <a:t>lurus</a:t>
            </a:r>
            <a:r>
              <a:rPr lang="en-US" sz="2400" dirty="0" smtClean="0"/>
              <a:t> </a:t>
            </a:r>
            <a:r>
              <a:rPr lang="en-US" sz="2400" dirty="0" err="1" smtClean="0"/>
              <a:t>selama</a:t>
            </a:r>
            <a:r>
              <a:rPr lang="en-US" sz="2400" dirty="0" smtClean="0"/>
              <a:t> masa </a:t>
            </a:r>
            <a:r>
              <a:rPr lang="en-US" sz="2400" dirty="0" err="1" smtClean="0"/>
              <a:t>sewa</a:t>
            </a:r>
            <a:r>
              <a:rPr lang="en-US" sz="2400" dirty="0" smtClean="0"/>
              <a:t>.</a:t>
            </a:r>
          </a:p>
          <a:p>
            <a:r>
              <a:rPr lang="en-US" sz="2400" b="1" dirty="0" err="1" smtClean="0">
                <a:solidFill>
                  <a:schemeClr val="tx2"/>
                </a:solidFill>
              </a:rPr>
              <a:t>Biaya</a:t>
            </a:r>
            <a:r>
              <a:rPr lang="en-US" sz="2400" b="1" dirty="0" smtClean="0">
                <a:solidFill>
                  <a:schemeClr val="tx2"/>
                </a:solidFill>
              </a:rPr>
              <a:t> </a:t>
            </a:r>
            <a:r>
              <a:rPr lang="en-US" sz="2400" b="1" dirty="0" err="1" smtClean="0">
                <a:solidFill>
                  <a:schemeClr val="tx2"/>
                </a:solidFill>
              </a:rPr>
              <a:t>pinjaman</a:t>
            </a:r>
            <a:r>
              <a:rPr lang="en-US" sz="2400" b="1" dirty="0" smtClean="0">
                <a:solidFill>
                  <a:schemeClr val="tx2"/>
                </a:solidFill>
              </a:rPr>
              <a:t> </a:t>
            </a:r>
            <a:r>
              <a:rPr lang="en-US" sz="2400" b="1" dirty="0" err="1" smtClean="0">
                <a:solidFill>
                  <a:schemeClr val="tx2"/>
                </a:solidFill>
              </a:rPr>
              <a:t>diakui</a:t>
            </a:r>
            <a:r>
              <a:rPr lang="en-US" sz="2400" b="1" dirty="0" smtClean="0">
                <a:solidFill>
                  <a:schemeClr val="tx2"/>
                </a:solidFill>
              </a:rPr>
              <a:t> </a:t>
            </a:r>
            <a:r>
              <a:rPr lang="en-US" sz="2400" b="1" dirty="0" err="1" smtClean="0">
                <a:solidFill>
                  <a:schemeClr val="tx2"/>
                </a:solidFill>
              </a:rPr>
              <a:t>sebagai</a:t>
            </a:r>
            <a:r>
              <a:rPr lang="en-US" sz="2400" b="1" dirty="0" smtClean="0">
                <a:solidFill>
                  <a:schemeClr val="tx2"/>
                </a:solidFill>
              </a:rPr>
              <a:t> </a:t>
            </a:r>
            <a:r>
              <a:rPr lang="en-US" sz="2400" b="1" dirty="0" err="1" smtClean="0">
                <a:solidFill>
                  <a:schemeClr val="tx2"/>
                </a:solidFill>
              </a:rPr>
              <a:t>beban</a:t>
            </a:r>
            <a:r>
              <a:rPr lang="en-US" sz="2400" b="1" dirty="0" smtClean="0"/>
              <a:t> </a:t>
            </a:r>
            <a:r>
              <a:rPr lang="en-US" sz="2400" dirty="0" err="1" smtClean="0"/>
              <a:t>dalam</a:t>
            </a:r>
            <a:r>
              <a:rPr lang="en-US" sz="2400" dirty="0" smtClean="0"/>
              <a:t> </a:t>
            </a:r>
            <a:r>
              <a:rPr lang="en-US" sz="2400" dirty="0" err="1" smtClean="0"/>
              <a:t>laporan</a:t>
            </a:r>
            <a:r>
              <a:rPr lang="en-US" sz="2400" dirty="0" smtClean="0"/>
              <a:t> </a:t>
            </a:r>
            <a:r>
              <a:rPr lang="en-US" sz="2400" dirty="0" err="1" smtClean="0"/>
              <a:t>laba</a:t>
            </a:r>
            <a:r>
              <a:rPr lang="en-US" sz="2400" dirty="0" smtClean="0"/>
              <a:t> </a:t>
            </a:r>
            <a:r>
              <a:rPr lang="en-US" sz="2400" dirty="0" err="1" smtClean="0"/>
              <a:t>rugi</a:t>
            </a:r>
            <a:r>
              <a:rPr lang="en-US" sz="2400" dirty="0" smtClean="0"/>
              <a:t>.</a:t>
            </a:r>
          </a:p>
        </p:txBody>
      </p:sp>
      <p:sp>
        <p:nvSpPr>
          <p:cNvPr id="3" name="Title 2"/>
          <p:cNvSpPr>
            <a:spLocks noGrp="1"/>
          </p:cNvSpPr>
          <p:nvPr>
            <p:ph type="title"/>
          </p:nvPr>
        </p:nvSpPr>
        <p:spPr>
          <a:xfrm>
            <a:off x="-914400" y="1066800"/>
            <a:ext cx="9906000" cy="792162"/>
          </a:xfrm>
        </p:spPr>
        <p:txBody>
          <a:bodyPr/>
          <a:lstStyle/>
          <a:p>
            <a:pPr algn="r"/>
            <a:r>
              <a:rPr lang="en-US" sz="4300" dirty="0" err="1" smtClean="0">
                <a:latin typeface="Cooper Black" charset="0"/>
                <a:ea typeface="Cooper Black" charset="0"/>
                <a:cs typeface="Cooper Black" charset="0"/>
              </a:rPr>
              <a:t>Pengakuan</a:t>
            </a:r>
            <a:r>
              <a:rPr lang="en-US" sz="4300" dirty="0" smtClean="0">
                <a:latin typeface="Cooper Black" charset="0"/>
                <a:ea typeface="Cooper Black" charset="0"/>
                <a:cs typeface="Cooper Black" charset="0"/>
              </a:rPr>
              <a:t> &amp; </a:t>
            </a:r>
            <a:r>
              <a:rPr lang="en-US" sz="4300" dirty="0" err="1" smtClean="0">
                <a:latin typeface="Cooper Black" charset="0"/>
                <a:ea typeface="Cooper Black" charset="0"/>
                <a:cs typeface="Cooper Black" charset="0"/>
              </a:rPr>
              <a:t>Pengukuran</a:t>
            </a:r>
            <a:r>
              <a:rPr lang="en-US" sz="4300" dirty="0" smtClean="0">
                <a:latin typeface="Cooper Black" charset="0"/>
                <a:ea typeface="Cooper Black" charset="0"/>
                <a:cs typeface="Cooper Black" charset="0"/>
              </a:rPr>
              <a:t> </a:t>
            </a:r>
            <a:br>
              <a:rPr lang="en-US" sz="4300" dirty="0" smtClean="0">
                <a:latin typeface="Cooper Black" charset="0"/>
                <a:ea typeface="Cooper Black" charset="0"/>
                <a:cs typeface="Cooper Black" charset="0"/>
              </a:rPr>
            </a:br>
            <a:r>
              <a:rPr lang="en-US" sz="4300" dirty="0" smtClean="0">
                <a:latin typeface="Cooper Black" charset="0"/>
                <a:ea typeface="Cooper Black" charset="0"/>
                <a:cs typeface="Cooper Black" charset="0"/>
              </a:rPr>
              <a:t>Beban</a:t>
            </a:r>
            <a:endParaRPr lang="en-US" sz="4300"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59</a:t>
            </a:fld>
            <a:endParaRPr lang="en-US" dirty="0">
              <a:solidFill>
                <a:schemeClr val="tx1"/>
              </a:solidFill>
            </a:endParaRPr>
          </a:p>
        </p:txBody>
      </p:sp>
    </p:spTree>
    <p:extLst>
      <p:ext uri="{BB962C8B-B14F-4D97-AF65-F5344CB8AC3E}">
        <p14:creationId xmlns:p14="http://schemas.microsoft.com/office/powerpoint/2010/main" val="1128731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28266418"/>
              </p:ext>
            </p:extLst>
          </p:nvPr>
        </p:nvGraphicFramePr>
        <p:xfrm>
          <a:off x="-609600" y="1142999"/>
          <a:ext cx="9677400" cy="501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6</a:t>
            </a:fld>
            <a:endParaRPr lang="en-US" dirty="0">
              <a:solidFill>
                <a:schemeClr val="tx1"/>
              </a:solidFill>
            </a:endParaRPr>
          </a:p>
        </p:txBody>
      </p:sp>
      <p:sp>
        <p:nvSpPr>
          <p:cNvPr id="8" name="Title 3"/>
          <p:cNvSpPr txBox="1">
            <a:spLocks/>
          </p:cNvSpPr>
          <p:nvPr/>
        </p:nvSpPr>
        <p:spPr bwMode="auto">
          <a:xfrm>
            <a:off x="76200" y="5715000"/>
            <a:ext cx="8229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l" defTabSz="914400" eaLnBrk="1" hangingPunct="1"/>
            <a:r>
              <a:rPr lang="en-US" b="1" dirty="0" err="1" smtClean="0">
                <a:latin typeface="Cooper Black" charset="0"/>
                <a:ea typeface="Cooper Black" charset="0"/>
                <a:cs typeface="Cooper Black" charset="0"/>
              </a:rPr>
              <a:t>Ruang</a:t>
            </a:r>
            <a:r>
              <a:rPr lang="en-US" b="1" dirty="0" smtClean="0">
                <a:latin typeface="Cooper Black" charset="0"/>
                <a:ea typeface="Cooper Black" charset="0"/>
                <a:cs typeface="Cooper Black" charset="0"/>
              </a:rPr>
              <a:t> </a:t>
            </a:r>
            <a:r>
              <a:rPr lang="en-US" b="1" dirty="0" err="1" smtClean="0">
                <a:latin typeface="Cooper Black" charset="0"/>
                <a:ea typeface="Cooper Black" charset="0"/>
                <a:cs typeface="Cooper Black" charset="0"/>
              </a:rPr>
              <a:t>Lingkup</a:t>
            </a:r>
            <a:r>
              <a:rPr lang="en-US" b="1" dirty="0" smtClean="0">
                <a:latin typeface="Cooper Black" charset="0"/>
                <a:ea typeface="Cooper Black" charset="0"/>
                <a:cs typeface="Cooper Black" charset="0"/>
              </a:rPr>
              <a:t> </a:t>
            </a:r>
          </a:p>
          <a:p>
            <a:pPr algn="l" defTabSz="914400" eaLnBrk="1" hangingPunct="1"/>
            <a:r>
              <a:rPr lang="en-US" b="1" dirty="0" smtClean="0">
                <a:latin typeface="Cooper Black" charset="0"/>
                <a:ea typeface="Cooper Black" charset="0"/>
                <a:cs typeface="Cooper Black" charset="0"/>
              </a:rPr>
              <a:t>(</a:t>
            </a:r>
            <a:r>
              <a:rPr lang="en-US" b="1" dirty="0" err="1" smtClean="0">
                <a:latin typeface="Cooper Black" charset="0"/>
                <a:ea typeface="Cooper Black" charset="0"/>
                <a:cs typeface="Cooper Black" charset="0"/>
              </a:rPr>
              <a:t>lanjutan</a:t>
            </a:r>
            <a:r>
              <a:rPr lang="en-US" b="1" dirty="0" smtClean="0">
                <a:latin typeface="Cooper Black" charset="0"/>
                <a:ea typeface="Cooper Black" charset="0"/>
                <a:cs typeface="Cooper Black" charset="0"/>
              </a:rPr>
              <a:t>..) </a:t>
            </a:r>
            <a:endParaRPr lang="en-US" b="1" dirty="0">
              <a:latin typeface="Cooper Black" charset="0"/>
              <a:ea typeface="Cooper Black" charset="0"/>
              <a:cs typeface="Cooper Black" charset="0"/>
            </a:endParaRPr>
          </a:p>
        </p:txBody>
      </p:sp>
    </p:spTree>
    <p:extLst>
      <p:ext uri="{BB962C8B-B14F-4D97-AF65-F5344CB8AC3E}">
        <p14:creationId xmlns:p14="http://schemas.microsoft.com/office/powerpoint/2010/main" val="73362839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90704"/>
            <a:ext cx="8229600" cy="2538496"/>
          </a:xfrm>
        </p:spPr>
        <p:txBody>
          <a:bodyPr/>
          <a:lstStyle/>
          <a:p>
            <a:r>
              <a:rPr lang="en-US" i="1" dirty="0" err="1" smtClean="0"/>
              <a:t>Dalam</a:t>
            </a:r>
            <a:r>
              <a:rPr lang="en-US" i="1" dirty="0" smtClean="0"/>
              <a:t> </a:t>
            </a:r>
            <a:r>
              <a:rPr lang="en-US" i="1" dirty="0" err="1" smtClean="0"/>
              <a:t>hal</a:t>
            </a:r>
            <a:r>
              <a:rPr lang="en-US" i="1" dirty="0" smtClean="0"/>
              <a:t> </a:t>
            </a:r>
            <a:r>
              <a:rPr lang="en-US" i="1" dirty="0" err="1" smtClean="0"/>
              <a:t>pendapatan</a:t>
            </a:r>
            <a:r>
              <a:rPr lang="en-US" i="1" dirty="0" smtClean="0"/>
              <a:t> </a:t>
            </a:r>
            <a:r>
              <a:rPr lang="en-US" i="1" dirty="0" err="1" smtClean="0"/>
              <a:t>dan</a:t>
            </a:r>
            <a:r>
              <a:rPr lang="en-US" i="1" dirty="0" smtClean="0"/>
              <a:t> </a:t>
            </a:r>
            <a:r>
              <a:rPr lang="en-US" i="1" dirty="0" err="1" smtClean="0"/>
              <a:t>beban</a:t>
            </a:r>
            <a:r>
              <a:rPr lang="en-US" i="1" dirty="0" smtClean="0"/>
              <a:t> </a:t>
            </a:r>
            <a:r>
              <a:rPr lang="en-US" b="1" i="1" dirty="0" err="1" smtClean="0">
                <a:solidFill>
                  <a:schemeClr val="tx2"/>
                </a:solidFill>
              </a:rPr>
              <a:t>tidak</a:t>
            </a:r>
            <a:r>
              <a:rPr lang="en-US" b="1" i="1" dirty="0" smtClean="0">
                <a:solidFill>
                  <a:schemeClr val="tx2"/>
                </a:solidFill>
              </a:rPr>
              <a:t> </a:t>
            </a:r>
            <a:r>
              <a:rPr lang="en-US" b="1" i="1" dirty="0" err="1" smtClean="0">
                <a:solidFill>
                  <a:schemeClr val="tx2"/>
                </a:solidFill>
              </a:rPr>
              <a:t>dapat</a:t>
            </a:r>
            <a:r>
              <a:rPr lang="en-US" b="1" i="1" dirty="0" smtClean="0">
                <a:solidFill>
                  <a:schemeClr val="tx2"/>
                </a:solidFill>
              </a:rPr>
              <a:t> </a:t>
            </a:r>
            <a:r>
              <a:rPr lang="en-US" b="1" i="1" dirty="0" err="1" smtClean="0">
                <a:solidFill>
                  <a:schemeClr val="tx2"/>
                </a:solidFill>
              </a:rPr>
              <a:t>diukur</a:t>
            </a:r>
            <a:r>
              <a:rPr lang="en-US" b="1" i="1" dirty="0" smtClean="0">
                <a:solidFill>
                  <a:schemeClr val="tx2"/>
                </a:solidFill>
              </a:rPr>
              <a:t> </a:t>
            </a:r>
            <a:r>
              <a:rPr lang="en-US" b="1" i="1" dirty="0" err="1" smtClean="0">
                <a:solidFill>
                  <a:schemeClr val="tx2"/>
                </a:solidFill>
              </a:rPr>
              <a:t>dengan</a:t>
            </a:r>
            <a:r>
              <a:rPr lang="en-US" b="1" i="1" dirty="0" smtClean="0">
                <a:solidFill>
                  <a:schemeClr val="tx2"/>
                </a:solidFill>
              </a:rPr>
              <a:t> </a:t>
            </a:r>
            <a:r>
              <a:rPr lang="en-US" b="1" i="1" dirty="0" err="1" smtClean="0">
                <a:solidFill>
                  <a:schemeClr val="tx2"/>
                </a:solidFill>
              </a:rPr>
              <a:t>andal</a:t>
            </a:r>
            <a:r>
              <a:rPr lang="en-US" i="1" dirty="0" smtClean="0"/>
              <a:t>, </a:t>
            </a:r>
            <a:r>
              <a:rPr lang="en-US" i="1" dirty="0" err="1" smtClean="0"/>
              <a:t>maka</a:t>
            </a:r>
            <a:r>
              <a:rPr lang="en-US" i="1" dirty="0" smtClean="0"/>
              <a:t> </a:t>
            </a:r>
            <a:r>
              <a:rPr lang="en-US" i="1" dirty="0" err="1" smtClean="0"/>
              <a:t>pendapatan</a:t>
            </a:r>
            <a:r>
              <a:rPr lang="en-US" i="1" dirty="0" smtClean="0"/>
              <a:t> </a:t>
            </a:r>
            <a:r>
              <a:rPr lang="en-US" i="1" dirty="0" err="1" smtClean="0"/>
              <a:t>diakui</a:t>
            </a:r>
            <a:r>
              <a:rPr lang="en-US" i="1" dirty="0" smtClean="0"/>
              <a:t> </a:t>
            </a:r>
            <a:r>
              <a:rPr lang="en-US" b="1" i="1" dirty="0" err="1" smtClean="0">
                <a:solidFill>
                  <a:schemeClr val="tx2"/>
                </a:solidFill>
              </a:rPr>
              <a:t>pada</a:t>
            </a:r>
            <a:r>
              <a:rPr lang="en-US" b="1" i="1" dirty="0" smtClean="0">
                <a:solidFill>
                  <a:schemeClr val="tx2"/>
                </a:solidFill>
              </a:rPr>
              <a:t> </a:t>
            </a:r>
            <a:r>
              <a:rPr lang="en-US" b="1" i="1" dirty="0" err="1" smtClean="0">
                <a:solidFill>
                  <a:schemeClr val="tx2"/>
                </a:solidFill>
              </a:rPr>
              <a:t>saat</a:t>
            </a:r>
            <a:r>
              <a:rPr lang="en-US" b="1" i="1" dirty="0" smtClean="0">
                <a:solidFill>
                  <a:schemeClr val="tx2"/>
                </a:solidFill>
              </a:rPr>
              <a:t> </a:t>
            </a:r>
            <a:r>
              <a:rPr lang="en-US" b="1" i="1" dirty="0" err="1" smtClean="0">
                <a:solidFill>
                  <a:schemeClr val="tx2"/>
                </a:solidFill>
              </a:rPr>
              <a:t>kas</a:t>
            </a:r>
            <a:r>
              <a:rPr lang="en-US" b="1" i="1" dirty="0" smtClean="0">
                <a:solidFill>
                  <a:schemeClr val="tx2"/>
                </a:solidFill>
              </a:rPr>
              <a:t> </a:t>
            </a:r>
            <a:r>
              <a:rPr lang="en-US" b="1" i="1" dirty="0" err="1" smtClean="0">
                <a:solidFill>
                  <a:schemeClr val="tx2"/>
                </a:solidFill>
              </a:rPr>
              <a:t>diterima</a:t>
            </a:r>
            <a:r>
              <a:rPr lang="en-US" b="1" i="1" dirty="0">
                <a:solidFill>
                  <a:schemeClr val="tx2"/>
                </a:solidFill>
              </a:rPr>
              <a:t> </a:t>
            </a:r>
            <a:r>
              <a:rPr lang="en-US" b="1" i="1" dirty="0" err="1" smtClean="0">
                <a:solidFill>
                  <a:schemeClr val="tx2"/>
                </a:solidFill>
              </a:rPr>
              <a:t>dan</a:t>
            </a:r>
            <a:r>
              <a:rPr lang="en-US" b="1" i="1" dirty="0" smtClean="0">
                <a:solidFill>
                  <a:schemeClr val="tx2"/>
                </a:solidFill>
              </a:rPr>
              <a:t> </a:t>
            </a:r>
            <a:r>
              <a:rPr lang="en-US" b="1" i="1" dirty="0" err="1" smtClean="0">
                <a:solidFill>
                  <a:schemeClr val="tx2"/>
                </a:solidFill>
              </a:rPr>
              <a:t>beban</a:t>
            </a:r>
            <a:r>
              <a:rPr lang="en-US" b="1" i="1" dirty="0" smtClean="0">
                <a:solidFill>
                  <a:schemeClr val="tx2"/>
                </a:solidFill>
              </a:rPr>
              <a:t> </a:t>
            </a:r>
            <a:r>
              <a:rPr lang="en-US" b="1" i="1" dirty="0" err="1" smtClean="0">
                <a:solidFill>
                  <a:schemeClr val="tx2"/>
                </a:solidFill>
              </a:rPr>
              <a:t>diakui</a:t>
            </a:r>
            <a:r>
              <a:rPr lang="en-US" b="1" i="1" dirty="0" smtClean="0">
                <a:solidFill>
                  <a:schemeClr val="tx2"/>
                </a:solidFill>
              </a:rPr>
              <a:t> </a:t>
            </a:r>
            <a:r>
              <a:rPr lang="en-US" b="1" i="1" dirty="0" err="1" smtClean="0">
                <a:solidFill>
                  <a:schemeClr val="tx2"/>
                </a:solidFill>
              </a:rPr>
              <a:t>pada</a:t>
            </a:r>
            <a:r>
              <a:rPr lang="en-US" b="1" i="1" dirty="0" smtClean="0">
                <a:solidFill>
                  <a:schemeClr val="tx2"/>
                </a:solidFill>
              </a:rPr>
              <a:t> </a:t>
            </a:r>
            <a:r>
              <a:rPr lang="en-US" b="1" i="1" dirty="0" err="1" smtClean="0">
                <a:solidFill>
                  <a:schemeClr val="tx2"/>
                </a:solidFill>
              </a:rPr>
              <a:t>saat</a:t>
            </a:r>
            <a:r>
              <a:rPr lang="en-US" b="1" i="1" dirty="0" smtClean="0">
                <a:solidFill>
                  <a:schemeClr val="tx2"/>
                </a:solidFill>
              </a:rPr>
              <a:t> </a:t>
            </a:r>
            <a:r>
              <a:rPr lang="en-US" b="1" i="1" dirty="0" err="1" smtClean="0">
                <a:solidFill>
                  <a:schemeClr val="tx2"/>
                </a:solidFill>
              </a:rPr>
              <a:t>kas</a:t>
            </a:r>
            <a:r>
              <a:rPr lang="en-US" b="1" i="1" dirty="0" smtClean="0">
                <a:solidFill>
                  <a:schemeClr val="tx2"/>
                </a:solidFill>
              </a:rPr>
              <a:t> </a:t>
            </a:r>
            <a:r>
              <a:rPr lang="en-US" b="1" i="1" dirty="0" err="1" smtClean="0">
                <a:solidFill>
                  <a:schemeClr val="tx2"/>
                </a:solidFill>
              </a:rPr>
              <a:t>dibayar</a:t>
            </a:r>
            <a:r>
              <a:rPr lang="en-US" i="1" dirty="0" smtClean="0"/>
              <a:t>.</a:t>
            </a:r>
            <a:endParaRPr lang="en-US" i="1" dirty="0"/>
          </a:p>
        </p:txBody>
      </p:sp>
      <p:sp>
        <p:nvSpPr>
          <p:cNvPr id="3" name="Title 2"/>
          <p:cNvSpPr>
            <a:spLocks noGrp="1"/>
          </p:cNvSpPr>
          <p:nvPr>
            <p:ph type="title"/>
          </p:nvPr>
        </p:nvSpPr>
        <p:spPr>
          <a:xfrm>
            <a:off x="609600" y="1447800"/>
            <a:ext cx="8229600" cy="792162"/>
          </a:xfrm>
        </p:spPr>
        <p:txBody>
          <a:bodyPr/>
          <a:lstStyle/>
          <a:p>
            <a:r>
              <a:rPr lang="en-US" dirty="0" err="1" smtClean="0">
                <a:latin typeface="Cooper Black" charset="0"/>
                <a:ea typeface="Cooper Black" charset="0"/>
                <a:cs typeface="Cooper Black" charset="0"/>
              </a:rPr>
              <a:t>Pengukuran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Andal</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60</a:t>
            </a:fld>
            <a:endParaRPr lang="en-US" dirty="0">
              <a:solidFill>
                <a:schemeClr val="tx1"/>
              </a:solidFill>
            </a:endParaRPr>
          </a:p>
        </p:txBody>
      </p:sp>
    </p:spTree>
    <p:extLst>
      <p:ext uri="{BB962C8B-B14F-4D97-AF65-F5344CB8AC3E}">
        <p14:creationId xmlns:p14="http://schemas.microsoft.com/office/powerpoint/2010/main" val="18527420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61</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(10)</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14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Pendapatan</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dan</a:t>
            </a:r>
            <a:r>
              <a:rPr lang="en-US" sz="3000" b="1" dirty="0" smtClean="0">
                <a:solidFill>
                  <a:schemeClr val="tx1"/>
                </a:solidFill>
                <a:latin typeface="Times New Roman" charset="0"/>
                <a:ea typeface="Times New Roman" charset="0"/>
                <a:cs typeface="Times New Roman" charset="0"/>
              </a:rPr>
              <a:t> Beban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814090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21859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15</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PAJAK PENGHASILAN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20519046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33503"/>
            <a:ext cx="8229600" cy="4291097"/>
          </a:xfrm>
        </p:spPr>
        <p:txBody>
          <a:bodyPr/>
          <a:lstStyle/>
          <a:p>
            <a:r>
              <a:rPr lang="en-US" dirty="0" err="1" smtClean="0"/>
              <a:t>Aset</a:t>
            </a:r>
            <a:r>
              <a:rPr lang="en-US" dirty="0" smtClean="0"/>
              <a:t> </a:t>
            </a:r>
            <a:r>
              <a:rPr lang="en-US" dirty="0" err="1" smtClean="0"/>
              <a:t>dan</a:t>
            </a:r>
            <a:r>
              <a:rPr lang="en-US" dirty="0" smtClean="0"/>
              <a:t> </a:t>
            </a:r>
            <a:r>
              <a:rPr lang="en-US" dirty="0" err="1" smtClean="0"/>
              <a:t>liabilitas</a:t>
            </a:r>
            <a:r>
              <a:rPr lang="en-US" dirty="0" smtClean="0"/>
              <a:t> </a:t>
            </a:r>
            <a:r>
              <a:rPr lang="en-US" dirty="0" err="1" smtClean="0"/>
              <a:t>pajak</a:t>
            </a:r>
            <a:r>
              <a:rPr lang="en-US" dirty="0" smtClean="0"/>
              <a:t> </a:t>
            </a:r>
            <a:r>
              <a:rPr lang="en-US" dirty="0" err="1" smtClean="0"/>
              <a:t>penghasilan</a:t>
            </a:r>
            <a:r>
              <a:rPr lang="en-US" dirty="0" smtClean="0"/>
              <a:t> </a:t>
            </a:r>
            <a:r>
              <a:rPr lang="en-US" dirty="0" err="1" smtClean="0"/>
              <a:t>diakui</a:t>
            </a:r>
            <a:r>
              <a:rPr lang="en-US" dirty="0" smtClean="0"/>
              <a:t> </a:t>
            </a:r>
            <a:r>
              <a:rPr lang="en-US" b="1" dirty="0" err="1" smtClean="0">
                <a:solidFill>
                  <a:schemeClr val="tx2">
                    <a:lumMod val="75000"/>
                  </a:schemeClr>
                </a:solidFill>
              </a:rPr>
              <a:t>dengan</a:t>
            </a:r>
            <a:r>
              <a:rPr lang="en-US" b="1" dirty="0" smtClean="0">
                <a:solidFill>
                  <a:schemeClr val="tx2">
                    <a:lumMod val="75000"/>
                  </a:schemeClr>
                </a:solidFill>
              </a:rPr>
              <a:t> </a:t>
            </a:r>
            <a:r>
              <a:rPr lang="en-US" b="1" dirty="0" err="1" smtClean="0">
                <a:solidFill>
                  <a:schemeClr val="tx2">
                    <a:lumMod val="75000"/>
                  </a:schemeClr>
                </a:solidFill>
              </a:rPr>
              <a:t>mengikuti</a:t>
            </a:r>
            <a:r>
              <a:rPr lang="en-US" b="1" dirty="0" smtClean="0">
                <a:solidFill>
                  <a:schemeClr val="tx2">
                    <a:lumMod val="75000"/>
                  </a:schemeClr>
                </a:solidFill>
              </a:rPr>
              <a:t> </a:t>
            </a:r>
            <a:r>
              <a:rPr lang="en-US" b="1" dirty="0" err="1" smtClean="0">
                <a:solidFill>
                  <a:schemeClr val="tx2">
                    <a:lumMod val="75000"/>
                  </a:schemeClr>
                </a:solidFill>
              </a:rPr>
              <a:t>peraturan</a:t>
            </a:r>
            <a:r>
              <a:rPr lang="en-US" b="1" dirty="0" smtClean="0">
                <a:solidFill>
                  <a:schemeClr val="tx2">
                    <a:lumMod val="75000"/>
                  </a:schemeClr>
                </a:solidFill>
              </a:rPr>
              <a:t> </a:t>
            </a:r>
            <a:r>
              <a:rPr lang="en-US" b="1" dirty="0" err="1" smtClean="0">
                <a:solidFill>
                  <a:schemeClr val="tx2">
                    <a:lumMod val="75000"/>
                  </a:schemeClr>
                </a:solidFill>
              </a:rPr>
              <a:t>perpajakan</a:t>
            </a:r>
            <a:r>
              <a:rPr lang="en-US" b="1" dirty="0" smtClean="0">
                <a:solidFill>
                  <a:schemeClr val="tx2">
                    <a:lumMod val="75000"/>
                  </a:schemeClr>
                </a:solidFill>
              </a:rPr>
              <a:t> yang </a:t>
            </a:r>
            <a:r>
              <a:rPr lang="en-US" b="1" dirty="0" err="1" smtClean="0">
                <a:solidFill>
                  <a:schemeClr val="tx2">
                    <a:lumMod val="75000"/>
                  </a:schemeClr>
                </a:solidFill>
              </a:rPr>
              <a:t>berlaku</a:t>
            </a:r>
            <a:r>
              <a:rPr lang="en-US" dirty="0" smtClean="0"/>
              <a:t>.</a:t>
            </a:r>
          </a:p>
          <a:p>
            <a:r>
              <a:rPr lang="en-US" b="1" dirty="0" err="1" smtClean="0">
                <a:solidFill>
                  <a:schemeClr val="tx2">
                    <a:lumMod val="75000"/>
                  </a:schemeClr>
                </a:solidFill>
              </a:rPr>
              <a:t>Tidak</a:t>
            </a:r>
            <a:r>
              <a:rPr lang="en-US" b="1" dirty="0" smtClean="0">
                <a:solidFill>
                  <a:schemeClr val="tx2">
                    <a:lumMod val="75000"/>
                  </a:schemeClr>
                </a:solidFill>
              </a:rPr>
              <a:t> </a:t>
            </a:r>
            <a:r>
              <a:rPr lang="en-US" b="1" dirty="0" err="1" smtClean="0">
                <a:solidFill>
                  <a:schemeClr val="tx2">
                    <a:lumMod val="75000"/>
                  </a:schemeClr>
                </a:solidFill>
              </a:rPr>
              <a:t>ada</a:t>
            </a:r>
            <a:r>
              <a:rPr lang="en-US" b="1" dirty="0" smtClean="0">
                <a:solidFill>
                  <a:schemeClr val="tx2">
                    <a:lumMod val="75000"/>
                  </a:schemeClr>
                </a:solidFill>
              </a:rPr>
              <a:t> </a:t>
            </a:r>
            <a:r>
              <a:rPr lang="en-US" b="1" dirty="0" err="1" smtClean="0">
                <a:solidFill>
                  <a:schemeClr val="tx2">
                    <a:lumMod val="75000"/>
                  </a:schemeClr>
                </a:solidFill>
              </a:rPr>
              <a:t>pengakuan</a:t>
            </a:r>
            <a:r>
              <a:rPr lang="en-US" b="1" dirty="0" smtClean="0">
                <a:solidFill>
                  <a:schemeClr val="tx2">
                    <a:lumMod val="75000"/>
                  </a:schemeClr>
                </a:solidFill>
              </a:rPr>
              <a:t> </a:t>
            </a:r>
            <a:r>
              <a:rPr lang="en-US" b="1" dirty="0" err="1" smtClean="0">
                <a:solidFill>
                  <a:schemeClr val="tx2">
                    <a:lumMod val="75000"/>
                  </a:schemeClr>
                </a:solidFill>
              </a:rPr>
              <a:t>aset</a:t>
            </a:r>
            <a:r>
              <a:rPr lang="en-US" b="1" dirty="0" smtClean="0">
                <a:solidFill>
                  <a:schemeClr val="tx2">
                    <a:lumMod val="75000"/>
                  </a:schemeClr>
                </a:solidFill>
              </a:rPr>
              <a:t> </a:t>
            </a:r>
            <a:r>
              <a:rPr lang="en-US" b="1" dirty="0" err="1" smtClean="0">
                <a:solidFill>
                  <a:schemeClr val="tx2">
                    <a:lumMod val="75000"/>
                  </a:schemeClr>
                </a:solidFill>
              </a:rPr>
              <a:t>dan</a:t>
            </a:r>
            <a:r>
              <a:rPr lang="en-US" b="1" dirty="0" smtClean="0">
                <a:solidFill>
                  <a:schemeClr val="tx2">
                    <a:lumMod val="75000"/>
                  </a:schemeClr>
                </a:solidFill>
              </a:rPr>
              <a:t> </a:t>
            </a:r>
            <a:r>
              <a:rPr lang="en-US" b="1" dirty="0" err="1" smtClean="0">
                <a:solidFill>
                  <a:schemeClr val="tx2">
                    <a:lumMod val="75000"/>
                  </a:schemeClr>
                </a:solidFill>
              </a:rPr>
              <a:t>liabilitas</a:t>
            </a:r>
            <a:r>
              <a:rPr lang="en-US" b="1" dirty="0" smtClean="0">
                <a:solidFill>
                  <a:schemeClr val="tx2">
                    <a:lumMod val="75000"/>
                  </a:schemeClr>
                </a:solidFill>
              </a:rPr>
              <a:t> </a:t>
            </a:r>
            <a:r>
              <a:rPr lang="en-US" b="1" dirty="0" err="1" smtClean="0">
                <a:solidFill>
                  <a:schemeClr val="tx2">
                    <a:lumMod val="75000"/>
                  </a:schemeClr>
                </a:solidFill>
              </a:rPr>
              <a:t>pajak</a:t>
            </a:r>
            <a:r>
              <a:rPr lang="en-US" b="1" dirty="0" smtClean="0">
                <a:solidFill>
                  <a:schemeClr val="tx2">
                    <a:lumMod val="75000"/>
                  </a:schemeClr>
                </a:solidFill>
              </a:rPr>
              <a:t> </a:t>
            </a:r>
            <a:r>
              <a:rPr lang="en-US" b="1" dirty="0" err="1" smtClean="0">
                <a:solidFill>
                  <a:schemeClr val="tx2">
                    <a:lumMod val="75000"/>
                  </a:schemeClr>
                </a:solidFill>
              </a:rPr>
              <a:t>tangguhan</a:t>
            </a:r>
            <a:r>
              <a:rPr lang="en-US" dirty="0" smtClean="0"/>
              <a:t>.</a:t>
            </a:r>
            <a:endParaRPr lang="en-US" dirty="0"/>
          </a:p>
        </p:txBody>
      </p:sp>
      <p:sp>
        <p:nvSpPr>
          <p:cNvPr id="3" name="Title 2"/>
          <p:cNvSpPr>
            <a:spLocks noGrp="1"/>
          </p:cNvSpPr>
          <p:nvPr>
            <p:ph type="title"/>
          </p:nvPr>
        </p:nvSpPr>
        <p:spPr>
          <a:xfrm>
            <a:off x="533400" y="1265238"/>
            <a:ext cx="8229600" cy="792162"/>
          </a:xfrm>
        </p:spPr>
        <p:txBody>
          <a:bodyPr/>
          <a:lstStyle/>
          <a:p>
            <a:pPr algn="r"/>
            <a:r>
              <a:rPr lang="en-US" dirty="0" err="1" smtClean="0">
                <a:latin typeface="Cooper Black" charset="0"/>
                <a:ea typeface="Cooper Black" charset="0"/>
                <a:cs typeface="Cooper Black" charset="0"/>
              </a:rPr>
              <a:t>Pajak</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Penghasilan</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63</a:t>
            </a:fld>
            <a:endParaRPr lang="en-US" dirty="0">
              <a:solidFill>
                <a:schemeClr val="tx1"/>
              </a:solidFill>
            </a:endParaRPr>
          </a:p>
        </p:txBody>
      </p:sp>
    </p:spTree>
    <p:extLst>
      <p:ext uri="{BB962C8B-B14F-4D97-AF65-F5344CB8AC3E}">
        <p14:creationId xmlns:p14="http://schemas.microsoft.com/office/powerpoint/2010/main" val="2258885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64</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(11)</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15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Pajak</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Penghasilan</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5905699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21859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16</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TRANSAKSI DALAM </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MATA UANG ASING</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4347278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752600"/>
            <a:ext cx="8915400" cy="4648200"/>
          </a:xfrm>
        </p:spPr>
        <p:txBody>
          <a:bodyPr/>
          <a:lstStyle/>
          <a:p>
            <a:pPr>
              <a:spcBef>
                <a:spcPts val="100"/>
              </a:spcBef>
            </a:pPr>
            <a:r>
              <a:rPr lang="en-US" sz="2400" dirty="0" err="1" smtClean="0"/>
              <a:t>Transaksi</a:t>
            </a:r>
            <a:r>
              <a:rPr lang="en-US" sz="2400" dirty="0" smtClean="0"/>
              <a:t> yang </a:t>
            </a:r>
            <a:r>
              <a:rPr lang="en-US" sz="2400" dirty="0" err="1" smtClean="0"/>
              <a:t>didenominasi</a:t>
            </a:r>
            <a:r>
              <a:rPr lang="en-US" sz="2400" dirty="0" smtClean="0"/>
              <a:t> </a:t>
            </a:r>
            <a:r>
              <a:rPr lang="en-US" sz="2400" dirty="0" err="1" smtClean="0"/>
              <a:t>atau</a:t>
            </a:r>
            <a:r>
              <a:rPr lang="en-US" sz="2400" dirty="0" smtClean="0"/>
              <a:t> </a:t>
            </a:r>
            <a:r>
              <a:rPr lang="en-US" sz="2400" dirty="0" err="1" smtClean="0"/>
              <a:t>diselesaikan</a:t>
            </a:r>
            <a:r>
              <a:rPr lang="en-US" sz="2400" dirty="0" smtClean="0"/>
              <a:t> </a:t>
            </a:r>
            <a:r>
              <a:rPr lang="en-US" sz="2400" dirty="0" err="1" smtClean="0"/>
              <a:t>dalam</a:t>
            </a:r>
            <a:r>
              <a:rPr lang="en-US" sz="2400" dirty="0" smtClean="0"/>
              <a:t> </a:t>
            </a:r>
            <a:r>
              <a:rPr lang="en-US" sz="2400" dirty="0" err="1" smtClean="0"/>
              <a:t>mata</a:t>
            </a:r>
            <a:r>
              <a:rPr lang="en-US" sz="2400" dirty="0" smtClean="0"/>
              <a:t> </a:t>
            </a:r>
            <a:r>
              <a:rPr lang="en-US" sz="2400" dirty="0" err="1" smtClean="0"/>
              <a:t>uang</a:t>
            </a:r>
            <a:r>
              <a:rPr lang="en-US" sz="2400" dirty="0" smtClean="0"/>
              <a:t> </a:t>
            </a:r>
            <a:r>
              <a:rPr lang="en-US" sz="2400" dirty="0" err="1" smtClean="0"/>
              <a:t>asing</a:t>
            </a:r>
            <a:r>
              <a:rPr lang="en-US" sz="2400" dirty="0"/>
              <a:t> </a:t>
            </a:r>
            <a:r>
              <a:rPr lang="en-US" sz="2400" dirty="0" err="1" smtClean="0"/>
              <a:t>ketika</a:t>
            </a:r>
            <a:r>
              <a:rPr lang="en-US" sz="2400" dirty="0" smtClean="0"/>
              <a:t>:</a:t>
            </a:r>
          </a:p>
          <a:p>
            <a:pPr lvl="1">
              <a:spcBef>
                <a:spcPts val="100"/>
              </a:spcBef>
            </a:pPr>
            <a:r>
              <a:rPr lang="en-US" sz="2400" dirty="0" err="1" smtClean="0"/>
              <a:t>Membeli</a:t>
            </a:r>
            <a:r>
              <a:rPr lang="en-US" sz="2400" dirty="0" smtClean="0"/>
              <a:t> </a:t>
            </a:r>
            <a:r>
              <a:rPr lang="en-US" sz="2400" dirty="0" err="1" smtClean="0"/>
              <a:t>atau</a:t>
            </a:r>
            <a:r>
              <a:rPr lang="en-US" sz="2400" dirty="0" smtClean="0"/>
              <a:t> </a:t>
            </a:r>
            <a:r>
              <a:rPr lang="en-US" sz="2400" dirty="0" err="1" smtClean="0"/>
              <a:t>menjual</a:t>
            </a:r>
            <a:r>
              <a:rPr lang="en-US" sz="2400" dirty="0" smtClean="0"/>
              <a:t> </a:t>
            </a:r>
            <a:r>
              <a:rPr lang="en-US" sz="2400" dirty="0" err="1" smtClean="0"/>
              <a:t>barang</a:t>
            </a:r>
            <a:r>
              <a:rPr lang="en-US" sz="2400" dirty="0" smtClean="0"/>
              <a:t> </a:t>
            </a:r>
            <a:r>
              <a:rPr lang="en-US" sz="2400" dirty="0" err="1" smtClean="0"/>
              <a:t>atau</a:t>
            </a:r>
            <a:r>
              <a:rPr lang="en-US" sz="2400" dirty="0" smtClean="0"/>
              <a:t> </a:t>
            </a:r>
            <a:r>
              <a:rPr lang="en-US" sz="2400" dirty="0" err="1" smtClean="0"/>
              <a:t>jasa</a:t>
            </a:r>
            <a:endParaRPr lang="en-US" sz="2400" dirty="0"/>
          </a:p>
          <a:p>
            <a:pPr lvl="1">
              <a:spcBef>
                <a:spcPts val="100"/>
              </a:spcBef>
            </a:pPr>
            <a:r>
              <a:rPr lang="en-US" sz="2400" dirty="0" err="1" smtClean="0"/>
              <a:t>Meminjam</a:t>
            </a:r>
            <a:r>
              <a:rPr lang="en-US" sz="2400" dirty="0" smtClean="0"/>
              <a:t> </a:t>
            </a:r>
            <a:r>
              <a:rPr lang="en-US" sz="2400" dirty="0" err="1" smtClean="0"/>
              <a:t>atau</a:t>
            </a:r>
            <a:r>
              <a:rPr lang="en-US" sz="2400" dirty="0" smtClean="0"/>
              <a:t> </a:t>
            </a:r>
            <a:r>
              <a:rPr lang="en-US" sz="2400" dirty="0" err="1" smtClean="0"/>
              <a:t>meminjamkan</a:t>
            </a:r>
            <a:r>
              <a:rPr lang="en-US" sz="2400" dirty="0" smtClean="0"/>
              <a:t> dana </a:t>
            </a:r>
            <a:r>
              <a:rPr lang="en-US" sz="2400" dirty="0" err="1" smtClean="0"/>
              <a:t>atas</a:t>
            </a:r>
            <a:r>
              <a:rPr lang="en-US" sz="2400" dirty="0" smtClean="0"/>
              <a:t> </a:t>
            </a:r>
            <a:r>
              <a:rPr lang="en-US" sz="2400" dirty="0" err="1" smtClean="0"/>
              <a:t>sejumlah</a:t>
            </a:r>
            <a:r>
              <a:rPr lang="en-US" sz="2400" dirty="0" smtClean="0"/>
              <a:t> </a:t>
            </a:r>
            <a:r>
              <a:rPr lang="en-US" sz="2400" dirty="0" err="1" smtClean="0"/>
              <a:t>utang</a:t>
            </a:r>
            <a:r>
              <a:rPr lang="en-US" sz="2400" dirty="0" smtClean="0"/>
              <a:t> </a:t>
            </a:r>
            <a:r>
              <a:rPr lang="en-US" sz="2400" dirty="0" err="1" smtClean="0"/>
              <a:t>atau</a:t>
            </a:r>
            <a:r>
              <a:rPr lang="en-US" sz="2400" dirty="0" smtClean="0"/>
              <a:t> </a:t>
            </a:r>
            <a:r>
              <a:rPr lang="en-US" sz="2400" dirty="0" err="1" smtClean="0"/>
              <a:t>piutang</a:t>
            </a:r>
            <a:endParaRPr lang="en-US" sz="2400" dirty="0" smtClean="0"/>
          </a:p>
          <a:p>
            <a:pPr lvl="1">
              <a:spcBef>
                <a:spcPts val="100"/>
              </a:spcBef>
            </a:pPr>
            <a:r>
              <a:rPr lang="en-US" sz="2400" dirty="0" err="1" smtClean="0"/>
              <a:t>Memperoleh</a:t>
            </a:r>
            <a:r>
              <a:rPr lang="en-US" sz="2400" dirty="0" smtClean="0"/>
              <a:t> </a:t>
            </a:r>
            <a:r>
              <a:rPr lang="en-US" sz="2400" dirty="0" err="1" smtClean="0"/>
              <a:t>atau</a:t>
            </a:r>
            <a:r>
              <a:rPr lang="en-US" sz="2400" dirty="0" smtClean="0"/>
              <a:t> </a:t>
            </a:r>
            <a:r>
              <a:rPr lang="en-US" sz="2400" dirty="0" err="1" smtClean="0"/>
              <a:t>melepas</a:t>
            </a:r>
            <a:r>
              <a:rPr lang="en-US" sz="2400" dirty="0" smtClean="0"/>
              <a:t> </a:t>
            </a:r>
            <a:r>
              <a:rPr lang="en-US" sz="2400" dirty="0" err="1" smtClean="0"/>
              <a:t>aset</a:t>
            </a:r>
            <a:r>
              <a:rPr lang="en-US" sz="2400" dirty="0" smtClean="0"/>
              <a:t> </a:t>
            </a:r>
            <a:r>
              <a:rPr lang="en-US" sz="2400" dirty="0" err="1" smtClean="0"/>
              <a:t>atau</a:t>
            </a:r>
            <a:r>
              <a:rPr lang="en-US" sz="2400" dirty="0" smtClean="0"/>
              <a:t> </a:t>
            </a:r>
            <a:r>
              <a:rPr lang="en-US" sz="2400" dirty="0" err="1" smtClean="0"/>
              <a:t>menyelesaikan</a:t>
            </a:r>
            <a:r>
              <a:rPr lang="en-US" sz="2400" dirty="0" smtClean="0"/>
              <a:t> </a:t>
            </a:r>
            <a:r>
              <a:rPr lang="en-US" sz="2400" dirty="0" err="1" smtClean="0"/>
              <a:t>liabilitas</a:t>
            </a:r>
            <a:endParaRPr lang="en-US" sz="2400" dirty="0" smtClean="0"/>
          </a:p>
          <a:p>
            <a:pPr>
              <a:spcBef>
                <a:spcPts val="100"/>
              </a:spcBef>
            </a:pPr>
            <a:r>
              <a:rPr lang="en-US" sz="2400" b="1" dirty="0" err="1" smtClean="0">
                <a:solidFill>
                  <a:schemeClr val="tx2"/>
                </a:solidFill>
              </a:rPr>
              <a:t>Dicatat</a:t>
            </a:r>
            <a:r>
              <a:rPr lang="en-US" sz="2400" b="1" dirty="0" smtClean="0">
                <a:solidFill>
                  <a:schemeClr val="tx2"/>
                </a:solidFill>
              </a:rPr>
              <a:t> </a:t>
            </a:r>
            <a:r>
              <a:rPr lang="en-US" sz="2400" b="1" dirty="0" err="1" smtClean="0">
                <a:solidFill>
                  <a:schemeClr val="tx2"/>
                </a:solidFill>
              </a:rPr>
              <a:t>dengan</a:t>
            </a:r>
            <a:r>
              <a:rPr lang="en-US" sz="2400" b="1" dirty="0" smtClean="0">
                <a:solidFill>
                  <a:schemeClr val="tx2"/>
                </a:solidFill>
              </a:rPr>
              <a:t> </a:t>
            </a:r>
            <a:r>
              <a:rPr lang="en-US" sz="2400" b="1" dirty="0" err="1" smtClean="0">
                <a:solidFill>
                  <a:schemeClr val="tx2"/>
                </a:solidFill>
              </a:rPr>
              <a:t>menggunakan</a:t>
            </a:r>
            <a:r>
              <a:rPr lang="en-US" sz="2400" b="1" dirty="0" smtClean="0">
                <a:solidFill>
                  <a:schemeClr val="tx2"/>
                </a:solidFill>
              </a:rPr>
              <a:t> </a:t>
            </a:r>
            <a:r>
              <a:rPr lang="en-US" sz="2400" b="1" dirty="0" err="1" smtClean="0">
                <a:solidFill>
                  <a:schemeClr val="tx2"/>
                </a:solidFill>
              </a:rPr>
              <a:t>mata</a:t>
            </a:r>
            <a:r>
              <a:rPr lang="en-US" sz="2400" b="1" dirty="0" smtClean="0">
                <a:solidFill>
                  <a:schemeClr val="tx2"/>
                </a:solidFill>
              </a:rPr>
              <a:t> </a:t>
            </a:r>
            <a:r>
              <a:rPr lang="en-US" sz="2400" b="1" dirty="0" err="1" smtClean="0">
                <a:solidFill>
                  <a:schemeClr val="tx2"/>
                </a:solidFill>
              </a:rPr>
              <a:t>uang</a:t>
            </a:r>
            <a:r>
              <a:rPr lang="en-US" sz="2400" b="1" dirty="0" smtClean="0">
                <a:solidFill>
                  <a:schemeClr val="tx2"/>
                </a:solidFill>
              </a:rPr>
              <a:t> Rupiah </a:t>
            </a:r>
            <a:r>
              <a:rPr lang="en-US" sz="2400" b="1" dirty="0" err="1" smtClean="0">
                <a:solidFill>
                  <a:schemeClr val="tx2"/>
                </a:solidFill>
              </a:rPr>
              <a:t>berdasarkan</a:t>
            </a:r>
            <a:r>
              <a:rPr lang="en-US" sz="2400" b="1" dirty="0" smtClean="0">
                <a:solidFill>
                  <a:schemeClr val="tx2"/>
                </a:solidFill>
              </a:rPr>
              <a:t> </a:t>
            </a:r>
            <a:r>
              <a:rPr lang="en-US" sz="2400" b="1" dirty="0" err="1" smtClean="0">
                <a:solidFill>
                  <a:schemeClr val="tx2"/>
                </a:solidFill>
              </a:rPr>
              <a:t>kurs</a:t>
            </a:r>
            <a:r>
              <a:rPr lang="en-US" sz="2400" b="1" dirty="0" smtClean="0">
                <a:solidFill>
                  <a:schemeClr val="tx2"/>
                </a:solidFill>
              </a:rPr>
              <a:t> </a:t>
            </a:r>
            <a:r>
              <a:rPr lang="en-US" sz="2400" b="1" dirty="0" err="1" smtClean="0">
                <a:solidFill>
                  <a:schemeClr val="tx2"/>
                </a:solidFill>
              </a:rPr>
              <a:t>tunai</a:t>
            </a:r>
            <a:r>
              <a:rPr lang="en-US" sz="2400" b="1" dirty="0" smtClean="0">
                <a:solidFill>
                  <a:schemeClr val="tx2"/>
                </a:solidFill>
              </a:rPr>
              <a:t> </a:t>
            </a:r>
            <a:r>
              <a:rPr lang="en-US" sz="2400" b="1" dirty="0" err="1" smtClean="0">
                <a:solidFill>
                  <a:schemeClr val="tx2"/>
                </a:solidFill>
              </a:rPr>
              <a:t>pada</a:t>
            </a:r>
            <a:r>
              <a:rPr lang="en-US" sz="2400" b="1" dirty="0" smtClean="0">
                <a:solidFill>
                  <a:schemeClr val="tx2"/>
                </a:solidFill>
              </a:rPr>
              <a:t> </a:t>
            </a:r>
            <a:r>
              <a:rPr lang="en-US" sz="2400" b="1" dirty="0" err="1" smtClean="0">
                <a:solidFill>
                  <a:schemeClr val="tx2"/>
                </a:solidFill>
              </a:rPr>
              <a:t>tanggal</a:t>
            </a:r>
            <a:r>
              <a:rPr lang="en-US" sz="2400" b="1" dirty="0" smtClean="0">
                <a:solidFill>
                  <a:schemeClr val="tx2"/>
                </a:solidFill>
              </a:rPr>
              <a:t> </a:t>
            </a:r>
            <a:r>
              <a:rPr lang="en-US" sz="2400" b="1" dirty="0" err="1" smtClean="0">
                <a:solidFill>
                  <a:schemeClr val="tx2"/>
                </a:solidFill>
              </a:rPr>
              <a:t>transaksi</a:t>
            </a:r>
            <a:r>
              <a:rPr lang="en-US" sz="2400" dirty="0" smtClean="0"/>
              <a:t>.</a:t>
            </a:r>
          </a:p>
          <a:p>
            <a:pPr>
              <a:spcBef>
                <a:spcPts val="100"/>
              </a:spcBef>
            </a:pPr>
            <a:r>
              <a:rPr lang="en-US" sz="2400" dirty="0" err="1" smtClean="0"/>
              <a:t>Tanggal</a:t>
            </a:r>
            <a:r>
              <a:rPr lang="en-US" sz="2400" dirty="0" smtClean="0"/>
              <a:t> </a:t>
            </a:r>
            <a:r>
              <a:rPr lang="en-US" sz="2400" dirty="0" err="1" smtClean="0"/>
              <a:t>transaksi</a:t>
            </a:r>
            <a:r>
              <a:rPr lang="en-US" sz="2400" dirty="0" smtClean="0"/>
              <a:t> </a:t>
            </a:r>
            <a:r>
              <a:rPr lang="en-US" sz="2400" dirty="0" smtClean="0">
                <a:sym typeface="Wingdings"/>
              </a:rPr>
              <a:t> </a:t>
            </a:r>
            <a:r>
              <a:rPr lang="en-US" sz="2400" dirty="0" err="1" smtClean="0">
                <a:sym typeface="Wingdings"/>
              </a:rPr>
              <a:t>tanggal</a:t>
            </a:r>
            <a:r>
              <a:rPr lang="en-US" sz="2400" dirty="0" smtClean="0">
                <a:sym typeface="Wingdings"/>
              </a:rPr>
              <a:t> </a:t>
            </a:r>
            <a:r>
              <a:rPr lang="en-US" sz="2400" dirty="0" err="1" smtClean="0">
                <a:sym typeface="Wingdings"/>
              </a:rPr>
              <a:t>transaksi</a:t>
            </a:r>
            <a:r>
              <a:rPr lang="en-US" sz="2400" dirty="0" smtClean="0">
                <a:sym typeface="Wingdings"/>
              </a:rPr>
              <a:t> </a:t>
            </a:r>
            <a:r>
              <a:rPr lang="en-US" sz="2400" dirty="0" err="1" smtClean="0">
                <a:sym typeface="Wingdings"/>
              </a:rPr>
              <a:t>pertama</a:t>
            </a:r>
            <a:r>
              <a:rPr lang="en-US" sz="2400" dirty="0" smtClean="0">
                <a:sym typeface="Wingdings"/>
              </a:rPr>
              <a:t> kali </a:t>
            </a:r>
            <a:r>
              <a:rPr lang="en-US" sz="2400" dirty="0" err="1" smtClean="0">
                <a:sym typeface="Wingdings"/>
              </a:rPr>
              <a:t>memenuhi</a:t>
            </a:r>
            <a:r>
              <a:rPr lang="en-US" sz="2400" dirty="0" smtClean="0">
                <a:sym typeface="Wingdings"/>
              </a:rPr>
              <a:t> </a:t>
            </a:r>
            <a:r>
              <a:rPr lang="en-US" sz="2400" dirty="0" err="1" smtClean="0">
                <a:sym typeface="Wingdings"/>
              </a:rPr>
              <a:t>syarat</a:t>
            </a:r>
            <a:r>
              <a:rPr lang="en-US" sz="2400" dirty="0" smtClean="0">
                <a:sym typeface="Wingdings"/>
              </a:rPr>
              <a:t> </a:t>
            </a:r>
            <a:r>
              <a:rPr lang="en-US" sz="2400" dirty="0" err="1" smtClean="0">
                <a:sym typeface="Wingdings"/>
              </a:rPr>
              <a:t>pengakuan</a:t>
            </a:r>
            <a:r>
              <a:rPr lang="en-US" sz="2400" dirty="0" smtClean="0">
                <a:sym typeface="Wingdings"/>
              </a:rPr>
              <a:t>.</a:t>
            </a:r>
          </a:p>
          <a:p>
            <a:pPr>
              <a:spcBef>
                <a:spcPts val="100"/>
              </a:spcBef>
            </a:pPr>
            <a:r>
              <a:rPr lang="en-US" sz="2400" b="1" dirty="0" err="1" smtClean="0">
                <a:solidFill>
                  <a:schemeClr val="tx2"/>
                </a:solidFill>
                <a:sym typeface="Wingdings"/>
              </a:rPr>
              <a:t>Tidak</a:t>
            </a:r>
            <a:r>
              <a:rPr lang="en-US" sz="2400" b="1" dirty="0" smtClean="0">
                <a:solidFill>
                  <a:schemeClr val="tx2"/>
                </a:solidFill>
                <a:sym typeface="Wingdings"/>
              </a:rPr>
              <a:t> </a:t>
            </a:r>
            <a:r>
              <a:rPr lang="en-US" sz="2400" b="1" dirty="0" err="1" smtClean="0">
                <a:solidFill>
                  <a:schemeClr val="tx2"/>
                </a:solidFill>
                <a:sym typeface="Wingdings"/>
              </a:rPr>
              <a:t>melakukan</a:t>
            </a:r>
            <a:r>
              <a:rPr lang="en-US" sz="2400" b="1" dirty="0" smtClean="0">
                <a:solidFill>
                  <a:schemeClr val="tx2"/>
                </a:solidFill>
                <a:sym typeface="Wingdings"/>
              </a:rPr>
              <a:t> </a:t>
            </a:r>
            <a:r>
              <a:rPr lang="en-US" sz="2400" b="1" dirty="0" err="1" smtClean="0">
                <a:solidFill>
                  <a:schemeClr val="tx2"/>
                </a:solidFill>
                <a:sym typeface="Wingdings"/>
              </a:rPr>
              <a:t>retranslasi</a:t>
            </a:r>
            <a:r>
              <a:rPr lang="en-US" sz="2400" b="1" dirty="0" smtClean="0">
                <a:solidFill>
                  <a:schemeClr val="tx2"/>
                </a:solidFill>
                <a:sym typeface="Wingdings"/>
              </a:rPr>
              <a:t> </a:t>
            </a:r>
            <a:r>
              <a:rPr lang="en-US" sz="2400" b="1" dirty="0" err="1" smtClean="0">
                <a:solidFill>
                  <a:schemeClr val="tx2"/>
                </a:solidFill>
                <a:sym typeface="Wingdings"/>
              </a:rPr>
              <a:t>atas</a:t>
            </a:r>
            <a:r>
              <a:rPr lang="en-US" sz="2400" b="1" dirty="0" smtClean="0">
                <a:solidFill>
                  <a:schemeClr val="tx2"/>
                </a:solidFill>
                <a:sym typeface="Wingdings"/>
              </a:rPr>
              <a:t> </a:t>
            </a:r>
            <a:r>
              <a:rPr lang="en-US" sz="2400" b="1" dirty="0" err="1" smtClean="0">
                <a:solidFill>
                  <a:schemeClr val="tx2"/>
                </a:solidFill>
                <a:sym typeface="Wingdings"/>
              </a:rPr>
              <a:t>aset</a:t>
            </a:r>
            <a:r>
              <a:rPr lang="en-US" sz="2400" b="1" dirty="0" smtClean="0">
                <a:solidFill>
                  <a:schemeClr val="tx2"/>
                </a:solidFill>
                <a:sym typeface="Wingdings"/>
              </a:rPr>
              <a:t> </a:t>
            </a:r>
            <a:r>
              <a:rPr lang="en-US" sz="2400" b="1" dirty="0" err="1" smtClean="0">
                <a:solidFill>
                  <a:schemeClr val="tx2"/>
                </a:solidFill>
                <a:sym typeface="Wingdings"/>
              </a:rPr>
              <a:t>dan</a:t>
            </a:r>
            <a:r>
              <a:rPr lang="en-US" sz="2400" b="1" dirty="0" smtClean="0">
                <a:solidFill>
                  <a:schemeClr val="tx2"/>
                </a:solidFill>
                <a:sym typeface="Wingdings"/>
              </a:rPr>
              <a:t> </a:t>
            </a:r>
            <a:r>
              <a:rPr lang="en-US" sz="2400" b="1" dirty="0" err="1" smtClean="0">
                <a:solidFill>
                  <a:schemeClr val="tx2"/>
                </a:solidFill>
                <a:sym typeface="Wingdings"/>
              </a:rPr>
              <a:t>liabilitas</a:t>
            </a:r>
            <a:r>
              <a:rPr lang="en-US" sz="2400" b="1" dirty="0" smtClean="0">
                <a:solidFill>
                  <a:schemeClr val="tx2"/>
                </a:solidFill>
                <a:sym typeface="Wingdings"/>
              </a:rPr>
              <a:t> </a:t>
            </a:r>
            <a:r>
              <a:rPr lang="en-US" sz="2400" b="1" dirty="0" err="1" smtClean="0">
                <a:solidFill>
                  <a:schemeClr val="tx2"/>
                </a:solidFill>
                <a:sym typeface="Wingdings"/>
              </a:rPr>
              <a:t>moneter</a:t>
            </a:r>
            <a:r>
              <a:rPr lang="en-US" sz="2400" b="1" dirty="0" smtClean="0">
                <a:solidFill>
                  <a:schemeClr val="tx2"/>
                </a:solidFill>
                <a:sym typeface="Wingdings"/>
              </a:rPr>
              <a:t> </a:t>
            </a:r>
            <a:r>
              <a:rPr lang="en-US" sz="2400" b="1" dirty="0" err="1" smtClean="0">
                <a:solidFill>
                  <a:schemeClr val="tx2"/>
                </a:solidFill>
                <a:sym typeface="Wingdings"/>
              </a:rPr>
              <a:t>pada</a:t>
            </a:r>
            <a:r>
              <a:rPr lang="en-US" sz="2400" b="1" dirty="0" smtClean="0">
                <a:solidFill>
                  <a:schemeClr val="tx2"/>
                </a:solidFill>
                <a:sym typeface="Wingdings"/>
              </a:rPr>
              <a:t> </a:t>
            </a:r>
            <a:r>
              <a:rPr lang="en-US" sz="2400" b="1" dirty="0" err="1" smtClean="0">
                <a:solidFill>
                  <a:schemeClr val="tx2"/>
                </a:solidFill>
                <a:sym typeface="Wingdings"/>
              </a:rPr>
              <a:t>akhir</a:t>
            </a:r>
            <a:r>
              <a:rPr lang="en-US" sz="2400" b="1" dirty="0" smtClean="0">
                <a:solidFill>
                  <a:schemeClr val="tx2"/>
                </a:solidFill>
                <a:sym typeface="Wingdings"/>
              </a:rPr>
              <a:t> </a:t>
            </a:r>
            <a:r>
              <a:rPr lang="en-US" sz="2400" b="1" dirty="0" err="1" smtClean="0">
                <a:solidFill>
                  <a:schemeClr val="tx2"/>
                </a:solidFill>
                <a:sym typeface="Wingdings"/>
              </a:rPr>
              <a:t>periode</a:t>
            </a:r>
            <a:r>
              <a:rPr lang="en-US" sz="2400" b="1" dirty="0" smtClean="0">
                <a:solidFill>
                  <a:schemeClr val="tx2"/>
                </a:solidFill>
                <a:sym typeface="Wingdings"/>
              </a:rPr>
              <a:t> </a:t>
            </a:r>
            <a:r>
              <a:rPr lang="en-US" sz="2400" b="1" dirty="0" err="1" smtClean="0">
                <a:solidFill>
                  <a:schemeClr val="tx2"/>
                </a:solidFill>
                <a:sym typeface="Wingdings"/>
              </a:rPr>
              <a:t>pelaporan</a:t>
            </a:r>
            <a:r>
              <a:rPr lang="en-US" sz="2400" b="1" dirty="0" smtClean="0">
                <a:solidFill>
                  <a:schemeClr val="tx2"/>
                </a:solidFill>
                <a:sym typeface="Wingdings"/>
              </a:rPr>
              <a:t> </a:t>
            </a:r>
            <a:r>
              <a:rPr lang="en-US" sz="2400" b="1" dirty="0" err="1" smtClean="0">
                <a:solidFill>
                  <a:schemeClr val="tx2"/>
                </a:solidFill>
                <a:sym typeface="Wingdings"/>
              </a:rPr>
              <a:t>untuk</a:t>
            </a:r>
            <a:r>
              <a:rPr lang="en-US" sz="2400" b="1" dirty="0" smtClean="0">
                <a:solidFill>
                  <a:schemeClr val="tx2"/>
                </a:solidFill>
                <a:sym typeface="Wingdings"/>
              </a:rPr>
              <a:t> </a:t>
            </a:r>
            <a:r>
              <a:rPr lang="en-US" sz="2400" b="1" dirty="0" err="1" smtClean="0">
                <a:solidFill>
                  <a:schemeClr val="tx2"/>
                </a:solidFill>
                <a:sym typeface="Wingdings"/>
              </a:rPr>
              <a:t>tujuan</a:t>
            </a:r>
            <a:r>
              <a:rPr lang="en-US" sz="2400" b="1" dirty="0" smtClean="0">
                <a:solidFill>
                  <a:schemeClr val="tx2"/>
                </a:solidFill>
                <a:sym typeface="Wingdings"/>
              </a:rPr>
              <a:t> </a:t>
            </a:r>
            <a:r>
              <a:rPr lang="en-US" sz="2400" b="1" dirty="0" err="1" smtClean="0">
                <a:solidFill>
                  <a:schemeClr val="tx2"/>
                </a:solidFill>
                <a:sym typeface="Wingdings"/>
              </a:rPr>
              <a:t>kemudahan</a:t>
            </a:r>
            <a:r>
              <a:rPr lang="en-US" sz="2400" dirty="0" smtClean="0">
                <a:sym typeface="Wingdings"/>
              </a:rPr>
              <a:t>.</a:t>
            </a:r>
            <a:endParaRPr lang="en-US" sz="2400" dirty="0"/>
          </a:p>
        </p:txBody>
      </p:sp>
      <p:sp>
        <p:nvSpPr>
          <p:cNvPr id="3" name="Title 2"/>
          <p:cNvSpPr>
            <a:spLocks noGrp="1"/>
          </p:cNvSpPr>
          <p:nvPr>
            <p:ph type="title"/>
          </p:nvPr>
        </p:nvSpPr>
        <p:spPr>
          <a:xfrm>
            <a:off x="609600" y="914400"/>
            <a:ext cx="8229600" cy="792162"/>
          </a:xfrm>
        </p:spPr>
        <p:txBody>
          <a:bodyPr/>
          <a:lstStyle/>
          <a:p>
            <a:pPr algn="r"/>
            <a:r>
              <a:rPr lang="en-US" dirty="0" err="1" smtClean="0">
                <a:latin typeface="Cooper Black" charset="0"/>
                <a:ea typeface="Cooper Black" charset="0"/>
                <a:cs typeface="Cooper Black" charset="0"/>
              </a:rPr>
              <a:t>Pengakuan</a:t>
            </a:r>
            <a:r>
              <a:rPr lang="en-US" dirty="0" smtClean="0">
                <a:latin typeface="Cooper Black" charset="0"/>
                <a:ea typeface="Cooper Black" charset="0"/>
                <a:cs typeface="Cooper Black" charset="0"/>
              </a:rPr>
              <a:t> &amp; </a:t>
            </a:r>
            <a:r>
              <a:rPr lang="en-US" dirty="0" err="1" smtClean="0">
                <a:latin typeface="Cooper Black" charset="0"/>
                <a:ea typeface="Cooper Black" charset="0"/>
                <a:cs typeface="Cooper Black" charset="0"/>
              </a:rPr>
              <a:t>Pengukuran</a:t>
            </a:r>
            <a:r>
              <a:rPr lang="en-US" dirty="0" smtClean="0">
                <a:latin typeface="Cooper Black" charset="0"/>
                <a:ea typeface="Cooper Black" charset="0"/>
                <a:cs typeface="Cooper Black" charset="0"/>
              </a:rPr>
              <a:t> </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66</a:t>
            </a:fld>
            <a:endParaRPr lang="en-US" dirty="0">
              <a:solidFill>
                <a:schemeClr val="tx1"/>
              </a:solidFill>
            </a:endParaRPr>
          </a:p>
        </p:txBody>
      </p:sp>
    </p:spTree>
    <p:extLst>
      <p:ext uri="{BB962C8B-B14F-4D97-AF65-F5344CB8AC3E}">
        <p14:creationId xmlns:p14="http://schemas.microsoft.com/office/powerpoint/2010/main" val="21149142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67</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(12)</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16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Transaksi</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dalam</a:t>
            </a:r>
            <a:r>
              <a:rPr lang="en-US" sz="3000" b="1" dirty="0" smtClean="0">
                <a:solidFill>
                  <a:schemeClr val="tx1"/>
                </a:solidFill>
                <a:latin typeface="Times New Roman" charset="0"/>
                <a:ea typeface="Times New Roman" charset="0"/>
                <a:cs typeface="Times New Roman" charset="0"/>
              </a:rPr>
              <a:t> Mata </a:t>
            </a:r>
            <a:r>
              <a:rPr lang="en-US" sz="3000" b="1" dirty="0" err="1" smtClean="0">
                <a:solidFill>
                  <a:schemeClr val="tx1"/>
                </a:solidFill>
                <a:latin typeface="Times New Roman" charset="0"/>
                <a:ea typeface="Times New Roman" charset="0"/>
                <a:cs typeface="Times New Roman" charset="0"/>
              </a:rPr>
              <a:t>Uang</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Asing</a:t>
            </a:r>
            <a:r>
              <a:rPr lang="en-US" sz="3000" b="1" dirty="0"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a:t>
            </a:r>
          </a:p>
          <a:p>
            <a:pPr algn="ctr"/>
            <a:r>
              <a:rPr lang="en-US" sz="3000" b="1" i="1" dirty="0" smtClean="0">
                <a:solidFill>
                  <a:schemeClr val="tx1"/>
                </a:solidFill>
                <a:latin typeface="Times New Roman" charset="0"/>
                <a:ea typeface="Times New Roman" charset="0"/>
                <a:cs typeface="Times New Roman" charset="0"/>
              </a:rPr>
              <a:t>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4952870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21859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17</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KETENTUAN TRANSISI</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7189056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100682490"/>
              </p:ext>
            </p:extLst>
          </p:nvPr>
        </p:nvGraphicFramePr>
        <p:xfrm>
          <a:off x="533400" y="2971800"/>
          <a:ext cx="8229600" cy="182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152400" y="5723731"/>
            <a:ext cx="8229600" cy="792162"/>
          </a:xfrm>
        </p:spPr>
        <p:txBody>
          <a:bodyPr/>
          <a:lstStyle/>
          <a:p>
            <a:pPr algn="l"/>
            <a:r>
              <a:rPr lang="en-US" dirty="0" err="1" smtClean="0">
                <a:latin typeface="Cooper Black" charset="0"/>
                <a:ea typeface="Cooper Black" charset="0"/>
                <a:cs typeface="Cooper Black" charset="0"/>
              </a:rPr>
              <a:t>Ketentuan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Transisi</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69</a:t>
            </a:fld>
            <a:endParaRPr lang="en-US" dirty="0">
              <a:solidFill>
                <a:schemeClr val="tx1"/>
              </a:solidFill>
            </a:endParaRPr>
          </a:p>
        </p:txBody>
      </p:sp>
      <p:sp>
        <p:nvSpPr>
          <p:cNvPr id="9" name="Vertical Scroll 8"/>
          <p:cNvSpPr/>
          <p:nvPr/>
        </p:nvSpPr>
        <p:spPr>
          <a:xfrm>
            <a:off x="76200" y="2719388"/>
            <a:ext cx="2362200" cy="1928812"/>
          </a:xfrm>
          <a:prstGeom prst="vertic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Times New Roman" charset="0"/>
                <a:ea typeface="Times New Roman" charset="0"/>
                <a:cs typeface="Times New Roman" charset="0"/>
              </a:rPr>
              <a:t>Menerapkan</a:t>
            </a:r>
            <a:r>
              <a:rPr lang="en-US" sz="2000" b="1" dirty="0" smtClean="0">
                <a:solidFill>
                  <a:schemeClr val="tx1"/>
                </a:solidFill>
                <a:latin typeface="Times New Roman" charset="0"/>
                <a:ea typeface="Times New Roman" charset="0"/>
                <a:cs typeface="Times New Roman" charset="0"/>
              </a:rPr>
              <a:t> </a:t>
            </a:r>
            <a:r>
              <a:rPr lang="en-US" sz="2000" b="1" dirty="0" err="1" smtClean="0">
                <a:solidFill>
                  <a:schemeClr val="tx1"/>
                </a:solidFill>
                <a:latin typeface="Times New Roman" charset="0"/>
                <a:ea typeface="Times New Roman" charset="0"/>
                <a:cs typeface="Times New Roman" charset="0"/>
              </a:rPr>
              <a:t>paragraf</a:t>
            </a:r>
            <a:r>
              <a:rPr lang="en-US" sz="2000" b="1" dirty="0" smtClean="0">
                <a:solidFill>
                  <a:schemeClr val="tx1"/>
                </a:solidFill>
                <a:latin typeface="Times New Roman" charset="0"/>
                <a:ea typeface="Times New Roman" charset="0"/>
                <a:cs typeface="Times New Roman" charset="0"/>
              </a:rPr>
              <a:t> </a:t>
            </a:r>
          </a:p>
          <a:p>
            <a:pPr algn="ctr"/>
            <a:r>
              <a:rPr lang="en-US" sz="2000" b="1" dirty="0" smtClean="0">
                <a:solidFill>
                  <a:schemeClr val="tx1"/>
                </a:solidFill>
                <a:latin typeface="Times New Roman" charset="0"/>
                <a:ea typeface="Times New Roman" charset="0"/>
                <a:cs typeface="Times New Roman" charset="0"/>
              </a:rPr>
              <a:t>17.1 s/d 17.8 </a:t>
            </a:r>
          </a:p>
          <a:p>
            <a:pPr algn="ctr"/>
            <a:r>
              <a:rPr lang="en-US" sz="2000" b="1" dirty="0" smtClean="0">
                <a:solidFill>
                  <a:schemeClr val="tx1"/>
                </a:solidFill>
                <a:latin typeface="Times New Roman" charset="0"/>
                <a:ea typeface="Times New Roman" charset="0"/>
                <a:cs typeface="Times New Roman" charset="0"/>
              </a:rPr>
              <a:t>ED SAK EMKM</a:t>
            </a:r>
            <a:endParaRPr lang="en-US" sz="2000" b="1" dirty="0">
              <a:solidFill>
                <a:schemeClr val="tx1"/>
              </a:solidFill>
              <a:latin typeface="Times New Roman" charset="0"/>
              <a:ea typeface="Times New Roman" charset="0"/>
              <a:cs typeface="Times New Roman" charset="0"/>
            </a:endParaRPr>
          </a:p>
        </p:txBody>
      </p:sp>
      <p:grpSp>
        <p:nvGrpSpPr>
          <p:cNvPr id="13" name="Group 12"/>
          <p:cNvGrpSpPr/>
          <p:nvPr/>
        </p:nvGrpSpPr>
        <p:grpSpPr>
          <a:xfrm>
            <a:off x="3124200" y="838200"/>
            <a:ext cx="3505200" cy="2133600"/>
            <a:chOff x="3387090" y="1166446"/>
            <a:chExt cx="3242310" cy="1805354"/>
          </a:xfrm>
          <a:solidFill>
            <a:schemeClr val="accent1">
              <a:lumMod val="40000"/>
              <a:lumOff val="60000"/>
            </a:schemeClr>
          </a:solidFill>
        </p:grpSpPr>
        <p:sp>
          <p:nvSpPr>
            <p:cNvPr id="11" name="Oval Callout 10"/>
            <p:cNvSpPr/>
            <p:nvPr/>
          </p:nvSpPr>
          <p:spPr>
            <a:xfrm>
              <a:off x="3810000" y="1453357"/>
              <a:ext cx="2438400" cy="1447800"/>
            </a:xfrm>
            <a:prstGeom prst="wedgeEllipseCallout">
              <a:avLst>
                <a:gd name="adj1" fmla="val -79403"/>
                <a:gd name="adj2" fmla="val 795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Callout 11"/>
            <p:cNvSpPr/>
            <p:nvPr/>
          </p:nvSpPr>
          <p:spPr>
            <a:xfrm>
              <a:off x="3387090" y="1166446"/>
              <a:ext cx="3242310" cy="1805354"/>
            </a:xfrm>
            <a:prstGeom prst="wedgeEllipseCallout">
              <a:avLst>
                <a:gd name="adj1" fmla="val 48782"/>
                <a:gd name="adj2" fmla="val 8196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smtClean="0">
                  <a:solidFill>
                    <a:schemeClr val="tx1"/>
                  </a:solidFill>
                  <a:latin typeface="Times New Roman" charset="0"/>
                  <a:ea typeface="Times New Roman" charset="0"/>
                  <a:cs typeface="Times New Roman" charset="0"/>
                </a:rPr>
                <a:t>Asumsi</a:t>
              </a:r>
              <a:r>
                <a:rPr lang="en-US" sz="2100" dirty="0" smtClean="0">
                  <a:solidFill>
                    <a:schemeClr val="tx1"/>
                  </a:solidFill>
                  <a:latin typeface="Times New Roman" charset="0"/>
                  <a:ea typeface="Times New Roman" charset="0"/>
                  <a:cs typeface="Times New Roman" charset="0"/>
                </a:rPr>
                <a:t>: </a:t>
              </a:r>
              <a:r>
                <a:rPr lang="en-US" sz="2100" dirty="0" err="1" smtClean="0">
                  <a:solidFill>
                    <a:schemeClr val="tx1"/>
                  </a:solidFill>
                  <a:latin typeface="Times New Roman" charset="0"/>
                  <a:ea typeface="Times New Roman" charset="0"/>
                  <a:cs typeface="Times New Roman" charset="0"/>
                </a:rPr>
                <a:t>pada</a:t>
              </a:r>
              <a:r>
                <a:rPr lang="en-US" sz="2100" dirty="0" smtClean="0">
                  <a:solidFill>
                    <a:schemeClr val="tx1"/>
                  </a:solidFill>
                  <a:latin typeface="Times New Roman" charset="0"/>
                  <a:ea typeface="Times New Roman" charset="0"/>
                  <a:cs typeface="Times New Roman" charset="0"/>
                </a:rPr>
                <a:t> </a:t>
              </a:r>
              <a:r>
                <a:rPr lang="en-US" sz="2100" dirty="0" err="1" smtClean="0">
                  <a:solidFill>
                    <a:schemeClr val="tx1"/>
                  </a:solidFill>
                  <a:latin typeface="Times New Roman" charset="0"/>
                  <a:ea typeface="Times New Roman" charset="0"/>
                  <a:cs typeface="Times New Roman" charset="0"/>
                </a:rPr>
                <a:t>tahun</a:t>
              </a:r>
              <a:r>
                <a:rPr lang="en-US" sz="2100" dirty="0" smtClean="0">
                  <a:solidFill>
                    <a:schemeClr val="tx1"/>
                  </a:solidFill>
                  <a:latin typeface="Times New Roman" charset="0"/>
                  <a:ea typeface="Times New Roman" charset="0"/>
                  <a:cs typeface="Times New Roman" charset="0"/>
                </a:rPr>
                <a:t> </a:t>
              </a:r>
              <a:r>
                <a:rPr lang="en-US" sz="2100" dirty="0" err="1" smtClean="0">
                  <a:solidFill>
                    <a:schemeClr val="tx1"/>
                  </a:solidFill>
                  <a:latin typeface="Times New Roman" charset="0"/>
                  <a:ea typeface="Times New Roman" charset="0"/>
                  <a:cs typeface="Times New Roman" charset="0"/>
                </a:rPr>
                <a:t>awal</a:t>
              </a:r>
              <a:r>
                <a:rPr lang="en-US" sz="2100" dirty="0" smtClean="0">
                  <a:solidFill>
                    <a:schemeClr val="tx1"/>
                  </a:solidFill>
                  <a:latin typeface="Times New Roman" charset="0"/>
                  <a:ea typeface="Times New Roman" charset="0"/>
                  <a:cs typeface="Times New Roman" charset="0"/>
                </a:rPr>
                <a:t> </a:t>
              </a:r>
              <a:r>
                <a:rPr lang="en-US" sz="2100" dirty="0" err="1" smtClean="0">
                  <a:solidFill>
                    <a:schemeClr val="tx1"/>
                  </a:solidFill>
                  <a:latin typeface="Times New Roman" charset="0"/>
                  <a:ea typeface="Times New Roman" charset="0"/>
                  <a:cs typeface="Times New Roman" charset="0"/>
                </a:rPr>
                <a:t>penerapan</a:t>
              </a:r>
              <a:r>
                <a:rPr lang="en-US" sz="2100" dirty="0" smtClean="0">
                  <a:solidFill>
                    <a:schemeClr val="tx1"/>
                  </a:solidFill>
                  <a:latin typeface="Times New Roman" charset="0"/>
                  <a:ea typeface="Times New Roman" charset="0"/>
                  <a:cs typeface="Times New Roman" charset="0"/>
                </a:rPr>
                <a:t>, </a:t>
              </a:r>
              <a:r>
                <a:rPr lang="en-US" sz="2100" dirty="0" err="1" smtClean="0">
                  <a:solidFill>
                    <a:schemeClr val="tx1"/>
                  </a:solidFill>
                  <a:latin typeface="Times New Roman" charset="0"/>
                  <a:ea typeface="Times New Roman" charset="0"/>
                  <a:cs typeface="Times New Roman" charset="0"/>
                </a:rPr>
                <a:t>entitas</a:t>
              </a:r>
              <a:r>
                <a:rPr lang="en-US" sz="2100"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masuk</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dalam</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ruang</a:t>
              </a:r>
              <a:r>
                <a:rPr lang="en-US" sz="2100" b="1" dirty="0" smtClean="0">
                  <a:solidFill>
                    <a:schemeClr val="tx1"/>
                  </a:solidFill>
                  <a:latin typeface="Times New Roman" charset="0"/>
                  <a:ea typeface="Times New Roman" charset="0"/>
                  <a:cs typeface="Times New Roman" charset="0"/>
                </a:rPr>
                <a:t> </a:t>
              </a:r>
              <a:r>
                <a:rPr lang="en-US" sz="2100" b="1" dirty="0" err="1" smtClean="0">
                  <a:solidFill>
                    <a:schemeClr val="tx1"/>
                  </a:solidFill>
                  <a:latin typeface="Times New Roman" charset="0"/>
                  <a:ea typeface="Times New Roman" charset="0"/>
                  <a:cs typeface="Times New Roman" charset="0"/>
                </a:rPr>
                <a:t>lingkup</a:t>
              </a:r>
              <a:r>
                <a:rPr lang="en-US" sz="2100" dirty="0" smtClean="0">
                  <a:solidFill>
                    <a:schemeClr val="tx1"/>
                  </a:solidFill>
                  <a:latin typeface="Times New Roman" charset="0"/>
                  <a:ea typeface="Times New Roman" charset="0"/>
                  <a:cs typeface="Times New Roman" charset="0"/>
                </a:rPr>
                <a:t> ED SAK EMKM</a:t>
              </a:r>
              <a:endParaRPr lang="en-US" sz="2100" dirty="0">
                <a:solidFill>
                  <a:schemeClr val="tx1"/>
                </a:solidFill>
                <a:latin typeface="Times New Roman" charset="0"/>
                <a:ea typeface="Times New Roman" charset="0"/>
                <a:cs typeface="Times New Roman" charset="0"/>
              </a:endParaRPr>
            </a:p>
          </p:txBody>
        </p:sp>
      </p:grpSp>
      <p:sp>
        <p:nvSpPr>
          <p:cNvPr id="15" name="TextBox 14"/>
          <p:cNvSpPr txBox="1"/>
          <p:nvPr/>
        </p:nvSpPr>
        <p:spPr>
          <a:xfrm>
            <a:off x="3733800" y="3733800"/>
            <a:ext cx="1447800" cy="523220"/>
          </a:xfrm>
          <a:prstGeom prst="rect">
            <a:avLst/>
          </a:prstGeom>
          <a:noFill/>
        </p:spPr>
        <p:txBody>
          <a:bodyPr wrap="square" rtlCol="0">
            <a:spAutoFit/>
          </a:bodyPr>
          <a:lstStyle/>
          <a:p>
            <a:pPr algn="ctr"/>
            <a:r>
              <a:rPr lang="en-US" sz="2800" b="1" u="sng" smtClean="0">
                <a:latin typeface="Times New Roman" charset="0"/>
                <a:ea typeface="Times New Roman" charset="0"/>
                <a:cs typeface="Times New Roman" charset="0"/>
              </a:rPr>
              <a:t>ATAU</a:t>
            </a:r>
            <a:endParaRPr lang="en-US" sz="2800" b="1" u="sng">
              <a:latin typeface="Times New Roman" charset="0"/>
              <a:ea typeface="Times New Roman" charset="0"/>
              <a:cs typeface="Times New Roman" charset="0"/>
            </a:endParaRPr>
          </a:p>
        </p:txBody>
      </p:sp>
      <p:sp>
        <p:nvSpPr>
          <p:cNvPr id="18" name="Pentagon 17"/>
          <p:cNvSpPr/>
          <p:nvPr/>
        </p:nvSpPr>
        <p:spPr>
          <a:xfrm rot="5400000">
            <a:off x="7239000" y="2971800"/>
            <a:ext cx="1676400" cy="13716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lgn="ctr"/>
            <a:r>
              <a:rPr lang="en-US" sz="2000" b="1" i="1" smtClean="0">
                <a:solidFill>
                  <a:schemeClr val="tx1"/>
                </a:solidFill>
                <a:latin typeface="Times New Roman" charset="0"/>
                <a:ea typeface="Times New Roman" charset="0"/>
                <a:cs typeface="Times New Roman" charset="0"/>
              </a:rPr>
              <a:t>Syarat</a:t>
            </a:r>
            <a:r>
              <a:rPr lang="id-ID" sz="2000" b="1" i="1">
                <a:solidFill>
                  <a:schemeClr val="tx1"/>
                </a:solidFill>
                <a:latin typeface="Times New Roman" charset="0"/>
                <a:ea typeface="Times New Roman" charset="0"/>
                <a:cs typeface="Times New Roman" charset="0"/>
              </a:rPr>
              <a:t>:</a:t>
            </a:r>
            <a:endParaRPr lang="en-US" sz="2000" b="1" i="1" dirty="0" smtClean="0">
              <a:solidFill>
                <a:schemeClr val="tx1"/>
              </a:solidFill>
              <a:latin typeface="Times New Roman" charset="0"/>
              <a:ea typeface="Times New Roman" charset="0"/>
              <a:cs typeface="Times New Roman" charset="0"/>
            </a:endParaRPr>
          </a:p>
          <a:p>
            <a:pPr algn="ctr"/>
            <a:endParaRPr lang="en-US" dirty="0">
              <a:solidFill>
                <a:schemeClr val="tx1"/>
              </a:solidFill>
            </a:endParaRPr>
          </a:p>
        </p:txBody>
      </p:sp>
      <p:sp>
        <p:nvSpPr>
          <p:cNvPr id="19" name="Rectangle 18"/>
          <p:cNvSpPr/>
          <p:nvPr/>
        </p:nvSpPr>
        <p:spPr>
          <a:xfrm>
            <a:off x="7010400" y="3810000"/>
            <a:ext cx="2057400"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buFont typeface="Arial" pitchFamily="34" charset="0"/>
              <a:buChar char="•"/>
            </a:pPr>
            <a:r>
              <a:rPr lang="en-US" sz="1800" b="1" dirty="0" err="1" smtClean="0">
                <a:solidFill>
                  <a:schemeClr val="tx1"/>
                </a:solidFill>
                <a:latin typeface="Times New Roman" charset="0"/>
                <a:ea typeface="Times New Roman" charset="0"/>
                <a:cs typeface="Times New Roman" charset="0"/>
              </a:rPr>
              <a:t>Penerapan</a:t>
            </a:r>
            <a:r>
              <a:rPr lang="en-US" sz="1800" b="1" dirty="0" smtClean="0">
                <a:solidFill>
                  <a:schemeClr val="tx1"/>
                </a:solidFill>
                <a:latin typeface="Times New Roman" charset="0"/>
                <a:ea typeface="Times New Roman" charset="0"/>
                <a:cs typeface="Times New Roman" charset="0"/>
              </a:rPr>
              <a:t> </a:t>
            </a:r>
            <a:r>
              <a:rPr lang="en-US" sz="1800" b="1" dirty="0" err="1" smtClean="0">
                <a:solidFill>
                  <a:schemeClr val="tx1"/>
                </a:solidFill>
                <a:latin typeface="Times New Roman" charset="0"/>
                <a:ea typeface="Times New Roman" charset="0"/>
                <a:cs typeface="Times New Roman" charset="0"/>
              </a:rPr>
              <a:t>konsisten</a:t>
            </a:r>
            <a:endParaRPr lang="en-US" sz="1800" b="1" dirty="0" smtClean="0">
              <a:solidFill>
                <a:schemeClr val="tx1"/>
              </a:solidFill>
              <a:latin typeface="Times New Roman" charset="0"/>
              <a:ea typeface="Times New Roman" charset="0"/>
              <a:cs typeface="Times New Roman" charset="0"/>
            </a:endParaRPr>
          </a:p>
          <a:p>
            <a:pPr lvl="0" algn="r">
              <a:buFont typeface="Arial" pitchFamily="34" charset="0"/>
              <a:buChar char="•"/>
            </a:pPr>
            <a:r>
              <a:rPr lang="en-US" sz="1800" b="1" dirty="0" err="1" smtClean="0">
                <a:solidFill>
                  <a:schemeClr val="tx1"/>
                </a:solidFill>
                <a:latin typeface="Times New Roman" charset="0"/>
                <a:ea typeface="Times New Roman" charset="0"/>
                <a:cs typeface="Times New Roman" charset="0"/>
              </a:rPr>
              <a:t>Tidak</a:t>
            </a:r>
            <a:r>
              <a:rPr lang="en-US" sz="1800" b="1" dirty="0" smtClean="0">
                <a:solidFill>
                  <a:schemeClr val="tx1"/>
                </a:solidFill>
                <a:latin typeface="Times New Roman" charset="0"/>
                <a:ea typeface="Times New Roman" charset="0"/>
                <a:cs typeface="Times New Roman" charset="0"/>
              </a:rPr>
              <a:t> </a:t>
            </a:r>
            <a:r>
              <a:rPr lang="en-US" sz="1800" b="1" dirty="0" err="1" smtClean="0">
                <a:solidFill>
                  <a:schemeClr val="tx1"/>
                </a:solidFill>
                <a:latin typeface="Times New Roman" charset="0"/>
                <a:ea typeface="Times New Roman" charset="0"/>
                <a:cs typeface="Times New Roman" charset="0"/>
              </a:rPr>
              <a:t>diperkenankan</a:t>
            </a:r>
            <a:r>
              <a:rPr lang="en-US" sz="1800" b="1" dirty="0" smtClean="0">
                <a:solidFill>
                  <a:schemeClr val="tx1"/>
                </a:solidFill>
                <a:latin typeface="Times New Roman" charset="0"/>
                <a:ea typeface="Times New Roman" charset="0"/>
                <a:cs typeface="Times New Roman" charset="0"/>
              </a:rPr>
              <a:t> </a:t>
            </a:r>
            <a:r>
              <a:rPr lang="en-US" sz="1800" b="1" dirty="0" err="1" smtClean="0">
                <a:solidFill>
                  <a:schemeClr val="tx1"/>
                </a:solidFill>
                <a:latin typeface="Times New Roman" charset="0"/>
                <a:ea typeface="Times New Roman" charset="0"/>
                <a:cs typeface="Times New Roman" charset="0"/>
              </a:rPr>
              <a:t>menerapkan</a:t>
            </a:r>
            <a:r>
              <a:rPr lang="en-US" sz="1800" b="1" dirty="0" smtClean="0">
                <a:solidFill>
                  <a:schemeClr val="tx1"/>
                </a:solidFill>
                <a:latin typeface="Times New Roman" charset="0"/>
                <a:ea typeface="Times New Roman" charset="0"/>
                <a:cs typeface="Times New Roman" charset="0"/>
              </a:rPr>
              <a:t> ED SAK EMKM </a:t>
            </a:r>
            <a:r>
              <a:rPr lang="en-US" sz="1800" b="1" dirty="0" err="1" smtClean="0">
                <a:solidFill>
                  <a:schemeClr val="tx1"/>
                </a:solidFill>
                <a:latin typeface="Times New Roman" charset="0"/>
                <a:ea typeface="Times New Roman" charset="0"/>
                <a:cs typeface="Times New Roman" charset="0"/>
              </a:rPr>
              <a:t>pada</a:t>
            </a:r>
            <a:r>
              <a:rPr lang="en-US" sz="1800" b="1" dirty="0" smtClean="0">
                <a:solidFill>
                  <a:schemeClr val="tx1"/>
                </a:solidFill>
                <a:latin typeface="Times New Roman" charset="0"/>
                <a:ea typeface="Times New Roman" charset="0"/>
                <a:cs typeface="Times New Roman" charset="0"/>
              </a:rPr>
              <a:t> LK </a:t>
            </a:r>
            <a:r>
              <a:rPr lang="en-US" sz="1800" b="1" dirty="0" err="1" smtClean="0">
                <a:solidFill>
                  <a:schemeClr val="tx1"/>
                </a:solidFill>
                <a:latin typeface="Times New Roman" charset="0"/>
                <a:ea typeface="Times New Roman" charset="0"/>
                <a:cs typeface="Times New Roman" charset="0"/>
              </a:rPr>
              <a:t>berikutnya</a:t>
            </a:r>
            <a:endParaRPr lang="en-US" sz="1800" b="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02519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144588587"/>
              </p:ext>
            </p:extLst>
          </p:nvPr>
        </p:nvGraphicFramePr>
        <p:xfrm>
          <a:off x="-152400" y="1295400"/>
          <a:ext cx="7620000" cy="429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3581400" y="5303838"/>
            <a:ext cx="5334000" cy="792162"/>
          </a:xfrm>
        </p:spPr>
        <p:txBody>
          <a:bodyPr/>
          <a:lstStyle/>
          <a:p>
            <a:pPr algn="r"/>
            <a:r>
              <a:rPr lang="en-US" sz="4000" b="1" dirty="0" smtClean="0">
                <a:latin typeface="Cooper Black" charset="0"/>
                <a:ea typeface="Cooper Black" charset="0"/>
                <a:cs typeface="Cooper Black" charset="0"/>
              </a:rPr>
              <a:t> </a:t>
            </a:r>
            <a:r>
              <a:rPr lang="en-US" sz="4000" b="1" dirty="0" err="1" smtClean="0">
                <a:latin typeface="Cooper Black" charset="0"/>
                <a:ea typeface="Cooper Black" charset="0"/>
                <a:cs typeface="Cooper Black" charset="0"/>
              </a:rPr>
              <a:t>Pengecualian</a:t>
            </a:r>
            <a:r>
              <a:rPr lang="en-US" sz="4000" b="1" dirty="0" smtClean="0">
                <a:latin typeface="Cooper Black" charset="0"/>
                <a:ea typeface="Cooper Black" charset="0"/>
                <a:cs typeface="Cooper Black" charset="0"/>
              </a:rPr>
              <a:t> </a:t>
            </a:r>
            <a:br>
              <a:rPr lang="en-US" sz="4000" b="1" dirty="0" smtClean="0">
                <a:latin typeface="Cooper Black" charset="0"/>
                <a:ea typeface="Cooper Black" charset="0"/>
                <a:cs typeface="Cooper Black" charset="0"/>
              </a:rPr>
            </a:br>
            <a:r>
              <a:rPr lang="en-US" sz="4000" b="1" dirty="0" err="1" smtClean="0">
                <a:latin typeface="Cooper Black" charset="0"/>
                <a:ea typeface="Cooper Black" charset="0"/>
                <a:cs typeface="Cooper Black" charset="0"/>
              </a:rPr>
              <a:t>Ruang</a:t>
            </a:r>
            <a:r>
              <a:rPr lang="en-US" sz="4000" b="1" dirty="0" smtClean="0">
                <a:latin typeface="Cooper Black" charset="0"/>
                <a:ea typeface="Cooper Black" charset="0"/>
                <a:cs typeface="Cooper Black" charset="0"/>
              </a:rPr>
              <a:t> </a:t>
            </a:r>
            <a:r>
              <a:rPr lang="en-US" sz="4000" b="1" dirty="0" err="1" smtClean="0">
                <a:latin typeface="Cooper Black" charset="0"/>
                <a:ea typeface="Cooper Black" charset="0"/>
                <a:cs typeface="Cooper Black" charset="0"/>
              </a:rPr>
              <a:t>Lingkup</a:t>
            </a:r>
            <a:r>
              <a:rPr lang="en-US" sz="4000" b="1" dirty="0" smtClean="0">
                <a:latin typeface="Cooper Black" charset="0"/>
                <a:ea typeface="Cooper Black" charset="0"/>
                <a:cs typeface="Cooper Black" charset="0"/>
              </a:rPr>
              <a:t>  </a:t>
            </a:r>
            <a:endParaRPr lang="en-US" sz="4000" b="1" dirty="0">
              <a:latin typeface="Cooper Black" charset="0"/>
              <a:ea typeface="Cooper Black" charset="0"/>
              <a:cs typeface="Cooper Black" charset="0"/>
            </a:endParaRPr>
          </a:p>
        </p:txBody>
      </p:sp>
      <p:sp>
        <p:nvSpPr>
          <p:cNvPr id="20" name="Rectangular Callout 19"/>
          <p:cNvSpPr/>
          <p:nvPr/>
        </p:nvSpPr>
        <p:spPr>
          <a:xfrm>
            <a:off x="6324600" y="1295400"/>
            <a:ext cx="2667000" cy="1447800"/>
          </a:xfrm>
          <a:prstGeom prst="wedgeRectCallout">
            <a:avLst>
              <a:gd name="adj1" fmla="val -50076"/>
              <a:gd name="adj2" fmla="val 1286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err="1">
                <a:solidFill>
                  <a:schemeClr val="tx1"/>
                </a:solidFill>
                <a:latin typeface="Times New Roman" charset="0"/>
                <a:ea typeface="Times New Roman" charset="0"/>
                <a:cs typeface="Times New Roman" charset="0"/>
              </a:rPr>
              <a:t>J</a:t>
            </a:r>
            <a:r>
              <a:rPr lang="en-US" sz="2400" b="1" dirty="0" err="1" smtClean="0">
                <a:solidFill>
                  <a:schemeClr val="tx1"/>
                </a:solidFill>
                <a:latin typeface="Times New Roman" charset="0"/>
                <a:ea typeface="Times New Roman" charset="0"/>
                <a:cs typeface="Times New Roman" charset="0"/>
              </a:rPr>
              <a:t>ika</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2"/>
                </a:solidFill>
                <a:latin typeface="Times New Roman" charset="0"/>
                <a:ea typeface="Times New Roman" charset="0"/>
                <a:cs typeface="Times New Roman" charset="0"/>
              </a:rPr>
              <a:t>diizinkan</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1"/>
                </a:solidFill>
                <a:latin typeface="Times New Roman" charset="0"/>
                <a:ea typeface="Times New Roman" charset="0"/>
                <a:cs typeface="Times New Roman" charset="0"/>
              </a:rPr>
              <a:t>oleh</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2"/>
                </a:solidFill>
                <a:latin typeface="Times New Roman" charset="0"/>
                <a:ea typeface="Times New Roman" charset="0"/>
                <a:cs typeface="Times New Roman" charset="0"/>
              </a:rPr>
              <a:t>otoritas</a:t>
            </a:r>
            <a:r>
              <a:rPr lang="en-US" sz="2400" b="1" dirty="0" smtClean="0">
                <a:solidFill>
                  <a:schemeClr val="tx1"/>
                </a:solidFill>
                <a:latin typeface="Times New Roman" charset="0"/>
                <a:ea typeface="Times New Roman" charset="0"/>
                <a:cs typeface="Times New Roman" charset="0"/>
              </a:rPr>
              <a:t> di </a:t>
            </a:r>
            <a:r>
              <a:rPr lang="en-US" sz="2400" b="1" dirty="0" err="1" smtClean="0">
                <a:solidFill>
                  <a:schemeClr val="tx1"/>
                </a:solidFill>
                <a:latin typeface="Times New Roman" charset="0"/>
                <a:ea typeface="Times New Roman" charset="0"/>
                <a:cs typeface="Times New Roman" charset="0"/>
              </a:rPr>
              <a:t>bidang</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1"/>
                </a:solidFill>
                <a:latin typeface="Times New Roman" charset="0"/>
                <a:ea typeface="Times New Roman" charset="0"/>
                <a:cs typeface="Times New Roman" charset="0"/>
              </a:rPr>
              <a:t>jasa</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1"/>
                </a:solidFill>
                <a:latin typeface="Times New Roman" charset="0"/>
                <a:ea typeface="Times New Roman" charset="0"/>
                <a:cs typeface="Times New Roman" charset="0"/>
              </a:rPr>
              <a:t>keuangan</a:t>
            </a:r>
            <a:r>
              <a:rPr lang="en-US" sz="2400" b="1" dirty="0" smtClean="0">
                <a:solidFill>
                  <a:schemeClr val="tx1"/>
                </a:solidFill>
                <a:latin typeface="Times New Roman" charset="0"/>
                <a:ea typeface="Times New Roman" charset="0"/>
                <a:cs typeface="Times New Roman" charset="0"/>
              </a:rPr>
              <a:t> </a:t>
            </a:r>
            <a:r>
              <a:rPr lang="en-US" sz="2400" b="1" dirty="0" err="1" smtClean="0">
                <a:solidFill>
                  <a:schemeClr val="tx1"/>
                </a:solidFill>
                <a:latin typeface="Times New Roman" charset="0"/>
                <a:ea typeface="Times New Roman" charset="0"/>
                <a:cs typeface="Times New Roman" charset="0"/>
              </a:rPr>
              <a:t>tersebut</a:t>
            </a:r>
            <a:endParaRPr lang="en-US" sz="2400" b="1" dirty="0">
              <a:solidFill>
                <a:schemeClr val="tx1"/>
              </a:solidFill>
              <a:latin typeface="Times New Roman" charset="0"/>
              <a:ea typeface="Times New Roman" charset="0"/>
              <a:cs typeface="Times New Roman" charset="0"/>
            </a:endParaRPr>
          </a:p>
        </p:txBody>
      </p:sp>
      <p:sp>
        <p:nvSpPr>
          <p:cNvPr id="21" name="Slide Number Placeholder 3"/>
          <p:cNvSpPr>
            <a:spLocks noGrp="1"/>
          </p:cNvSpPr>
          <p:nvPr>
            <p:ph type="sldNum" sz="quarter" idx="10"/>
          </p:nvPr>
        </p:nvSpPr>
        <p:spPr>
          <a:xfrm>
            <a:off x="8135938" y="6371618"/>
            <a:ext cx="550862" cy="365844"/>
          </a:xfrm>
        </p:spPr>
        <p:txBody>
          <a:bodyPr/>
          <a:lstStyle/>
          <a:p>
            <a:pPr>
              <a:defRPr/>
            </a:pPr>
            <a:r>
              <a:rPr lang="en-US" dirty="0" smtClean="0">
                <a:solidFill>
                  <a:schemeClr val="tx1"/>
                </a:solidFill>
              </a:rPr>
              <a:t>7</a:t>
            </a:r>
            <a:endParaRPr lang="en-US" dirty="0">
              <a:solidFill>
                <a:schemeClr val="tx1"/>
              </a:solidFill>
            </a:endParaRPr>
          </a:p>
        </p:txBody>
      </p:sp>
    </p:spTree>
    <p:extLst>
      <p:ext uri="{BB962C8B-B14F-4D97-AF65-F5344CB8AC3E}">
        <p14:creationId xmlns:p14="http://schemas.microsoft.com/office/powerpoint/2010/main" val="8522499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10657"/>
            <a:ext cx="8229600" cy="1141943"/>
          </a:xfrm>
        </p:spPr>
        <p:txBody>
          <a:bodyPr/>
          <a:lstStyle/>
          <a:p>
            <a:r>
              <a:rPr lang="en-US" sz="3200" dirty="0" err="1" smtClean="0">
                <a:latin typeface="Cooper Black" charset="0"/>
                <a:ea typeface="Cooper Black" charset="0"/>
                <a:cs typeface="Cooper Black" charset="0"/>
              </a:rPr>
              <a:t>Ketentuan</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Transisi</a:t>
            </a:r>
            <a:r>
              <a:rPr lang="en-US" sz="3200" dirty="0" smtClean="0">
                <a:latin typeface="Cooper Black" charset="0"/>
                <a:ea typeface="Cooper Black" charset="0"/>
                <a:cs typeface="Cooper Black" charset="0"/>
              </a:rPr>
              <a:t> (</a:t>
            </a:r>
            <a:r>
              <a:rPr lang="en-US" sz="3200" dirty="0" err="1" smtClean="0">
                <a:latin typeface="Cooper Black" charset="0"/>
                <a:ea typeface="Cooper Black" charset="0"/>
                <a:cs typeface="Cooper Black" charset="0"/>
              </a:rPr>
              <a:t>Lanjutan</a:t>
            </a:r>
            <a:r>
              <a:rPr lang="en-US" sz="3200" dirty="0" smtClean="0">
                <a:latin typeface="Cooper Black" charset="0"/>
                <a:ea typeface="Cooper Black" charset="0"/>
                <a:cs typeface="Cooper Black" charset="0"/>
              </a:rPr>
              <a:t>..)</a:t>
            </a:r>
            <a:endParaRPr lang="en-US" sz="3200" dirty="0">
              <a:latin typeface="Cooper Black" charset="0"/>
              <a:ea typeface="Cooper Black" charset="0"/>
              <a:cs typeface="Cooper Black" charset="0"/>
            </a:endParaRPr>
          </a:p>
        </p:txBody>
      </p:sp>
      <p:sp>
        <p:nvSpPr>
          <p:cNvPr id="3" name="Content Placeholder 2"/>
          <p:cNvSpPr>
            <a:spLocks noGrp="1"/>
          </p:cNvSpPr>
          <p:nvPr>
            <p:ph sz="half" idx="1"/>
          </p:nvPr>
        </p:nvSpPr>
        <p:spPr>
          <a:xfrm>
            <a:off x="76200" y="1447800"/>
            <a:ext cx="8610600" cy="4876800"/>
          </a:xfrm>
        </p:spPr>
        <p:txBody>
          <a:bodyPr/>
          <a:lstStyle/>
          <a:p>
            <a:pPr>
              <a:spcBef>
                <a:spcPts val="0"/>
              </a:spcBef>
            </a:pPr>
            <a:r>
              <a:rPr lang="en-US" sz="2200" b="1" dirty="0" err="1" smtClean="0">
                <a:solidFill>
                  <a:schemeClr val="tx2"/>
                </a:solidFill>
                <a:latin typeface="Times New Roman" charset="0"/>
                <a:ea typeface="Times New Roman" charset="0"/>
                <a:cs typeface="Times New Roman" charset="0"/>
              </a:rPr>
              <a:t>Retrospektif</a:t>
            </a:r>
            <a:r>
              <a:rPr lang="en-US" sz="2200" dirty="0" smtClean="0">
                <a:latin typeface="Times New Roman" charset="0"/>
                <a:ea typeface="Times New Roman" charset="0"/>
                <a:cs typeface="Times New Roman" charset="0"/>
              </a:rPr>
              <a:t>.</a:t>
            </a:r>
          </a:p>
          <a:p>
            <a:pPr>
              <a:spcBef>
                <a:spcPts val="0"/>
              </a:spcBef>
            </a:pPr>
            <a:r>
              <a:rPr lang="en-US" sz="2200" b="1" dirty="0" err="1" smtClean="0">
                <a:solidFill>
                  <a:schemeClr val="tx2"/>
                </a:solidFill>
                <a:latin typeface="Times New Roman" charset="0"/>
                <a:ea typeface="Times New Roman" charset="0"/>
                <a:cs typeface="Times New Roman" charset="0"/>
              </a:rPr>
              <a:t>Prospektif</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jika</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tidak</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praktis</a:t>
            </a:r>
            <a:r>
              <a:rPr lang="en-US" sz="2200" dirty="0" smtClean="0">
                <a:latin typeface="Times New Roman" charset="0"/>
                <a:ea typeface="Times New Roman" charset="0"/>
                <a:cs typeface="Times New Roman" charset="0"/>
              </a:rPr>
              <a:t>.</a:t>
            </a:r>
          </a:p>
          <a:p>
            <a:pPr lvl="1">
              <a:spcBef>
                <a:spcPts val="0"/>
              </a:spcBef>
            </a:pPr>
            <a:r>
              <a:rPr lang="en-US" sz="2200" dirty="0" err="1" smtClean="0">
                <a:latin typeface="Times New Roman" charset="0"/>
                <a:ea typeface="Times New Roman" charset="0"/>
                <a:cs typeface="Times New Roman" charset="0"/>
              </a:rPr>
              <a:t>Tidak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praktis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adalah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ketika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entitas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tidak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dapat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menerapkan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suatu</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pengaturan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setelah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seluruh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upaya</a:t>
            </a:r>
            <a:r>
              <a:rPr lang="en-US" sz="2200" dirty="0" smtClean="0">
                <a:latin typeface="Times New Roman" charset="0"/>
                <a:ea typeface="Times New Roman" charset="0"/>
                <a:cs typeface="Times New Roman" charset="0"/>
              </a:rPr>
              <a:t> yang </a:t>
            </a:r>
            <a:r>
              <a:rPr lang="en-US" sz="2200" dirty="0" err="1" smtClean="0">
                <a:latin typeface="Times New Roman" charset="0"/>
                <a:ea typeface="Times New Roman" charset="0"/>
                <a:cs typeface="Times New Roman" charset="0"/>
              </a:rPr>
              <a:t>masuk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akal</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dilakukan</a:t>
            </a:r>
            <a:r>
              <a:rPr lang="en-US" sz="2200" dirty="0" smtClean="0">
                <a:latin typeface="Times New Roman" charset="0"/>
                <a:ea typeface="Times New Roman" charset="0"/>
                <a:cs typeface="Times New Roman" charset="0"/>
              </a:rPr>
              <a:t>. </a:t>
            </a:r>
          </a:p>
          <a:p>
            <a:pPr>
              <a:spcBef>
                <a:spcPts val="0"/>
              </a:spcBef>
            </a:pPr>
            <a:r>
              <a:rPr lang="en-US" sz="2200" dirty="0" err="1" smtClean="0">
                <a:latin typeface="Times New Roman" charset="0"/>
                <a:ea typeface="Times New Roman" charset="0"/>
                <a:cs typeface="Times New Roman" charset="0"/>
              </a:rPr>
              <a:t>Bila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sebelumnya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telah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menyusun</a:t>
            </a:r>
            <a:r>
              <a:rPr lang="en-US" sz="2200" dirty="0" smtClean="0">
                <a:latin typeface="Times New Roman" charset="0"/>
                <a:ea typeface="Times New Roman" charset="0"/>
                <a:cs typeface="Times New Roman" charset="0"/>
              </a:rPr>
              <a:t> LK:</a:t>
            </a:r>
          </a:p>
          <a:p>
            <a:pPr lvl="1">
              <a:spcBef>
                <a:spcPts val="0"/>
              </a:spcBef>
            </a:pPr>
            <a:r>
              <a:rPr lang="en-US" sz="2200" dirty="0" err="1" smtClean="0">
                <a:latin typeface="Times New Roman" charset="0"/>
                <a:ea typeface="Times New Roman" charset="0"/>
                <a:cs typeface="Times New Roman" charset="0"/>
              </a:rPr>
              <a:t>Mengakui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seluruh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liabilitas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sesuai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dengan</a:t>
            </a:r>
            <a:r>
              <a:rPr lang="en-US" sz="2200" dirty="0" smtClean="0">
                <a:latin typeface="Times New Roman" charset="0"/>
                <a:ea typeface="Times New Roman" charset="0"/>
                <a:cs typeface="Times New Roman" charset="0"/>
              </a:rPr>
              <a:t> ED SAK EMKM</a:t>
            </a:r>
          </a:p>
          <a:p>
            <a:pPr lvl="1">
              <a:spcBef>
                <a:spcPts val="0"/>
              </a:spcBef>
            </a:pPr>
            <a:r>
              <a:rPr lang="en-US" sz="2200" dirty="0" err="1" smtClean="0">
                <a:latin typeface="Times New Roman" charset="0"/>
                <a:ea typeface="Times New Roman" charset="0"/>
                <a:cs typeface="Times New Roman" charset="0"/>
              </a:rPr>
              <a:t>Tidak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mengakui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akun-akun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sebagai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liabilitas</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jika</a:t>
            </a:r>
            <a:r>
              <a:rPr lang="en-US" sz="2200" dirty="0" smtClean="0">
                <a:latin typeface="Times New Roman" charset="0"/>
                <a:ea typeface="Times New Roman" charset="0"/>
                <a:cs typeface="Times New Roman" charset="0"/>
              </a:rPr>
              <a:t> ED SAK EMKM </a:t>
            </a:r>
            <a:r>
              <a:rPr lang="en-US" sz="2200" dirty="0" err="1" smtClean="0">
                <a:latin typeface="Times New Roman" charset="0"/>
                <a:ea typeface="Times New Roman" charset="0"/>
                <a:cs typeface="Times New Roman" charset="0"/>
              </a:rPr>
              <a:t>tidak</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mengizinkan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pengakuan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tersebut</a:t>
            </a:r>
            <a:endParaRPr lang="en-US" sz="2200" dirty="0" smtClean="0">
              <a:latin typeface="Times New Roman" charset="0"/>
              <a:ea typeface="Times New Roman" charset="0"/>
              <a:cs typeface="Times New Roman" charset="0"/>
            </a:endParaRPr>
          </a:p>
          <a:p>
            <a:pPr lvl="1">
              <a:spcBef>
                <a:spcPts val="0"/>
              </a:spcBef>
            </a:pPr>
            <a:r>
              <a:rPr lang="en-US" sz="2200" dirty="0" err="1" smtClean="0">
                <a:latin typeface="Times New Roman" charset="0"/>
                <a:ea typeface="Times New Roman" charset="0"/>
                <a:cs typeface="Times New Roman" charset="0"/>
              </a:rPr>
              <a:t>Mereklasifikasi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akun-akun</a:t>
            </a:r>
            <a:r>
              <a:rPr lang="en-US" sz="2200" dirty="0" smtClean="0">
                <a:latin typeface="Times New Roman" charset="0"/>
                <a:ea typeface="Times New Roman" charset="0"/>
                <a:cs typeface="Times New Roman" charset="0"/>
              </a:rPr>
              <a:t> agar </a:t>
            </a:r>
            <a:r>
              <a:rPr lang="en-US" sz="2200" dirty="0" err="1" smtClean="0">
                <a:latin typeface="Times New Roman" charset="0"/>
                <a:ea typeface="Times New Roman" charset="0"/>
                <a:cs typeface="Times New Roman" charset="0"/>
              </a:rPr>
              <a:t>sesuai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dengan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akun-akun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berdasarkan</a:t>
            </a:r>
            <a:r>
              <a:rPr lang="en-US" sz="2200" dirty="0" smtClean="0">
                <a:latin typeface="Times New Roman" charset="0"/>
                <a:ea typeface="Times New Roman" charset="0"/>
                <a:cs typeface="Times New Roman" charset="0"/>
              </a:rPr>
              <a:t> ED SAK EMKM</a:t>
            </a:r>
          </a:p>
          <a:p>
            <a:pPr lvl="1">
              <a:spcBef>
                <a:spcPts val="0"/>
              </a:spcBef>
            </a:pPr>
            <a:r>
              <a:rPr lang="en-US" sz="2200" dirty="0" err="1" smtClean="0">
                <a:latin typeface="Times New Roman" charset="0"/>
                <a:ea typeface="Times New Roman" charset="0"/>
                <a:cs typeface="Times New Roman" charset="0"/>
              </a:rPr>
              <a:t>Menerapkan</a:t>
            </a:r>
            <a:r>
              <a:rPr lang="en-US" sz="2200" dirty="0" smtClean="0">
                <a:latin typeface="Times New Roman" charset="0"/>
                <a:ea typeface="Times New Roman" charset="0"/>
                <a:cs typeface="Times New Roman" charset="0"/>
              </a:rPr>
              <a:t> ED SAK EMKM </a:t>
            </a:r>
            <a:r>
              <a:rPr lang="en-US" sz="2200" dirty="0" err="1" smtClean="0">
                <a:latin typeface="Times New Roman" charset="0"/>
                <a:ea typeface="Times New Roman" charset="0"/>
                <a:cs typeface="Times New Roman" charset="0"/>
              </a:rPr>
              <a:t>dalam</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pengukuran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seluruh</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aset</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liabilitas</a:t>
            </a:r>
            <a:r>
              <a:rPr lang="en-US" sz="2200" dirty="0" smtClean="0">
                <a:latin typeface="Times New Roman" charset="0"/>
                <a:ea typeface="Times New Roman" charset="0"/>
                <a:cs typeface="Times New Roman" charset="0"/>
              </a:rPr>
              <a:t> yang </a:t>
            </a:r>
            <a:r>
              <a:rPr lang="en-US" sz="2200" dirty="0" err="1" smtClean="0">
                <a:latin typeface="Times New Roman" charset="0"/>
                <a:ea typeface="Times New Roman" charset="0"/>
                <a:cs typeface="Times New Roman" charset="0"/>
              </a:rPr>
              <a:t>diakui</a:t>
            </a:r>
            <a:endParaRPr lang="en-US" sz="2200" dirty="0" smtClean="0">
              <a:latin typeface="Times New Roman" charset="0"/>
              <a:ea typeface="Times New Roman" charset="0"/>
              <a:cs typeface="Times New Roman" charset="0"/>
            </a:endParaRPr>
          </a:p>
          <a:p>
            <a:pPr>
              <a:spcBef>
                <a:spcPts val="0"/>
              </a:spcBef>
            </a:pPr>
            <a:r>
              <a:rPr lang="en-US" sz="2200" dirty="0" err="1" smtClean="0">
                <a:latin typeface="Times New Roman" charset="0"/>
                <a:ea typeface="Times New Roman" charset="0"/>
                <a:cs typeface="Times New Roman" charset="0"/>
              </a:rPr>
              <a:t>Hasil</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penyesuaian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dari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rerangka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pelaporan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keuangan</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sebelumnya</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diakui</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langsung</a:t>
            </a:r>
            <a:r>
              <a:rPr lang="en-US" sz="2200" dirty="0" smtClean="0">
                <a:latin typeface="Times New Roman" charset="0"/>
                <a:ea typeface="Times New Roman" charset="0"/>
                <a:cs typeface="Times New Roman" charset="0"/>
              </a:rPr>
              <a:t> </a:t>
            </a:r>
            <a:r>
              <a:rPr lang="en-US" sz="2200" dirty="0" err="1" smtClean="0">
                <a:latin typeface="Times New Roman" charset="0"/>
                <a:ea typeface="Times New Roman" charset="0"/>
                <a:cs typeface="Times New Roman" charset="0"/>
              </a:rPr>
              <a:t>pada</a:t>
            </a:r>
            <a:r>
              <a:rPr lang="en-US" sz="2200" dirty="0" smtClean="0">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saldo</a:t>
            </a:r>
            <a:r>
              <a:rPr lang="en-US" sz="2200" b="1" dirty="0" smtClean="0">
                <a:solidFill>
                  <a:schemeClr val="tx2"/>
                </a:solidFill>
                <a:latin typeface="Times New Roman" charset="0"/>
                <a:ea typeface="Times New Roman" charset="0"/>
                <a:cs typeface="Times New Roman" charset="0"/>
              </a:rPr>
              <a:t> </a:t>
            </a:r>
            <a:r>
              <a:rPr lang="en-US" sz="2200" b="1" dirty="0" err="1" smtClean="0">
                <a:solidFill>
                  <a:schemeClr val="tx2"/>
                </a:solidFill>
                <a:latin typeface="Times New Roman" charset="0"/>
                <a:ea typeface="Times New Roman" charset="0"/>
                <a:cs typeface="Times New Roman" charset="0"/>
              </a:rPr>
              <a:t>laba</a:t>
            </a:r>
            <a:r>
              <a:rPr lang="en-US" sz="2200" dirty="0" smtClean="0">
                <a:latin typeface="Times New Roman" charset="0"/>
                <a:ea typeface="Times New Roman" charset="0"/>
                <a:cs typeface="Times New Roman" charset="0"/>
              </a:rPr>
              <a:t>.</a:t>
            </a:r>
            <a:endParaRPr lang="en-US" sz="2200" dirty="0">
              <a:latin typeface="Times New Roman" charset="0"/>
              <a:ea typeface="Times New Roman" charset="0"/>
              <a:cs typeface="Times New Roman" charset="0"/>
            </a:endParaRPr>
          </a:p>
        </p:txBody>
      </p:sp>
      <p:sp>
        <p:nvSpPr>
          <p:cNvPr id="5" name="Slide Number Placeholder 4"/>
          <p:cNvSpPr>
            <a:spLocks noGrp="1"/>
          </p:cNvSpPr>
          <p:nvPr>
            <p:ph type="sldNum" sz="quarter" idx="10"/>
          </p:nvPr>
        </p:nvSpPr>
        <p:spPr/>
        <p:txBody>
          <a:bodyPr/>
          <a:lstStyle/>
          <a:p>
            <a:pPr>
              <a:defRPr/>
            </a:pPr>
            <a:fld id="{0A326053-501F-464A-9995-65CB698ED709}" type="slidenum">
              <a:rPr lang="en-US" b="1" smtClean="0">
                <a:solidFill>
                  <a:schemeClr val="tx1"/>
                </a:solidFill>
                <a:latin typeface="Times New Roman" charset="0"/>
                <a:ea typeface="Times New Roman" charset="0"/>
                <a:cs typeface="Times New Roman" charset="0"/>
              </a:rPr>
              <a:pPr>
                <a:defRPr/>
              </a:pPr>
              <a:t>70</a:t>
            </a:fld>
            <a:endParaRPr lang="en-US" b="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713778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804904"/>
            <a:ext cx="8763000" cy="4748296"/>
          </a:xfrm>
        </p:spPr>
        <p:txBody>
          <a:bodyPr/>
          <a:lstStyle/>
          <a:p>
            <a:pPr>
              <a:spcBef>
                <a:spcPts val="0"/>
              </a:spcBef>
            </a:pPr>
            <a:r>
              <a:rPr lang="en-US" sz="2400" b="1" dirty="0" err="1" smtClean="0">
                <a:solidFill>
                  <a:schemeClr val="tx2"/>
                </a:solidFill>
              </a:rPr>
              <a:t>Dasar</a:t>
            </a:r>
            <a:r>
              <a:rPr lang="en-US" sz="2400" b="1" dirty="0" smtClean="0">
                <a:solidFill>
                  <a:schemeClr val="tx2"/>
                </a:solidFill>
              </a:rPr>
              <a:t> </a:t>
            </a:r>
            <a:r>
              <a:rPr lang="en-US" sz="2400" b="1" dirty="0" err="1" smtClean="0">
                <a:solidFill>
                  <a:schemeClr val="tx2"/>
                </a:solidFill>
              </a:rPr>
              <a:t>pengukuran</a:t>
            </a:r>
            <a:r>
              <a:rPr lang="en-US" sz="2400" b="1" dirty="0" smtClean="0">
                <a:solidFill>
                  <a:schemeClr val="tx2"/>
                </a:solidFill>
              </a:rPr>
              <a:t> ED SAK EMKM</a:t>
            </a:r>
          </a:p>
          <a:p>
            <a:pPr lvl="1">
              <a:spcBef>
                <a:spcPts val="0"/>
              </a:spcBef>
            </a:pPr>
            <a:r>
              <a:rPr lang="en-US" sz="2400" b="1" dirty="0" err="1" smtClean="0">
                <a:solidFill>
                  <a:schemeClr val="tx2"/>
                </a:solidFill>
              </a:rPr>
              <a:t>Metode</a:t>
            </a:r>
            <a:r>
              <a:rPr lang="en-US" sz="2400" b="1" dirty="0" smtClean="0">
                <a:solidFill>
                  <a:schemeClr val="tx2"/>
                </a:solidFill>
              </a:rPr>
              <a:t> </a:t>
            </a:r>
            <a:r>
              <a:rPr lang="en-US" sz="2400" b="1" dirty="0" err="1" smtClean="0">
                <a:solidFill>
                  <a:schemeClr val="tx2"/>
                </a:solidFill>
              </a:rPr>
              <a:t>biaya</a:t>
            </a:r>
            <a:r>
              <a:rPr lang="en-US" sz="2400" b="1" dirty="0" smtClean="0">
                <a:solidFill>
                  <a:schemeClr val="tx2"/>
                </a:solidFill>
              </a:rPr>
              <a:t> </a:t>
            </a:r>
            <a:r>
              <a:rPr lang="en-US" sz="2400" b="1" dirty="0" err="1" smtClean="0">
                <a:solidFill>
                  <a:schemeClr val="tx2"/>
                </a:solidFill>
              </a:rPr>
              <a:t>historis</a:t>
            </a:r>
            <a:r>
              <a:rPr lang="en-US" sz="2400" dirty="0" smtClean="0"/>
              <a:t>.</a:t>
            </a:r>
          </a:p>
          <a:p>
            <a:pPr>
              <a:spcBef>
                <a:spcPts val="0"/>
              </a:spcBef>
            </a:pPr>
            <a:r>
              <a:rPr lang="en-US" sz="2400" b="1" dirty="0" err="1" smtClean="0">
                <a:solidFill>
                  <a:schemeClr val="tx2"/>
                </a:solidFill>
              </a:rPr>
              <a:t>Nilai</a:t>
            </a:r>
            <a:r>
              <a:rPr lang="en-US" sz="2400" b="1" dirty="0" smtClean="0">
                <a:solidFill>
                  <a:schemeClr val="tx2"/>
                </a:solidFill>
              </a:rPr>
              <a:t> </a:t>
            </a:r>
            <a:r>
              <a:rPr lang="en-US" sz="2400" b="1" dirty="0" err="1" smtClean="0">
                <a:solidFill>
                  <a:schemeClr val="tx2"/>
                </a:solidFill>
              </a:rPr>
              <a:t>revaluasian</a:t>
            </a:r>
            <a:r>
              <a:rPr lang="en-US" sz="2400" b="1" dirty="0" smtClean="0">
                <a:solidFill>
                  <a:schemeClr val="tx2"/>
                </a:solidFill>
              </a:rPr>
              <a:t> </a:t>
            </a:r>
            <a:r>
              <a:rPr lang="en-US" sz="2400" b="1" dirty="0" err="1" smtClean="0">
                <a:solidFill>
                  <a:schemeClr val="tx2"/>
                </a:solidFill>
              </a:rPr>
              <a:t>dianggap</a:t>
            </a:r>
            <a:r>
              <a:rPr lang="en-US" sz="2400" b="1" dirty="0" smtClean="0">
                <a:solidFill>
                  <a:schemeClr val="tx2"/>
                </a:solidFill>
              </a:rPr>
              <a:t> </a:t>
            </a:r>
            <a:r>
              <a:rPr lang="en-US" sz="2400" b="1" dirty="0" err="1" smtClean="0">
                <a:solidFill>
                  <a:schemeClr val="tx2"/>
                </a:solidFill>
              </a:rPr>
              <a:t>sebagai</a:t>
            </a:r>
            <a:r>
              <a:rPr lang="en-US" sz="2400" b="1" dirty="0" smtClean="0">
                <a:solidFill>
                  <a:schemeClr val="tx2"/>
                </a:solidFill>
              </a:rPr>
              <a:t> </a:t>
            </a:r>
            <a:r>
              <a:rPr lang="en-US" sz="2400" b="1" dirty="0" err="1" smtClean="0">
                <a:solidFill>
                  <a:schemeClr val="tx2"/>
                </a:solidFill>
              </a:rPr>
              <a:t>biaya</a:t>
            </a:r>
            <a:r>
              <a:rPr lang="en-US" sz="2400" b="1" dirty="0" smtClean="0">
                <a:solidFill>
                  <a:schemeClr val="tx2"/>
                </a:solidFill>
              </a:rPr>
              <a:t> </a:t>
            </a:r>
            <a:r>
              <a:rPr lang="en-US" sz="2400" b="1" dirty="0" err="1" smtClean="0">
                <a:solidFill>
                  <a:schemeClr val="tx2"/>
                </a:solidFill>
              </a:rPr>
              <a:t>perolehan</a:t>
            </a:r>
            <a:r>
              <a:rPr lang="en-US" sz="2400" dirty="0" smtClean="0"/>
              <a:t>. </a:t>
            </a:r>
          </a:p>
          <a:p>
            <a:pPr lvl="1">
              <a:spcBef>
                <a:spcPts val="0"/>
              </a:spcBef>
            </a:pPr>
            <a:r>
              <a:rPr lang="en-US" sz="2400" dirty="0" err="1" smtClean="0"/>
              <a:t>Misal</a:t>
            </a:r>
            <a:r>
              <a:rPr lang="en-US" sz="2400" dirty="0" smtClean="0"/>
              <a:t> </a:t>
            </a:r>
            <a:r>
              <a:rPr lang="en-US" sz="2400" dirty="0" err="1" smtClean="0"/>
              <a:t>aset</a:t>
            </a:r>
            <a:r>
              <a:rPr lang="en-US" sz="2400" dirty="0" smtClean="0"/>
              <a:t> </a:t>
            </a:r>
            <a:r>
              <a:rPr lang="en-US" sz="2400" dirty="0" err="1" smtClean="0"/>
              <a:t>tetap</a:t>
            </a:r>
            <a:r>
              <a:rPr lang="en-US" sz="2400" dirty="0" smtClean="0"/>
              <a:t> </a:t>
            </a:r>
            <a:r>
              <a:rPr lang="en-US" sz="2400" dirty="0" err="1" smtClean="0"/>
              <a:t>atau</a:t>
            </a:r>
            <a:r>
              <a:rPr lang="en-US" sz="2400" dirty="0" smtClean="0"/>
              <a:t> </a:t>
            </a:r>
            <a:r>
              <a:rPr lang="en-US" sz="2400" dirty="0" err="1" smtClean="0"/>
              <a:t>aset</a:t>
            </a:r>
            <a:r>
              <a:rPr lang="en-US" sz="2400" dirty="0" smtClean="0"/>
              <a:t> </a:t>
            </a:r>
            <a:r>
              <a:rPr lang="en-US" sz="2400" dirty="0" err="1" smtClean="0"/>
              <a:t>takberwujud</a:t>
            </a:r>
            <a:r>
              <a:rPr lang="en-US" sz="2400" dirty="0" smtClean="0"/>
              <a:t>.</a:t>
            </a:r>
          </a:p>
          <a:p>
            <a:pPr>
              <a:spcBef>
                <a:spcPts val="0"/>
              </a:spcBef>
            </a:pPr>
            <a:r>
              <a:rPr lang="en-US" sz="2400" b="1" dirty="0" err="1" smtClean="0">
                <a:solidFill>
                  <a:schemeClr val="tx2"/>
                </a:solidFill>
              </a:rPr>
              <a:t>Nilai</a:t>
            </a:r>
            <a:r>
              <a:rPr lang="en-US" sz="2400" b="1" dirty="0" smtClean="0">
                <a:solidFill>
                  <a:schemeClr val="tx2"/>
                </a:solidFill>
              </a:rPr>
              <a:t> </a:t>
            </a:r>
            <a:r>
              <a:rPr lang="en-US" sz="2400" b="1" dirty="0" err="1" smtClean="0">
                <a:solidFill>
                  <a:schemeClr val="tx2"/>
                </a:solidFill>
              </a:rPr>
              <a:t>tercatat</a:t>
            </a:r>
            <a:r>
              <a:rPr lang="en-US" sz="2400" b="1" dirty="0" smtClean="0">
                <a:solidFill>
                  <a:schemeClr val="tx2"/>
                </a:solidFill>
              </a:rPr>
              <a:t> </a:t>
            </a:r>
            <a:r>
              <a:rPr lang="en-US" sz="2400" b="1" dirty="0" err="1" smtClean="0">
                <a:solidFill>
                  <a:schemeClr val="tx2"/>
                </a:solidFill>
              </a:rPr>
              <a:t>sesuai</a:t>
            </a:r>
            <a:r>
              <a:rPr lang="en-US" sz="2400" b="1" dirty="0" smtClean="0">
                <a:solidFill>
                  <a:schemeClr val="tx2"/>
                </a:solidFill>
              </a:rPr>
              <a:t> </a:t>
            </a:r>
            <a:r>
              <a:rPr lang="en-US" sz="2400" b="1" dirty="0" err="1" smtClean="0">
                <a:solidFill>
                  <a:schemeClr val="tx2"/>
                </a:solidFill>
              </a:rPr>
              <a:t>metode</a:t>
            </a:r>
            <a:r>
              <a:rPr lang="en-US" sz="2400" b="1" dirty="0" smtClean="0">
                <a:solidFill>
                  <a:schemeClr val="tx2"/>
                </a:solidFill>
              </a:rPr>
              <a:t> </a:t>
            </a:r>
            <a:r>
              <a:rPr lang="en-US" sz="2400" b="1" dirty="0" err="1" smtClean="0">
                <a:solidFill>
                  <a:schemeClr val="tx2"/>
                </a:solidFill>
              </a:rPr>
              <a:t>ekuitas</a:t>
            </a:r>
            <a:r>
              <a:rPr lang="en-US" sz="2400" b="1" dirty="0" smtClean="0">
                <a:solidFill>
                  <a:schemeClr val="tx2"/>
                </a:solidFill>
              </a:rPr>
              <a:t> </a:t>
            </a:r>
            <a:r>
              <a:rPr lang="en-US" sz="2400" b="1" dirty="0" err="1" smtClean="0">
                <a:solidFill>
                  <a:schemeClr val="tx2"/>
                </a:solidFill>
              </a:rPr>
              <a:t>dianggap</a:t>
            </a:r>
            <a:r>
              <a:rPr lang="en-US" sz="2400" b="1" dirty="0" smtClean="0">
                <a:solidFill>
                  <a:schemeClr val="tx2"/>
                </a:solidFill>
              </a:rPr>
              <a:t> </a:t>
            </a:r>
            <a:r>
              <a:rPr lang="en-US" sz="2400" b="1" dirty="0" err="1" smtClean="0">
                <a:solidFill>
                  <a:schemeClr val="tx2"/>
                </a:solidFill>
              </a:rPr>
              <a:t>sebagai</a:t>
            </a:r>
            <a:r>
              <a:rPr lang="en-US" sz="2400" b="1" dirty="0" smtClean="0">
                <a:solidFill>
                  <a:schemeClr val="tx2"/>
                </a:solidFill>
              </a:rPr>
              <a:t> </a:t>
            </a:r>
            <a:r>
              <a:rPr lang="en-US" sz="2400" b="1" dirty="0" err="1" smtClean="0">
                <a:solidFill>
                  <a:schemeClr val="tx2"/>
                </a:solidFill>
              </a:rPr>
              <a:t>biaya</a:t>
            </a:r>
            <a:r>
              <a:rPr lang="en-US" sz="2400" b="1" dirty="0" smtClean="0">
                <a:solidFill>
                  <a:schemeClr val="tx2"/>
                </a:solidFill>
              </a:rPr>
              <a:t> </a:t>
            </a:r>
            <a:r>
              <a:rPr lang="en-US" sz="2400" b="1" dirty="0" err="1" smtClean="0">
                <a:solidFill>
                  <a:schemeClr val="tx2"/>
                </a:solidFill>
              </a:rPr>
              <a:t>perolehan</a:t>
            </a:r>
            <a:r>
              <a:rPr lang="en-US" sz="2400" dirty="0" smtClean="0"/>
              <a:t>. </a:t>
            </a:r>
          </a:p>
          <a:p>
            <a:pPr lvl="1">
              <a:spcBef>
                <a:spcPts val="0"/>
              </a:spcBef>
            </a:pPr>
            <a:r>
              <a:rPr lang="en-US" sz="2400" dirty="0" err="1" smtClean="0"/>
              <a:t>Misal</a:t>
            </a:r>
            <a:r>
              <a:rPr lang="en-US" sz="2400" dirty="0" smtClean="0"/>
              <a:t> </a:t>
            </a:r>
            <a:r>
              <a:rPr lang="en-US" sz="2400" dirty="0" err="1"/>
              <a:t>investasi</a:t>
            </a:r>
            <a:r>
              <a:rPr lang="en-US" sz="2400" dirty="0"/>
              <a:t> </a:t>
            </a:r>
            <a:r>
              <a:rPr lang="en-US" sz="2400" dirty="0" err="1"/>
              <a:t>pada</a:t>
            </a:r>
            <a:r>
              <a:rPr lang="en-US" sz="2400" dirty="0"/>
              <a:t> </a:t>
            </a:r>
            <a:r>
              <a:rPr lang="en-US" sz="2400" dirty="0" err="1"/>
              <a:t>ventura</a:t>
            </a:r>
            <a:r>
              <a:rPr lang="en-US" sz="2400" dirty="0"/>
              <a:t> </a:t>
            </a:r>
            <a:r>
              <a:rPr lang="en-US" sz="2400" dirty="0" err="1" smtClean="0"/>
              <a:t>bersama</a:t>
            </a:r>
            <a:r>
              <a:rPr lang="en-US" sz="2400" dirty="0"/>
              <a:t>.</a:t>
            </a:r>
            <a:endParaRPr lang="en-US" sz="2400" dirty="0" smtClean="0"/>
          </a:p>
          <a:p>
            <a:pPr>
              <a:spcBef>
                <a:spcPts val="0"/>
              </a:spcBef>
            </a:pPr>
            <a:r>
              <a:rPr lang="en-US" sz="2400" dirty="0" smtClean="0"/>
              <a:t>DK13 </a:t>
            </a:r>
            <a:r>
              <a:rPr lang="en-US" sz="2400" dirty="0" smtClean="0">
                <a:sym typeface="Wingdings"/>
              </a:rPr>
              <a:t> </a:t>
            </a:r>
            <a:r>
              <a:rPr lang="en-US" sz="2400" dirty="0" err="1" smtClean="0"/>
              <a:t>Entitas</a:t>
            </a:r>
            <a:r>
              <a:rPr lang="en-US" sz="2400" dirty="0" smtClean="0"/>
              <a:t> yang </a:t>
            </a:r>
            <a:r>
              <a:rPr lang="en-US" sz="2400" dirty="0" err="1" smtClean="0"/>
              <a:t>memenuhi</a:t>
            </a:r>
            <a:r>
              <a:rPr lang="en-US" sz="2400" dirty="0" smtClean="0"/>
              <a:t> </a:t>
            </a:r>
            <a:r>
              <a:rPr lang="en-US" sz="2400" dirty="0" err="1" smtClean="0"/>
              <a:t>ruang</a:t>
            </a:r>
            <a:r>
              <a:rPr lang="en-US" sz="2400" dirty="0" smtClean="0"/>
              <a:t> </a:t>
            </a:r>
            <a:r>
              <a:rPr lang="en-US" sz="2400" dirty="0" err="1" smtClean="0"/>
              <a:t>lingkup</a:t>
            </a:r>
            <a:r>
              <a:rPr lang="en-US" sz="2400" dirty="0" smtClean="0"/>
              <a:t> ED SAK EMKM </a:t>
            </a:r>
            <a:r>
              <a:rPr lang="en-US" sz="2400" dirty="0" err="1" smtClean="0"/>
              <a:t>ini</a:t>
            </a:r>
            <a:r>
              <a:rPr lang="en-US" sz="2400" dirty="0" smtClean="0"/>
              <a:t> </a:t>
            </a:r>
            <a:r>
              <a:rPr lang="en-US" sz="2400" dirty="0" err="1" smtClean="0"/>
              <a:t>dianjurkan</a:t>
            </a:r>
            <a:r>
              <a:rPr lang="en-US" sz="2400" dirty="0" smtClean="0"/>
              <a:t> </a:t>
            </a:r>
            <a:r>
              <a:rPr lang="en-US" sz="2400" dirty="0" err="1" smtClean="0"/>
              <a:t>untuk</a:t>
            </a:r>
            <a:r>
              <a:rPr lang="en-US" sz="2400" dirty="0" smtClean="0"/>
              <a:t> </a:t>
            </a:r>
            <a:r>
              <a:rPr lang="en-US" sz="2400" dirty="0" err="1" smtClean="0"/>
              <a:t>mempertimbangkan</a:t>
            </a:r>
            <a:r>
              <a:rPr lang="en-US" sz="2400" dirty="0" smtClean="0"/>
              <a:t> </a:t>
            </a:r>
            <a:r>
              <a:rPr lang="en-US" sz="2400" dirty="0" err="1" smtClean="0"/>
              <a:t>apakah</a:t>
            </a:r>
            <a:r>
              <a:rPr lang="en-US" sz="2400" dirty="0" smtClean="0"/>
              <a:t> ED SAK EMKM </a:t>
            </a:r>
            <a:r>
              <a:rPr lang="en-US" sz="2400" dirty="0" err="1" smtClean="0"/>
              <a:t>telah</a:t>
            </a:r>
            <a:r>
              <a:rPr lang="en-US" sz="2400" dirty="0" smtClean="0"/>
              <a:t> </a:t>
            </a:r>
            <a:r>
              <a:rPr lang="en-US" sz="2400" dirty="0" err="1" smtClean="0"/>
              <a:t>memenuhi</a:t>
            </a:r>
            <a:r>
              <a:rPr lang="en-US" sz="2400" dirty="0" smtClean="0"/>
              <a:t> </a:t>
            </a:r>
            <a:r>
              <a:rPr lang="en-US" sz="2400" dirty="0" err="1" smtClean="0"/>
              <a:t>kebutuhan</a:t>
            </a:r>
            <a:r>
              <a:rPr lang="en-US" sz="2400" dirty="0" smtClean="0"/>
              <a:t> </a:t>
            </a:r>
            <a:r>
              <a:rPr lang="en-US" sz="2400" dirty="0" err="1" smtClean="0"/>
              <a:t>pelaporan</a:t>
            </a:r>
            <a:r>
              <a:rPr lang="en-US" sz="2400" dirty="0" smtClean="0"/>
              <a:t> </a:t>
            </a:r>
            <a:r>
              <a:rPr lang="en-US" sz="2400" dirty="0" err="1" smtClean="0"/>
              <a:t>keuangan</a:t>
            </a:r>
            <a:r>
              <a:rPr lang="en-US" sz="2400" dirty="0" smtClean="0"/>
              <a:t> </a:t>
            </a:r>
            <a:r>
              <a:rPr lang="en-US" sz="2400" dirty="0" err="1" smtClean="0"/>
              <a:t>entitas</a:t>
            </a:r>
            <a:r>
              <a:rPr lang="en-US" sz="2400" dirty="0" smtClean="0"/>
              <a:t>. </a:t>
            </a:r>
            <a:r>
              <a:rPr lang="en-US" sz="2400" b="1" dirty="0" err="1" smtClean="0">
                <a:solidFill>
                  <a:schemeClr val="tx2">
                    <a:lumMod val="75000"/>
                  </a:schemeClr>
                </a:solidFill>
              </a:rPr>
              <a:t>Entitas</a:t>
            </a:r>
            <a:r>
              <a:rPr lang="en-US" sz="2400" b="1" dirty="0" smtClean="0">
                <a:solidFill>
                  <a:schemeClr val="tx2">
                    <a:lumMod val="75000"/>
                  </a:schemeClr>
                </a:solidFill>
              </a:rPr>
              <a:t> </a:t>
            </a:r>
            <a:r>
              <a:rPr lang="en-US" sz="2400" b="1" dirty="0" err="1" smtClean="0">
                <a:solidFill>
                  <a:schemeClr val="tx2">
                    <a:lumMod val="75000"/>
                  </a:schemeClr>
                </a:solidFill>
              </a:rPr>
              <a:t>dapat</a:t>
            </a:r>
            <a:r>
              <a:rPr lang="en-US" sz="2400" b="1" dirty="0" smtClean="0">
                <a:solidFill>
                  <a:schemeClr val="tx2">
                    <a:lumMod val="75000"/>
                  </a:schemeClr>
                </a:solidFill>
              </a:rPr>
              <a:t> </a:t>
            </a:r>
            <a:r>
              <a:rPr lang="en-US" sz="2400" b="1" dirty="0" err="1" smtClean="0">
                <a:solidFill>
                  <a:schemeClr val="tx2">
                    <a:lumMod val="75000"/>
                  </a:schemeClr>
                </a:solidFill>
              </a:rPr>
              <a:t>menerapkan</a:t>
            </a:r>
            <a:r>
              <a:rPr lang="en-US" sz="2400" b="1" dirty="0" smtClean="0">
                <a:solidFill>
                  <a:schemeClr val="tx2">
                    <a:lumMod val="75000"/>
                  </a:schemeClr>
                </a:solidFill>
              </a:rPr>
              <a:t> SAK lain </a:t>
            </a:r>
            <a:r>
              <a:rPr lang="en-US" sz="2400" b="1" dirty="0" err="1" smtClean="0">
                <a:solidFill>
                  <a:schemeClr val="tx2">
                    <a:lumMod val="75000"/>
                  </a:schemeClr>
                </a:solidFill>
              </a:rPr>
              <a:t>meski</a:t>
            </a:r>
            <a:r>
              <a:rPr lang="en-US" sz="2400" b="1" dirty="0" smtClean="0">
                <a:solidFill>
                  <a:schemeClr val="tx2">
                    <a:lumMod val="75000"/>
                  </a:schemeClr>
                </a:solidFill>
              </a:rPr>
              <a:t> </a:t>
            </a:r>
            <a:r>
              <a:rPr lang="en-US" sz="2400" b="1" dirty="0" err="1" smtClean="0">
                <a:solidFill>
                  <a:schemeClr val="tx2">
                    <a:lumMod val="75000"/>
                  </a:schemeClr>
                </a:solidFill>
              </a:rPr>
              <a:t>memenuhi</a:t>
            </a:r>
            <a:r>
              <a:rPr lang="en-US" sz="2400" b="1" dirty="0" smtClean="0">
                <a:solidFill>
                  <a:schemeClr val="tx2">
                    <a:lumMod val="75000"/>
                  </a:schemeClr>
                </a:solidFill>
              </a:rPr>
              <a:t> </a:t>
            </a:r>
            <a:r>
              <a:rPr lang="en-US" sz="2400" b="1" dirty="0" err="1" smtClean="0">
                <a:solidFill>
                  <a:schemeClr val="tx2">
                    <a:lumMod val="75000"/>
                  </a:schemeClr>
                </a:solidFill>
              </a:rPr>
              <a:t>persyaratan</a:t>
            </a:r>
            <a:r>
              <a:rPr lang="en-US" sz="2400" b="1" dirty="0" smtClean="0">
                <a:solidFill>
                  <a:schemeClr val="tx2">
                    <a:lumMod val="75000"/>
                  </a:schemeClr>
                </a:solidFill>
              </a:rPr>
              <a:t> </a:t>
            </a:r>
            <a:r>
              <a:rPr lang="en-US" sz="2400" b="1" dirty="0" err="1" smtClean="0">
                <a:solidFill>
                  <a:schemeClr val="tx2">
                    <a:lumMod val="75000"/>
                  </a:schemeClr>
                </a:solidFill>
              </a:rPr>
              <a:t>ruang</a:t>
            </a:r>
            <a:r>
              <a:rPr lang="en-US" sz="2400" b="1" dirty="0" smtClean="0">
                <a:solidFill>
                  <a:schemeClr val="tx2">
                    <a:lumMod val="75000"/>
                  </a:schemeClr>
                </a:solidFill>
              </a:rPr>
              <a:t> </a:t>
            </a:r>
            <a:r>
              <a:rPr lang="en-US" sz="2400" b="1" dirty="0" err="1" smtClean="0">
                <a:solidFill>
                  <a:schemeClr val="tx2">
                    <a:lumMod val="75000"/>
                  </a:schemeClr>
                </a:solidFill>
              </a:rPr>
              <a:t>lingkup</a:t>
            </a:r>
            <a:r>
              <a:rPr lang="en-US" sz="2400" b="1" dirty="0" smtClean="0">
                <a:solidFill>
                  <a:schemeClr val="tx2">
                    <a:lumMod val="75000"/>
                  </a:schemeClr>
                </a:solidFill>
              </a:rPr>
              <a:t> ED SAK EMKM </a:t>
            </a:r>
            <a:r>
              <a:rPr lang="en-US" sz="2400" b="1" dirty="0" err="1" smtClean="0">
                <a:solidFill>
                  <a:schemeClr val="tx2">
                    <a:lumMod val="75000"/>
                  </a:schemeClr>
                </a:solidFill>
              </a:rPr>
              <a:t>ini</a:t>
            </a:r>
            <a:r>
              <a:rPr lang="en-US" sz="2400" dirty="0" smtClean="0"/>
              <a:t>.</a:t>
            </a:r>
          </a:p>
        </p:txBody>
      </p:sp>
      <p:sp>
        <p:nvSpPr>
          <p:cNvPr id="3" name="Title 2"/>
          <p:cNvSpPr>
            <a:spLocks noGrp="1"/>
          </p:cNvSpPr>
          <p:nvPr>
            <p:ph type="title"/>
          </p:nvPr>
        </p:nvSpPr>
        <p:spPr>
          <a:xfrm>
            <a:off x="533400" y="960438"/>
            <a:ext cx="8229600" cy="792162"/>
          </a:xfrm>
        </p:spPr>
        <p:txBody>
          <a:bodyPr/>
          <a:lstStyle/>
          <a:p>
            <a:pPr algn="r"/>
            <a:r>
              <a:rPr lang="en-US" dirty="0" err="1" smtClean="0">
                <a:latin typeface="Cooper Black" charset="0"/>
                <a:ea typeface="Cooper Black" charset="0"/>
                <a:cs typeface="Cooper Black" charset="0"/>
              </a:rPr>
              <a:t>Pengecualian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Transisi</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71</a:t>
            </a:fld>
            <a:endParaRPr lang="en-US" dirty="0">
              <a:solidFill>
                <a:schemeClr val="tx1"/>
              </a:solidFill>
            </a:endParaRPr>
          </a:p>
        </p:txBody>
      </p:sp>
    </p:spTree>
    <p:extLst>
      <p:ext uri="{BB962C8B-B14F-4D97-AF65-F5344CB8AC3E}">
        <p14:creationId xmlns:p14="http://schemas.microsoft.com/office/powerpoint/2010/main" val="115754124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72</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(13)</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17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Ketentuan</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Transisi</a:t>
            </a:r>
            <a:r>
              <a:rPr lang="en-US" sz="3000" b="1" dirty="0" smtClean="0">
                <a:solidFill>
                  <a:schemeClr val="tx1"/>
                </a:solidFill>
                <a:latin typeface="Times New Roman" charset="0"/>
                <a:ea typeface="Times New Roman" charset="0"/>
                <a:cs typeface="Times New Roman" charset="0"/>
              </a:rPr>
              <a:t> </a:t>
            </a:r>
          </a:p>
          <a:p>
            <a:pPr algn="ct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86297305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21859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BAB 18</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TANGGAL EFEKTIF</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16627952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262103"/>
            <a:ext cx="8229600" cy="4291097"/>
          </a:xfrm>
        </p:spPr>
        <p:txBody>
          <a:bodyPr/>
          <a:lstStyle/>
          <a:p>
            <a:r>
              <a:rPr lang="en-US" dirty="0" err="1" smtClean="0"/>
              <a:t>Usul</a:t>
            </a:r>
            <a:r>
              <a:rPr lang="en-US" dirty="0" smtClean="0"/>
              <a:t> </a:t>
            </a:r>
            <a:r>
              <a:rPr lang="en-US" dirty="0" err="1" smtClean="0"/>
              <a:t>dalam</a:t>
            </a:r>
            <a:r>
              <a:rPr lang="en-US" dirty="0" smtClean="0"/>
              <a:t> ED SAK EMKM </a:t>
            </a:r>
            <a:r>
              <a:rPr lang="en-US" dirty="0" smtClean="0">
                <a:sym typeface="Wingdings"/>
              </a:rPr>
              <a:t> </a:t>
            </a:r>
            <a:r>
              <a:rPr lang="en-US" b="1" dirty="0" smtClean="0">
                <a:solidFill>
                  <a:schemeClr val="tx2">
                    <a:lumMod val="75000"/>
                  </a:schemeClr>
                </a:solidFill>
                <a:sym typeface="Wingdings"/>
              </a:rPr>
              <a:t>1 Jan 2018</a:t>
            </a:r>
          </a:p>
          <a:p>
            <a:r>
              <a:rPr lang="en-US" dirty="0" err="1" smtClean="0">
                <a:sym typeface="Wingdings"/>
              </a:rPr>
              <a:t>Penerapan</a:t>
            </a:r>
            <a:r>
              <a:rPr lang="en-US" dirty="0" smtClean="0">
                <a:sym typeface="Wingdings"/>
              </a:rPr>
              <a:t> </a:t>
            </a:r>
            <a:r>
              <a:rPr lang="en-US" dirty="0" err="1" smtClean="0">
                <a:sym typeface="Wingdings"/>
              </a:rPr>
              <a:t>dini</a:t>
            </a:r>
            <a:r>
              <a:rPr lang="en-US" dirty="0" smtClean="0">
                <a:sym typeface="Wingdings"/>
              </a:rPr>
              <a:t> </a:t>
            </a:r>
            <a:r>
              <a:rPr lang="en-US" dirty="0" err="1" smtClean="0">
                <a:sym typeface="Wingdings"/>
              </a:rPr>
              <a:t>dianjurkan</a:t>
            </a:r>
            <a:r>
              <a:rPr lang="en-US" dirty="0" smtClean="0">
                <a:sym typeface="Wingdings"/>
              </a:rPr>
              <a:t>.</a:t>
            </a:r>
            <a:endParaRPr lang="en-US" dirty="0"/>
          </a:p>
        </p:txBody>
      </p:sp>
      <p:sp>
        <p:nvSpPr>
          <p:cNvPr id="3" name="Title 2"/>
          <p:cNvSpPr>
            <a:spLocks noGrp="1"/>
          </p:cNvSpPr>
          <p:nvPr>
            <p:ph type="title"/>
          </p:nvPr>
        </p:nvSpPr>
        <p:spPr>
          <a:xfrm>
            <a:off x="0" y="1341438"/>
            <a:ext cx="8229600" cy="792162"/>
          </a:xfrm>
        </p:spPr>
        <p:txBody>
          <a:bodyPr/>
          <a:lstStyle/>
          <a:p>
            <a:pPr algn="l"/>
            <a:r>
              <a:rPr lang="en-US" dirty="0" err="1" smtClean="0">
                <a:latin typeface="Cooper Black" charset="0"/>
                <a:ea typeface="Cooper Black" charset="0"/>
                <a:cs typeface="Cooper Black" charset="0"/>
              </a:rPr>
              <a:t>Tanggal</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Efektif</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74</a:t>
            </a:fld>
            <a:endParaRPr lang="en-US" dirty="0">
              <a:solidFill>
                <a:schemeClr val="tx1"/>
              </a:solidFill>
            </a:endParaRPr>
          </a:p>
        </p:txBody>
      </p:sp>
    </p:spTree>
    <p:extLst>
      <p:ext uri="{BB962C8B-B14F-4D97-AF65-F5344CB8AC3E}">
        <p14:creationId xmlns:p14="http://schemas.microsoft.com/office/powerpoint/2010/main" val="34760492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75</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(14)</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setuju</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dengan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pengaturan</a:t>
            </a:r>
            <a:r>
              <a:rPr lang="en-US" sz="3000" b="1" i="1" dirty="0" smtClean="0">
                <a:solidFill>
                  <a:schemeClr val="tx1"/>
                </a:solidFill>
                <a:latin typeface="Times New Roman" charset="0"/>
                <a:ea typeface="Times New Roman" charset="0"/>
                <a:cs typeface="Times New Roman" charset="0"/>
              </a:rPr>
              <a:t> yang </a:t>
            </a:r>
            <a:r>
              <a:rPr lang="en-US" sz="3000" b="1" i="1" dirty="0" err="1" smtClean="0">
                <a:solidFill>
                  <a:schemeClr val="tx1"/>
                </a:solidFill>
                <a:latin typeface="Times New Roman" charset="0"/>
                <a:ea typeface="Times New Roman" charset="0"/>
                <a:cs typeface="Times New Roman" charset="0"/>
              </a:rPr>
              <a:t>ada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Bab 18 </a:t>
            </a:r>
            <a:r>
              <a:rPr lang="en-US" sz="3000" b="1" i="1" dirty="0" err="1" smtClean="0">
                <a:solidFill>
                  <a:schemeClr val="tx1"/>
                </a:solidFill>
                <a:latin typeface="Times New Roman" charset="0"/>
                <a:ea typeface="Times New Roman" charset="0"/>
                <a:cs typeface="Times New Roman" charset="0"/>
              </a:rPr>
              <a:t>tentang</a:t>
            </a:r>
            <a:r>
              <a:rPr lang="en-US" sz="3000" b="1" i="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Tanggal</a:t>
            </a:r>
            <a:r>
              <a:rPr lang="en-US" sz="3000" b="1" dirty="0" smtClean="0">
                <a:solidFill>
                  <a:schemeClr val="tx1"/>
                </a:solidFill>
                <a:latin typeface="Times New Roman" charset="0"/>
                <a:ea typeface="Times New Roman" charset="0"/>
                <a:cs typeface="Times New Roman" charset="0"/>
              </a:rPr>
              <a:t> </a:t>
            </a:r>
            <a:r>
              <a:rPr lang="en-US" sz="3000" b="1" dirty="0" err="1" smtClean="0">
                <a:solidFill>
                  <a:schemeClr val="tx1"/>
                </a:solidFill>
                <a:latin typeface="Times New Roman" charset="0"/>
                <a:ea typeface="Times New Roman" charset="0"/>
                <a:cs typeface="Times New Roman" charset="0"/>
              </a:rPr>
              <a:t>Efektif</a:t>
            </a:r>
            <a:r>
              <a:rPr lang="en-US" sz="3000" b="1" dirty="0" smtClean="0">
                <a:solidFill>
                  <a:schemeClr val="tx1"/>
                </a:solidFill>
                <a:latin typeface="Times New Roman" charset="0"/>
                <a:ea typeface="Times New Roman" charset="0"/>
                <a:cs typeface="Times New Roman" charset="0"/>
              </a:rPr>
              <a:t> </a:t>
            </a:r>
          </a:p>
          <a:p>
            <a:pPr algn="ctr"/>
            <a:r>
              <a:rPr lang="en-US" sz="3000" b="1" i="1" dirty="0" smtClean="0">
                <a:solidFill>
                  <a:schemeClr val="tx1"/>
                </a:solidFill>
                <a:latin typeface="Times New Roman" charset="0"/>
                <a:ea typeface="Times New Roman" charset="0"/>
                <a:cs typeface="Times New Roman" charset="0"/>
              </a:rPr>
              <a:t>yang </a:t>
            </a:r>
            <a:r>
              <a:rPr lang="en-US" sz="3000" b="1" i="1" dirty="0" err="1" smtClean="0">
                <a:solidFill>
                  <a:schemeClr val="tx1"/>
                </a:solidFill>
                <a:latin typeface="Times New Roman" charset="0"/>
                <a:ea typeface="Times New Roman" charset="0"/>
                <a:cs typeface="Times New Roman" charset="0"/>
              </a:rPr>
              <a:t>diatur</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dalam</a:t>
            </a:r>
            <a:r>
              <a:rPr lang="en-US" sz="3000" b="1" i="1" dirty="0" smtClean="0">
                <a:solidFill>
                  <a:schemeClr val="tx1"/>
                </a:solidFill>
                <a:latin typeface="Times New Roman" charset="0"/>
                <a:ea typeface="Times New Roman" charset="0"/>
                <a:cs typeface="Times New Roman" charset="0"/>
              </a:rPr>
              <a:t> 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06518699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76200" y="2185903"/>
            <a:ext cx="9067800" cy="42910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CONTOH ILUSTRATIF</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&amp;</a:t>
            </a:r>
          </a:p>
          <a:p>
            <a:pPr marL="0" indent="0" algn="ctr" defTabSz="914400" eaLnBrk="1" hangingPunct="1">
              <a:buFont typeface="Arial" panose="020B0604020202020204" pitchFamily="34" charset="0"/>
              <a:buNone/>
            </a:pPr>
            <a:r>
              <a:rPr lang="en-US" sz="4800" dirty="0" smtClean="0">
                <a:solidFill>
                  <a:schemeClr val="tx2">
                    <a:lumMod val="75000"/>
                  </a:schemeClr>
                </a:solidFill>
                <a:latin typeface="Cooper Black" charset="0"/>
                <a:ea typeface="Cooper Black" charset="0"/>
                <a:cs typeface="Cooper Black" charset="0"/>
              </a:rPr>
              <a:t>DASAR KESIMPULAN</a:t>
            </a:r>
            <a:endParaRPr lang="en-US" sz="48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85196999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47800"/>
            <a:ext cx="8839200" cy="4800600"/>
          </a:xfrm>
        </p:spPr>
        <p:txBody>
          <a:bodyPr/>
          <a:lstStyle/>
          <a:p>
            <a:pPr>
              <a:spcBef>
                <a:spcPts val="0"/>
              </a:spcBef>
            </a:pPr>
            <a:r>
              <a:rPr lang="en-US" sz="2400" b="1" dirty="0" err="1" smtClean="0">
                <a:solidFill>
                  <a:schemeClr val="tx2"/>
                </a:solidFill>
              </a:rPr>
              <a:t>Contoh</a:t>
            </a:r>
            <a:r>
              <a:rPr lang="en-US" sz="2400" b="1" dirty="0" smtClean="0">
                <a:solidFill>
                  <a:schemeClr val="tx2"/>
                </a:solidFill>
              </a:rPr>
              <a:t> </a:t>
            </a:r>
            <a:r>
              <a:rPr lang="en-US" sz="2400" b="1" dirty="0" err="1" smtClean="0">
                <a:solidFill>
                  <a:schemeClr val="tx2"/>
                </a:solidFill>
              </a:rPr>
              <a:t>Ilustratif</a:t>
            </a:r>
            <a:r>
              <a:rPr lang="en-US" sz="2400" b="1" dirty="0" smtClean="0">
                <a:solidFill>
                  <a:schemeClr val="tx2"/>
                </a:solidFill>
              </a:rPr>
              <a:t> </a:t>
            </a:r>
            <a:r>
              <a:rPr lang="en-US" sz="2400" dirty="0" err="1" smtClean="0"/>
              <a:t>dapat</a:t>
            </a:r>
            <a:r>
              <a:rPr lang="en-US" sz="2400" dirty="0" smtClean="0"/>
              <a:t> </a:t>
            </a:r>
            <a:r>
              <a:rPr lang="en-US" sz="2400" dirty="0" err="1" smtClean="0"/>
              <a:t>digunakan</a:t>
            </a:r>
            <a:r>
              <a:rPr lang="en-US" sz="2400" dirty="0" smtClean="0"/>
              <a:t> </a:t>
            </a:r>
            <a:r>
              <a:rPr lang="en-US" sz="2400" dirty="0" err="1" smtClean="0"/>
              <a:t>sebagai</a:t>
            </a:r>
            <a:r>
              <a:rPr lang="en-US" sz="2400" dirty="0" smtClean="0"/>
              <a:t> </a:t>
            </a:r>
            <a:r>
              <a:rPr lang="en-US" sz="2400" dirty="0" err="1" smtClean="0"/>
              <a:t>panduan</a:t>
            </a:r>
            <a:r>
              <a:rPr lang="en-US" sz="2400" dirty="0" smtClean="0"/>
              <a:t> </a:t>
            </a:r>
            <a:r>
              <a:rPr lang="en-US" sz="2400" dirty="0" err="1" smtClean="0"/>
              <a:t>untuk</a:t>
            </a:r>
            <a:r>
              <a:rPr lang="en-US" sz="2400" dirty="0" smtClean="0"/>
              <a:t> </a:t>
            </a:r>
            <a:r>
              <a:rPr lang="en-US" sz="2400" dirty="0" err="1" smtClean="0"/>
              <a:t>mempermudah</a:t>
            </a:r>
            <a:r>
              <a:rPr lang="en-US" sz="2400" dirty="0" smtClean="0"/>
              <a:t> </a:t>
            </a:r>
            <a:r>
              <a:rPr lang="en-US" sz="2400" dirty="0" err="1" smtClean="0"/>
              <a:t>dalam</a:t>
            </a:r>
            <a:r>
              <a:rPr lang="en-US" sz="2400" dirty="0" smtClean="0"/>
              <a:t> </a:t>
            </a:r>
            <a:r>
              <a:rPr lang="en-US" sz="2400" dirty="0" err="1" smtClean="0"/>
              <a:t>mendapatkan</a:t>
            </a:r>
            <a:r>
              <a:rPr lang="en-US" sz="2400" dirty="0" smtClean="0"/>
              <a:t> </a:t>
            </a:r>
            <a:r>
              <a:rPr lang="en-US" sz="2400" dirty="0" err="1" smtClean="0"/>
              <a:t>pemahaman</a:t>
            </a:r>
            <a:r>
              <a:rPr lang="en-US" sz="2400" dirty="0" smtClean="0"/>
              <a:t> </a:t>
            </a:r>
            <a:r>
              <a:rPr lang="en-US" sz="2400" dirty="0" err="1" smtClean="0"/>
              <a:t>ketika</a:t>
            </a:r>
            <a:r>
              <a:rPr lang="en-US" sz="2400" dirty="0" smtClean="0"/>
              <a:t> </a:t>
            </a:r>
            <a:r>
              <a:rPr lang="en-US" sz="2400" dirty="0" err="1" smtClean="0"/>
              <a:t>menyusun</a:t>
            </a:r>
            <a:r>
              <a:rPr lang="en-US" sz="2400" dirty="0" smtClean="0"/>
              <a:t> </a:t>
            </a:r>
            <a:r>
              <a:rPr lang="en-US" sz="2400" dirty="0" err="1" smtClean="0"/>
              <a:t>laporan</a:t>
            </a:r>
            <a:r>
              <a:rPr lang="en-US" sz="2400" dirty="0" smtClean="0"/>
              <a:t> </a:t>
            </a:r>
            <a:r>
              <a:rPr lang="en-US" sz="2400" dirty="0" err="1" smtClean="0"/>
              <a:t>keuangan</a:t>
            </a:r>
            <a:r>
              <a:rPr lang="en-US" sz="2400" dirty="0" smtClean="0"/>
              <a:t> yang </a:t>
            </a:r>
            <a:r>
              <a:rPr lang="en-US" sz="2400" dirty="0" err="1" smtClean="0"/>
              <a:t>sesuai</a:t>
            </a:r>
            <a:r>
              <a:rPr lang="en-US" sz="2400" dirty="0" smtClean="0"/>
              <a:t> </a:t>
            </a:r>
            <a:r>
              <a:rPr lang="en-US" sz="2400" dirty="0" err="1" smtClean="0"/>
              <a:t>dengan</a:t>
            </a:r>
            <a:r>
              <a:rPr lang="en-US" sz="2400" dirty="0" smtClean="0"/>
              <a:t> ED SAK EMKM.</a:t>
            </a:r>
          </a:p>
          <a:p>
            <a:pPr lvl="1">
              <a:spcBef>
                <a:spcPts val="0"/>
              </a:spcBef>
            </a:pPr>
            <a:r>
              <a:rPr lang="en-US" sz="2400" dirty="0" smtClean="0"/>
              <a:t>Par 07 </a:t>
            </a:r>
            <a:r>
              <a:rPr lang="en-US" sz="2400" dirty="0" smtClean="0">
                <a:sym typeface="Wingdings"/>
              </a:rPr>
              <a:t> </a:t>
            </a:r>
            <a:r>
              <a:rPr lang="en-US" sz="2400" dirty="0" err="1" smtClean="0">
                <a:sym typeface="Wingdings"/>
              </a:rPr>
              <a:t>bahwa</a:t>
            </a:r>
            <a:r>
              <a:rPr lang="en-US" sz="2400" dirty="0" smtClean="0">
                <a:sym typeface="Wingdings"/>
              </a:rPr>
              <a:t> </a:t>
            </a:r>
            <a:r>
              <a:rPr lang="en-US" sz="2400" b="1" dirty="0" err="1" smtClean="0">
                <a:solidFill>
                  <a:schemeClr val="tx2">
                    <a:lumMod val="75000"/>
                  </a:schemeClr>
                </a:solidFill>
                <a:sym typeface="Wingdings"/>
              </a:rPr>
              <a:t>entitas</a:t>
            </a:r>
            <a:r>
              <a:rPr lang="en-US" sz="2400" b="1" dirty="0" smtClean="0">
                <a:solidFill>
                  <a:schemeClr val="tx2">
                    <a:lumMod val="75000"/>
                  </a:schemeClr>
                </a:solidFill>
                <a:sym typeface="Wingdings"/>
              </a:rPr>
              <a:t> yang </a:t>
            </a:r>
            <a:r>
              <a:rPr lang="en-US" sz="2400" b="1" dirty="0" err="1" smtClean="0">
                <a:solidFill>
                  <a:schemeClr val="tx2">
                    <a:lumMod val="75000"/>
                  </a:schemeClr>
                </a:solidFill>
                <a:sym typeface="Wingdings"/>
              </a:rPr>
              <a:t>telah</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melakukan</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pencatatan</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akuntansi</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berdasar</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kas</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melakukan</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penyesuaian</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menjadi</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dasar</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akrual</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atas</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akun-akun</a:t>
            </a:r>
            <a:r>
              <a:rPr lang="en-US" sz="2400" b="1" dirty="0" smtClean="0">
                <a:solidFill>
                  <a:schemeClr val="tx2">
                    <a:lumMod val="75000"/>
                  </a:schemeClr>
                </a:solidFill>
                <a:sym typeface="Wingdings"/>
              </a:rPr>
              <a:t> yang material </a:t>
            </a:r>
            <a:r>
              <a:rPr lang="en-US" sz="2400" b="1" dirty="0" err="1" smtClean="0">
                <a:solidFill>
                  <a:schemeClr val="tx2">
                    <a:lumMod val="75000"/>
                  </a:schemeClr>
                </a:solidFill>
                <a:sym typeface="Wingdings"/>
              </a:rPr>
              <a:t>pada</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akhir</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periode</a:t>
            </a:r>
            <a:r>
              <a:rPr lang="en-US" sz="2400" b="1" dirty="0" smtClean="0">
                <a:solidFill>
                  <a:schemeClr val="tx2">
                    <a:lumMod val="75000"/>
                  </a:schemeClr>
                </a:solidFill>
                <a:sym typeface="Wingdings"/>
              </a:rPr>
              <a:t> </a:t>
            </a:r>
            <a:r>
              <a:rPr lang="en-US" sz="2400" b="1" dirty="0" err="1" smtClean="0">
                <a:solidFill>
                  <a:schemeClr val="tx2">
                    <a:lumMod val="75000"/>
                  </a:schemeClr>
                </a:solidFill>
                <a:sym typeface="Wingdings"/>
              </a:rPr>
              <a:t>pelaporan</a:t>
            </a:r>
            <a:r>
              <a:rPr lang="en-US" sz="2400" dirty="0" smtClean="0">
                <a:sym typeface="Wingdings"/>
              </a:rPr>
              <a:t>.</a:t>
            </a:r>
            <a:endParaRPr lang="en-US" sz="2400" dirty="0" smtClean="0"/>
          </a:p>
          <a:p>
            <a:pPr>
              <a:spcBef>
                <a:spcPts val="0"/>
              </a:spcBef>
            </a:pPr>
            <a:r>
              <a:rPr lang="en-US" sz="2400" b="1" dirty="0" err="1" smtClean="0">
                <a:solidFill>
                  <a:schemeClr val="tx2"/>
                </a:solidFill>
              </a:rPr>
              <a:t>Dasar</a:t>
            </a:r>
            <a:r>
              <a:rPr lang="en-US" sz="2400" b="1" dirty="0" smtClean="0">
                <a:solidFill>
                  <a:schemeClr val="tx2"/>
                </a:solidFill>
              </a:rPr>
              <a:t> </a:t>
            </a:r>
            <a:r>
              <a:rPr lang="en-US" sz="2400" b="1" dirty="0" err="1" smtClean="0">
                <a:solidFill>
                  <a:schemeClr val="tx2"/>
                </a:solidFill>
              </a:rPr>
              <a:t>Kesimpulan</a:t>
            </a:r>
            <a:r>
              <a:rPr lang="en-US" sz="2400" b="1" dirty="0" smtClean="0">
                <a:solidFill>
                  <a:schemeClr val="tx2"/>
                </a:solidFill>
              </a:rPr>
              <a:t> </a:t>
            </a:r>
            <a:r>
              <a:rPr lang="en-US" sz="2400" dirty="0" err="1" smtClean="0"/>
              <a:t>memberikan</a:t>
            </a:r>
            <a:r>
              <a:rPr lang="en-US" sz="2400" dirty="0" smtClean="0"/>
              <a:t> </a:t>
            </a:r>
            <a:r>
              <a:rPr lang="en-US" sz="2400" dirty="0" err="1" smtClean="0"/>
              <a:t>ringkasan</a:t>
            </a:r>
            <a:r>
              <a:rPr lang="en-US" sz="2400" dirty="0" smtClean="0"/>
              <a:t> </a:t>
            </a:r>
            <a:r>
              <a:rPr lang="en-US" sz="2400" dirty="0" err="1" smtClean="0"/>
              <a:t>pertimbangan</a:t>
            </a:r>
            <a:r>
              <a:rPr lang="en-US" sz="2400" dirty="0" smtClean="0"/>
              <a:t> DSAK IAI </a:t>
            </a:r>
            <a:r>
              <a:rPr lang="en-US" sz="2400" dirty="0" err="1" smtClean="0"/>
              <a:t>dalam</a:t>
            </a:r>
            <a:r>
              <a:rPr lang="en-US" sz="2400" dirty="0" smtClean="0"/>
              <a:t> </a:t>
            </a:r>
            <a:r>
              <a:rPr lang="en-US" sz="2400" dirty="0" err="1" smtClean="0"/>
              <a:t>menyusun</a:t>
            </a:r>
            <a:r>
              <a:rPr lang="en-US" sz="2400" dirty="0" smtClean="0"/>
              <a:t> ED SAK EMKM </a:t>
            </a:r>
            <a:r>
              <a:rPr lang="en-US" sz="2400" dirty="0" err="1" smtClean="0"/>
              <a:t>ini</a:t>
            </a:r>
            <a:r>
              <a:rPr lang="en-US" sz="2400" dirty="0" smtClean="0"/>
              <a:t>.</a:t>
            </a:r>
          </a:p>
          <a:p>
            <a:pPr lvl="1">
              <a:spcBef>
                <a:spcPts val="0"/>
              </a:spcBef>
            </a:pPr>
            <a:r>
              <a:rPr lang="en-US" sz="2400" dirty="0" err="1" smtClean="0"/>
              <a:t>Latar</a:t>
            </a:r>
            <a:r>
              <a:rPr lang="en-US" sz="2400" dirty="0" smtClean="0"/>
              <a:t> </a:t>
            </a:r>
            <a:r>
              <a:rPr lang="en-US" sz="2400" dirty="0" err="1" smtClean="0"/>
              <a:t>belakang</a:t>
            </a:r>
            <a:r>
              <a:rPr lang="en-US" sz="2400" dirty="0" smtClean="0"/>
              <a:t>, </a:t>
            </a:r>
            <a:r>
              <a:rPr lang="en-US" sz="2400" dirty="0" err="1" smtClean="0"/>
              <a:t>ruang</a:t>
            </a:r>
            <a:r>
              <a:rPr lang="en-US" sz="2400" dirty="0" smtClean="0"/>
              <a:t> </a:t>
            </a:r>
            <a:r>
              <a:rPr lang="en-US" sz="2400" dirty="0" err="1" smtClean="0"/>
              <a:t>lingkup</a:t>
            </a:r>
            <a:r>
              <a:rPr lang="en-US" sz="2400" dirty="0" smtClean="0"/>
              <a:t>, </a:t>
            </a:r>
            <a:r>
              <a:rPr lang="en-US" sz="2400" dirty="0" err="1" smtClean="0"/>
              <a:t>asumsi</a:t>
            </a:r>
            <a:r>
              <a:rPr lang="en-US" sz="2400" dirty="0" smtClean="0"/>
              <a:t> </a:t>
            </a:r>
            <a:r>
              <a:rPr lang="en-US" sz="2400" dirty="0" err="1" smtClean="0"/>
              <a:t>dasar</a:t>
            </a:r>
            <a:r>
              <a:rPr lang="en-US" sz="2400" dirty="0" smtClean="0"/>
              <a:t>, </a:t>
            </a:r>
            <a:r>
              <a:rPr lang="en-US" sz="2400" dirty="0" err="1" smtClean="0"/>
              <a:t>konsep</a:t>
            </a:r>
            <a:r>
              <a:rPr lang="en-US" sz="2400" dirty="0" smtClean="0"/>
              <a:t> </a:t>
            </a:r>
            <a:r>
              <a:rPr lang="en-US" sz="2400" dirty="0" err="1" smtClean="0"/>
              <a:t>retranslasi</a:t>
            </a:r>
            <a:r>
              <a:rPr lang="en-US" sz="2400" dirty="0" smtClean="0"/>
              <a:t>, </a:t>
            </a:r>
            <a:r>
              <a:rPr lang="en-US" sz="2400" dirty="0" err="1" smtClean="0"/>
              <a:t>dan</a:t>
            </a:r>
            <a:r>
              <a:rPr lang="en-US" sz="2400" dirty="0" smtClean="0"/>
              <a:t> </a:t>
            </a:r>
            <a:r>
              <a:rPr lang="en-US" sz="2400" dirty="0" err="1" smtClean="0"/>
              <a:t>ketentuan</a:t>
            </a:r>
            <a:r>
              <a:rPr lang="en-US" sz="2400" dirty="0" smtClean="0"/>
              <a:t> </a:t>
            </a:r>
            <a:r>
              <a:rPr lang="en-US" sz="2400" dirty="0" err="1" smtClean="0"/>
              <a:t>transisi</a:t>
            </a:r>
            <a:r>
              <a:rPr lang="en-US" sz="2400" dirty="0" smtClean="0"/>
              <a:t>.</a:t>
            </a:r>
          </a:p>
          <a:p>
            <a:pPr>
              <a:spcBef>
                <a:spcPts val="0"/>
              </a:spcBef>
            </a:pPr>
            <a:r>
              <a:rPr lang="en-US" sz="2400" b="1" dirty="0" smtClean="0">
                <a:solidFill>
                  <a:schemeClr val="tx2">
                    <a:lumMod val="75000"/>
                  </a:schemeClr>
                </a:solidFill>
              </a:rPr>
              <a:t>CI </a:t>
            </a:r>
            <a:r>
              <a:rPr lang="en-US" sz="2400" b="1" dirty="0" err="1" smtClean="0">
                <a:solidFill>
                  <a:schemeClr val="tx2">
                    <a:lumMod val="75000"/>
                  </a:schemeClr>
                </a:solidFill>
              </a:rPr>
              <a:t>dan</a:t>
            </a:r>
            <a:r>
              <a:rPr lang="en-US" sz="2400" b="1" dirty="0" smtClean="0">
                <a:solidFill>
                  <a:schemeClr val="tx2">
                    <a:lumMod val="75000"/>
                  </a:schemeClr>
                </a:solidFill>
              </a:rPr>
              <a:t> DK </a:t>
            </a:r>
            <a:r>
              <a:rPr lang="en-US" sz="2400" b="1" dirty="0" err="1" smtClean="0">
                <a:solidFill>
                  <a:schemeClr val="tx2">
                    <a:lumMod val="75000"/>
                  </a:schemeClr>
                </a:solidFill>
              </a:rPr>
              <a:t>melengkapi</a:t>
            </a:r>
            <a:r>
              <a:rPr lang="en-US" sz="2400" b="1" dirty="0" smtClean="0">
                <a:solidFill>
                  <a:schemeClr val="tx2">
                    <a:lumMod val="75000"/>
                  </a:schemeClr>
                </a:solidFill>
              </a:rPr>
              <a:t> ED SAK EMKM </a:t>
            </a:r>
            <a:r>
              <a:rPr lang="en-US" sz="2400" b="1" dirty="0" err="1" smtClean="0">
                <a:solidFill>
                  <a:schemeClr val="tx2">
                    <a:lumMod val="75000"/>
                  </a:schemeClr>
                </a:solidFill>
              </a:rPr>
              <a:t>namun</a:t>
            </a:r>
            <a:r>
              <a:rPr lang="en-US" sz="2400" b="1" dirty="0" smtClean="0">
                <a:solidFill>
                  <a:schemeClr val="tx2">
                    <a:lumMod val="75000"/>
                  </a:schemeClr>
                </a:solidFill>
              </a:rPr>
              <a:t> </a:t>
            </a:r>
            <a:r>
              <a:rPr lang="en-US" sz="2400" b="1" dirty="0" err="1" smtClean="0">
                <a:solidFill>
                  <a:schemeClr val="tx2">
                    <a:lumMod val="75000"/>
                  </a:schemeClr>
                </a:solidFill>
              </a:rPr>
              <a:t>bukan</a:t>
            </a:r>
            <a:r>
              <a:rPr lang="en-US" sz="2400" b="1" dirty="0" smtClean="0">
                <a:solidFill>
                  <a:schemeClr val="tx2">
                    <a:lumMod val="75000"/>
                  </a:schemeClr>
                </a:solidFill>
              </a:rPr>
              <a:t> </a:t>
            </a:r>
            <a:r>
              <a:rPr lang="en-US" sz="2400" b="1" dirty="0" err="1" smtClean="0">
                <a:solidFill>
                  <a:schemeClr val="tx2">
                    <a:lumMod val="75000"/>
                  </a:schemeClr>
                </a:solidFill>
              </a:rPr>
              <a:t>merupakan</a:t>
            </a:r>
            <a:r>
              <a:rPr lang="en-US" sz="2400" b="1" dirty="0" smtClean="0">
                <a:solidFill>
                  <a:schemeClr val="tx2">
                    <a:lumMod val="75000"/>
                  </a:schemeClr>
                </a:solidFill>
              </a:rPr>
              <a:t> </a:t>
            </a:r>
            <a:r>
              <a:rPr lang="en-US" sz="2400" b="1" dirty="0" err="1" smtClean="0">
                <a:solidFill>
                  <a:schemeClr val="tx2">
                    <a:lumMod val="75000"/>
                  </a:schemeClr>
                </a:solidFill>
              </a:rPr>
              <a:t>bagian</a:t>
            </a:r>
            <a:r>
              <a:rPr lang="en-US" sz="2400" b="1" dirty="0" smtClean="0">
                <a:solidFill>
                  <a:schemeClr val="tx2">
                    <a:lumMod val="75000"/>
                  </a:schemeClr>
                </a:solidFill>
              </a:rPr>
              <a:t> </a:t>
            </a:r>
            <a:r>
              <a:rPr lang="en-US" sz="2400" b="1" dirty="0" err="1" smtClean="0">
                <a:solidFill>
                  <a:schemeClr val="tx2">
                    <a:lumMod val="75000"/>
                  </a:schemeClr>
                </a:solidFill>
              </a:rPr>
              <a:t>dari</a:t>
            </a:r>
            <a:r>
              <a:rPr lang="en-US" sz="2400" b="1" dirty="0" smtClean="0">
                <a:solidFill>
                  <a:schemeClr val="tx2">
                    <a:lumMod val="75000"/>
                  </a:schemeClr>
                </a:solidFill>
              </a:rPr>
              <a:t> ED SAK EMKM </a:t>
            </a:r>
            <a:r>
              <a:rPr lang="en-US" sz="2400" b="1" dirty="0" err="1" smtClean="0">
                <a:solidFill>
                  <a:schemeClr val="tx2">
                    <a:lumMod val="75000"/>
                  </a:schemeClr>
                </a:solidFill>
              </a:rPr>
              <a:t>ini</a:t>
            </a:r>
            <a:r>
              <a:rPr lang="en-US" sz="2400" dirty="0" smtClean="0"/>
              <a:t>.</a:t>
            </a:r>
            <a:endParaRPr lang="en-US" sz="2400" dirty="0"/>
          </a:p>
        </p:txBody>
      </p:sp>
      <p:sp>
        <p:nvSpPr>
          <p:cNvPr id="3" name="Title 2"/>
          <p:cNvSpPr>
            <a:spLocks noGrp="1"/>
          </p:cNvSpPr>
          <p:nvPr>
            <p:ph type="title"/>
          </p:nvPr>
        </p:nvSpPr>
        <p:spPr>
          <a:xfrm>
            <a:off x="457200" y="762000"/>
            <a:ext cx="8229600" cy="792162"/>
          </a:xfrm>
        </p:spPr>
        <p:txBody>
          <a:bodyPr/>
          <a:lstStyle/>
          <a:p>
            <a:pPr algn="r"/>
            <a:r>
              <a:rPr lang="en-US" dirty="0" smtClean="0">
                <a:latin typeface="Cooper Black" charset="0"/>
                <a:ea typeface="Cooper Black" charset="0"/>
                <a:cs typeface="Cooper Black" charset="0"/>
              </a:rPr>
              <a:t>CI &amp; DK</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77</a:t>
            </a:fld>
            <a:endParaRPr lang="en-US" dirty="0">
              <a:solidFill>
                <a:schemeClr val="tx1"/>
              </a:solidFill>
            </a:endParaRPr>
          </a:p>
        </p:txBody>
      </p:sp>
    </p:spTree>
    <p:extLst>
      <p:ext uri="{BB962C8B-B14F-4D97-AF65-F5344CB8AC3E}">
        <p14:creationId xmlns:p14="http://schemas.microsoft.com/office/powerpoint/2010/main" val="5309373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109703"/>
            <a:ext cx="8839200" cy="4291097"/>
          </a:xfrm>
        </p:spPr>
        <p:txBody>
          <a:bodyPr/>
          <a:lstStyle/>
          <a:p>
            <a:r>
              <a:rPr lang="id-ID" b="1" smtClean="0">
                <a:solidFill>
                  <a:schemeClr val="tx2">
                    <a:lumMod val="75000"/>
                  </a:schemeClr>
                </a:solidFill>
              </a:rPr>
              <a:t>Biaya yang masih harus dibayar</a:t>
            </a:r>
          </a:p>
          <a:p>
            <a:pPr marL="0" indent="0">
              <a:buNone/>
            </a:pPr>
            <a:r>
              <a:rPr lang="id-ID" sz="2400" smtClean="0"/>
              <a:t>Pada tanggal 1 Desember 20x8, Entitas A meminjam uang dari Entitas B sebesar Rp10.000.000 untuk masa pinjaman 1 tahun dengan suku bunga 12% per tahun yang dibayarkan setiap tanggal 1 bulan berikutnya. Maka, ayat jurnal penyesuaian beban bunga yang dilakukan Entitas A pada tanggal 31 Desember 20x8 adalah sebagai berikut:</a:t>
            </a:r>
          </a:p>
          <a:p>
            <a:pPr marL="0" indent="0">
              <a:buNone/>
            </a:pPr>
            <a:r>
              <a:rPr lang="id-ID" sz="2400" smtClean="0"/>
              <a:t>D. Beban Bunga				Rp100.000</a:t>
            </a:r>
          </a:p>
          <a:p>
            <a:pPr marL="0" indent="0">
              <a:buNone/>
            </a:pPr>
            <a:r>
              <a:rPr lang="id-ID" sz="2400" smtClean="0"/>
              <a:t>K.      Bunga yang masih harus dibayar		Rp100.000</a:t>
            </a:r>
          </a:p>
        </p:txBody>
      </p:sp>
      <p:sp>
        <p:nvSpPr>
          <p:cNvPr id="3" name="Title 2"/>
          <p:cNvSpPr>
            <a:spLocks noGrp="1"/>
          </p:cNvSpPr>
          <p:nvPr>
            <p:ph type="title"/>
          </p:nvPr>
        </p:nvSpPr>
        <p:spPr>
          <a:xfrm>
            <a:off x="838200" y="1036638"/>
            <a:ext cx="8229600" cy="792162"/>
          </a:xfrm>
        </p:spPr>
        <p:txBody>
          <a:bodyPr/>
          <a:lstStyle/>
          <a:p>
            <a:pPr algn="r"/>
            <a:r>
              <a:rPr lang="id-ID" sz="3200" b="1" smtClean="0">
                <a:latin typeface="Cooper Black" pitchFamily="18" charset="0"/>
              </a:rPr>
              <a:t>Contoh Ilustrasi – Penyesuaian Dasar Kas Menjadi Akrual</a:t>
            </a:r>
            <a:endParaRPr lang="en-US" sz="3200" b="1">
              <a:latin typeface="Cooper Black" pitchFamily="18"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78</a:t>
            </a:fld>
            <a:endParaRPr lang="en-US" dirty="0">
              <a:solidFill>
                <a:schemeClr val="tx1"/>
              </a:solidFill>
            </a:endParaRPr>
          </a:p>
        </p:txBody>
      </p:sp>
    </p:spTree>
    <p:extLst>
      <p:ext uri="{BB962C8B-B14F-4D97-AF65-F5344CB8AC3E}">
        <p14:creationId xmlns:p14="http://schemas.microsoft.com/office/powerpoint/2010/main" val="361070706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109703"/>
            <a:ext cx="8839200" cy="4291097"/>
          </a:xfrm>
        </p:spPr>
        <p:txBody>
          <a:bodyPr/>
          <a:lstStyle/>
          <a:p>
            <a:r>
              <a:rPr lang="id-ID" b="1" smtClean="0">
                <a:solidFill>
                  <a:schemeClr val="tx2">
                    <a:lumMod val="75000"/>
                  </a:schemeClr>
                </a:solidFill>
              </a:rPr>
              <a:t>Pendapatan yang masih harus diterima</a:t>
            </a:r>
          </a:p>
          <a:p>
            <a:pPr marL="0" indent="0">
              <a:buNone/>
            </a:pPr>
            <a:r>
              <a:rPr lang="id-ID" sz="2400" smtClean="0"/>
              <a:t>Pada tanggal 1 Desember 20x8, Entitas A menyewakan ruangan kepada Entitas B dengan pembayaran sewa bulanan sebesar Rp1.000.000 yang dibayarkan setiap tanggal 1 bulan berikutnya. Maka, ayat jurnal penyesuaian pendapatan sewa yang dilakukan Entitas A pada tanggal 31 Desember 20x8 adalah sebagai berikut:</a:t>
            </a:r>
          </a:p>
          <a:p>
            <a:pPr marL="0" indent="0">
              <a:buNone/>
            </a:pPr>
            <a:r>
              <a:rPr lang="id-ID" sz="2400" smtClean="0"/>
              <a:t>D. Piutang sewa		Rp1.000.000</a:t>
            </a:r>
          </a:p>
          <a:p>
            <a:pPr marL="0" indent="0">
              <a:buNone/>
            </a:pPr>
            <a:r>
              <a:rPr lang="id-ID" sz="2400" smtClean="0"/>
              <a:t>K.      Pendapatan sewa		Rp1.000.000</a:t>
            </a:r>
          </a:p>
        </p:txBody>
      </p:sp>
      <p:sp>
        <p:nvSpPr>
          <p:cNvPr id="3" name="Title 2"/>
          <p:cNvSpPr>
            <a:spLocks noGrp="1"/>
          </p:cNvSpPr>
          <p:nvPr>
            <p:ph type="title"/>
          </p:nvPr>
        </p:nvSpPr>
        <p:spPr>
          <a:xfrm>
            <a:off x="838200" y="1036638"/>
            <a:ext cx="8229600" cy="792162"/>
          </a:xfrm>
        </p:spPr>
        <p:txBody>
          <a:bodyPr/>
          <a:lstStyle/>
          <a:p>
            <a:pPr algn="r"/>
            <a:r>
              <a:rPr lang="id-ID" sz="3200" b="1" smtClean="0">
                <a:latin typeface="Cooper Black" pitchFamily="18" charset="0"/>
              </a:rPr>
              <a:t>Contoh Ilustrasi – Penyesuaian Dasar Kas Menjadi Akrual</a:t>
            </a:r>
            <a:endParaRPr lang="en-US" sz="3200" b="1">
              <a:latin typeface="Cooper Black" pitchFamily="18"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79</a:t>
            </a:fld>
            <a:endParaRPr lang="en-US" dirty="0">
              <a:solidFill>
                <a:schemeClr val="tx1"/>
              </a:solidFill>
            </a:endParaRPr>
          </a:p>
        </p:txBody>
      </p:sp>
    </p:spTree>
    <p:extLst>
      <p:ext uri="{BB962C8B-B14F-4D97-AF65-F5344CB8AC3E}">
        <p14:creationId xmlns:p14="http://schemas.microsoft.com/office/powerpoint/2010/main" val="1240436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8</a:t>
            </a:fld>
            <a:endParaRPr lang="en-US" dirty="0">
              <a:solidFill>
                <a:schemeClr val="tx1"/>
              </a:solidFill>
            </a:endParaRPr>
          </a:p>
        </p:txBody>
      </p:sp>
      <p:sp>
        <p:nvSpPr>
          <p:cNvPr id="5"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a:t>
            </a:r>
            <a:endParaRPr lang="en-US" sz="4200" b="1" dirty="0">
              <a:latin typeface="Cooper Black" charset="0"/>
              <a:ea typeface="Cooper Black" charset="0"/>
              <a:cs typeface="Cooper Black" charset="0"/>
            </a:endParaRPr>
          </a:p>
        </p:txBody>
      </p:sp>
      <p:sp>
        <p:nvSpPr>
          <p:cNvPr id="6" name="Action Button: Custom 5">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i="1" dirty="0" err="1" smtClean="0">
                <a:solidFill>
                  <a:schemeClr val="tx1"/>
                </a:solidFill>
                <a:latin typeface="Times New Roman" charset="0"/>
                <a:ea typeface="Times New Roman" charset="0"/>
                <a:cs typeface="Times New Roman" charset="0"/>
              </a:rPr>
              <a:t>Apakah</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Anda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setuju</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dengan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ruang</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lingkup</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sebagaimana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diusulkan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dalam</a:t>
            </a:r>
            <a:r>
              <a:rPr lang="en-US" sz="3500" b="1" i="1" dirty="0" smtClean="0">
                <a:solidFill>
                  <a:schemeClr val="tx1"/>
                </a:solidFill>
                <a:latin typeface="Times New Roman" charset="0"/>
                <a:ea typeface="Times New Roman" charset="0"/>
                <a:cs typeface="Times New Roman" charset="0"/>
              </a:rPr>
              <a:t> </a:t>
            </a:r>
          </a:p>
          <a:p>
            <a:pPr algn="ctr"/>
            <a:r>
              <a:rPr lang="en-US" sz="3500" b="1" i="1" dirty="0" smtClean="0">
                <a:solidFill>
                  <a:schemeClr val="tx1"/>
                </a:solidFill>
                <a:latin typeface="Times New Roman" charset="0"/>
                <a:ea typeface="Times New Roman" charset="0"/>
                <a:cs typeface="Times New Roman" charset="0"/>
              </a:rPr>
              <a:t>Bab 1  </a:t>
            </a:r>
            <a:r>
              <a:rPr lang="en-US" sz="3500" b="1" dirty="0" err="1" smtClean="0">
                <a:solidFill>
                  <a:schemeClr val="tx1"/>
                </a:solidFill>
                <a:latin typeface="Times New Roman" charset="0"/>
                <a:ea typeface="Times New Roman" charset="0"/>
                <a:cs typeface="Times New Roman" charset="0"/>
              </a:rPr>
              <a:t>Ruang</a:t>
            </a:r>
            <a:r>
              <a:rPr lang="en-US" sz="3500" b="1" dirty="0" smtClean="0">
                <a:solidFill>
                  <a:schemeClr val="tx1"/>
                </a:solidFill>
                <a:latin typeface="Times New Roman" charset="0"/>
                <a:ea typeface="Times New Roman" charset="0"/>
                <a:cs typeface="Times New Roman" charset="0"/>
              </a:rPr>
              <a:t> </a:t>
            </a:r>
            <a:r>
              <a:rPr lang="en-US" sz="3500" b="1" dirty="0" err="1" smtClean="0">
                <a:solidFill>
                  <a:schemeClr val="tx1"/>
                </a:solidFill>
                <a:latin typeface="Times New Roman" charset="0"/>
                <a:ea typeface="Times New Roman" charset="0"/>
                <a:cs typeface="Times New Roman" charset="0"/>
              </a:rPr>
              <a:t>Lingkup</a:t>
            </a:r>
            <a:r>
              <a:rPr lang="en-US" sz="3500" b="1" dirty="0" smtClean="0">
                <a:solidFill>
                  <a:schemeClr val="tx1"/>
                </a:solidFill>
                <a:latin typeface="Times New Roman" charset="0"/>
                <a:ea typeface="Times New Roman" charset="0"/>
                <a:cs typeface="Times New Roman" charset="0"/>
              </a:rPr>
              <a:t> </a:t>
            </a:r>
          </a:p>
          <a:p>
            <a:pPr algn="ctr"/>
            <a:r>
              <a:rPr lang="en-US" sz="3500" b="1" i="1" dirty="0" smtClean="0">
                <a:solidFill>
                  <a:schemeClr val="tx1"/>
                </a:solidFill>
                <a:latin typeface="Times New Roman" charset="0"/>
                <a:ea typeface="Times New Roman" charset="0"/>
                <a:cs typeface="Times New Roman" charset="0"/>
              </a:rPr>
              <a:t>ED SAK EMKM </a:t>
            </a:r>
            <a:r>
              <a:rPr lang="en-US" sz="3500" b="1" i="1" dirty="0" err="1" smtClean="0">
                <a:solidFill>
                  <a:schemeClr val="tx1"/>
                </a:solidFill>
                <a:latin typeface="Times New Roman" charset="0"/>
                <a:ea typeface="Times New Roman" charset="0"/>
                <a:cs typeface="Times New Roman" charset="0"/>
              </a:rPr>
              <a:t>ini</a:t>
            </a:r>
            <a:r>
              <a:rPr lang="en-US" sz="3500" b="1" i="1" dirty="0" smtClean="0">
                <a:solidFill>
                  <a:schemeClr val="tx1"/>
                </a:solidFill>
                <a:latin typeface="Times New Roman" charset="0"/>
                <a:ea typeface="Times New Roman" charset="0"/>
                <a:cs typeface="Times New Roman" charset="0"/>
              </a:rPr>
              <a:t>? </a:t>
            </a:r>
          </a:p>
          <a:p>
            <a:pPr algn="ctr"/>
            <a:r>
              <a:rPr lang="en-US" sz="3500" b="1" i="1" dirty="0" err="1" smtClean="0">
                <a:solidFill>
                  <a:schemeClr val="tx1"/>
                </a:solidFill>
                <a:latin typeface="Times New Roman" charset="0"/>
                <a:ea typeface="Times New Roman" charset="0"/>
                <a:cs typeface="Times New Roman" charset="0"/>
              </a:rPr>
              <a:t>Jika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tidak</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apa</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alasan</a:t>
            </a:r>
            <a:r>
              <a:rPr lang="en-US" sz="3500" b="1" i="1" dirty="0" smtClean="0">
                <a:solidFill>
                  <a:schemeClr val="tx1"/>
                </a:solidFill>
                <a:latin typeface="Times New Roman" charset="0"/>
                <a:ea typeface="Times New Roman" charset="0"/>
                <a:cs typeface="Times New Roman" charset="0"/>
              </a:rPr>
              <a:t> </a:t>
            </a:r>
            <a:r>
              <a:rPr lang="en-US" sz="3500" b="1" i="1" dirty="0" err="1" smtClean="0">
                <a:solidFill>
                  <a:schemeClr val="tx1"/>
                </a:solidFill>
                <a:latin typeface="Times New Roman" charset="0"/>
                <a:ea typeface="Times New Roman" charset="0"/>
                <a:cs typeface="Times New Roman" charset="0"/>
              </a:rPr>
              <a:t>Anda</a:t>
            </a:r>
            <a:r>
              <a:rPr lang="en-US" sz="3500" b="1" i="1" dirty="0" smtClean="0">
                <a:solidFill>
                  <a:schemeClr val="tx1"/>
                </a:solidFill>
                <a:latin typeface="Times New Roman" charset="0"/>
                <a:ea typeface="Times New Roman" charset="0"/>
                <a:cs typeface="Times New Roman" charset="0"/>
              </a:rPr>
              <a:t>?</a:t>
            </a:r>
            <a:endParaRPr lang="en-US" sz="35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55016655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80</a:t>
            </a:fld>
            <a:endParaRPr lang="en-US" dirty="0">
              <a:solidFill>
                <a:prstClr val="black"/>
              </a:solidFill>
            </a:endParaRPr>
          </a:p>
        </p:txBody>
      </p:sp>
      <p:sp>
        <p:nvSpPr>
          <p:cNvPr id="3" name="Title 3"/>
          <p:cNvSpPr txBox="1">
            <a:spLocks/>
          </p:cNvSpPr>
          <p:nvPr/>
        </p:nvSpPr>
        <p:spPr bwMode="auto">
          <a:xfrm>
            <a:off x="-152400" y="1265238"/>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dirty="0" smtClean="0">
                <a:latin typeface="Cooper Black" charset="0"/>
                <a:ea typeface="Cooper Black" charset="0"/>
                <a:cs typeface="Cooper Black" charset="0"/>
              </a:rPr>
              <a:t>PERMINTAAN TANGGAPAN (15)</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err="1" smtClean="0">
                <a:solidFill>
                  <a:schemeClr val="tx1"/>
                </a:solidFill>
                <a:latin typeface="Times New Roman" charset="0"/>
                <a:ea typeface="Times New Roman" charset="0"/>
                <a:cs typeface="Times New Roman" charset="0"/>
              </a:rPr>
              <a:t>Apakah</a:t>
            </a:r>
            <a:r>
              <a:rPr lang="en-US" sz="3000" b="1" i="1" dirty="0" smtClean="0">
                <a:solidFill>
                  <a:schemeClr val="tx1"/>
                </a:solidFill>
                <a:latin typeface="Times New Roman" charset="0"/>
                <a:ea typeface="Times New Roman" charset="0"/>
                <a:cs typeface="Times New Roman" charset="0"/>
              </a:rPr>
              <a:t> </a:t>
            </a:r>
            <a:r>
              <a:rPr lang="en-US" sz="3000" b="1" i="1" err="1" smtClean="0">
                <a:solidFill>
                  <a:schemeClr val="tx1"/>
                </a:solidFill>
                <a:latin typeface="Times New Roman" charset="0"/>
                <a:ea typeface="Times New Roman" charset="0"/>
                <a:cs typeface="Times New Roman" charset="0"/>
              </a:rPr>
              <a:t>Anda</a:t>
            </a:r>
            <a:r>
              <a:rPr lang="en-US" sz="3000" b="1" i="1" smtClean="0">
                <a:solidFill>
                  <a:schemeClr val="tx1"/>
                </a:solidFill>
                <a:latin typeface="Times New Roman" charset="0"/>
                <a:ea typeface="Times New Roman" charset="0"/>
                <a:cs typeface="Times New Roman" charset="0"/>
              </a:rPr>
              <a:t> setuju</a:t>
            </a:r>
            <a:r>
              <a:rPr lang="id-ID" sz="3000" b="1" i="1">
                <a:solidFill>
                  <a:schemeClr val="tx1"/>
                </a:solidFill>
                <a:latin typeface="Times New Roman" charset="0"/>
                <a:ea typeface="Times New Roman" charset="0"/>
                <a:cs typeface="Times New Roman" charset="0"/>
              </a:rPr>
              <a:t> </a:t>
            </a:r>
            <a:r>
              <a:rPr lang="id-ID" sz="3000" b="1" i="1" smtClean="0">
                <a:solidFill>
                  <a:schemeClr val="tx1"/>
                </a:solidFill>
                <a:latin typeface="Times New Roman" charset="0"/>
                <a:ea typeface="Times New Roman" charset="0"/>
                <a:cs typeface="Times New Roman" charset="0"/>
              </a:rPr>
              <a:t>dengan</a:t>
            </a:r>
            <a:r>
              <a:rPr lang="en-US" sz="3000" b="1" i="1"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Contoh</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Ilustratif</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Dasar</a:t>
            </a:r>
            <a:r>
              <a:rPr lang="en-US" sz="3000" b="1" i="1" dirty="0" smtClean="0">
                <a:solidFill>
                  <a:schemeClr val="tx1"/>
                </a:solidFill>
                <a:latin typeface="Times New Roman" charset="0"/>
                <a:ea typeface="Times New Roman" charset="0"/>
                <a:cs typeface="Times New Roman" charset="0"/>
              </a:rPr>
              <a:t> </a:t>
            </a:r>
            <a:r>
              <a:rPr lang="en-US" sz="3000" b="1" i="1" err="1" smtClean="0">
                <a:solidFill>
                  <a:schemeClr val="tx1"/>
                </a:solidFill>
                <a:latin typeface="Times New Roman" charset="0"/>
                <a:ea typeface="Times New Roman" charset="0"/>
                <a:cs typeface="Times New Roman" charset="0"/>
              </a:rPr>
              <a:t>Kesimpulan</a:t>
            </a:r>
            <a:r>
              <a:rPr lang="en-US" sz="3000" b="1" i="1" smtClean="0">
                <a:solidFill>
                  <a:schemeClr val="tx1"/>
                </a:solidFill>
                <a:latin typeface="Times New Roman" charset="0"/>
                <a:ea typeface="Times New Roman" charset="0"/>
                <a:cs typeface="Times New Roman" charset="0"/>
              </a:rPr>
              <a:t> </a:t>
            </a:r>
            <a:r>
              <a:rPr lang="id-ID" sz="3000" b="1" i="1" smtClean="0">
                <a:solidFill>
                  <a:schemeClr val="tx1"/>
                </a:solidFill>
                <a:latin typeface="Times New Roman" charset="0"/>
                <a:ea typeface="Times New Roman" charset="0"/>
                <a:cs typeface="Times New Roman" charset="0"/>
              </a:rPr>
              <a:t>sebagaimana diusulkan dalam</a:t>
            </a:r>
            <a:r>
              <a:rPr lang="en-US" sz="3000" b="1" i="1" smtClean="0">
                <a:solidFill>
                  <a:schemeClr val="tx1"/>
                </a:solidFill>
                <a:latin typeface="Times New Roman" charset="0"/>
                <a:ea typeface="Times New Roman" charset="0"/>
                <a:cs typeface="Times New Roman" charset="0"/>
              </a:rPr>
              <a:t> </a:t>
            </a:r>
            <a:r>
              <a:rPr lang="en-US" sz="3000" b="1" i="1" dirty="0" smtClean="0">
                <a:solidFill>
                  <a:schemeClr val="tx1"/>
                </a:solidFill>
                <a:latin typeface="Times New Roman" charset="0"/>
                <a:ea typeface="Times New Roman" charset="0"/>
                <a:cs typeface="Times New Roman" charset="0"/>
              </a:rPr>
              <a:t>ED SAK EMKM </a:t>
            </a:r>
            <a:r>
              <a:rPr lang="en-US" sz="3000" b="1" i="1" dirty="0" err="1" smtClean="0">
                <a:solidFill>
                  <a:schemeClr val="tx1"/>
                </a:solidFill>
                <a:latin typeface="Times New Roman" charset="0"/>
                <a:ea typeface="Times New Roman" charset="0"/>
                <a:cs typeface="Times New Roman" charset="0"/>
              </a:rPr>
              <a:t>ini</a:t>
            </a:r>
            <a:r>
              <a:rPr lang="en-US" sz="3000" b="1" i="1" dirty="0" smtClean="0">
                <a:solidFill>
                  <a:schemeClr val="tx1"/>
                </a:solidFill>
                <a:latin typeface="Times New Roman" charset="0"/>
                <a:ea typeface="Times New Roman" charset="0"/>
                <a:cs typeface="Times New Roman" charset="0"/>
              </a:rPr>
              <a:t>?</a:t>
            </a:r>
          </a:p>
          <a:p>
            <a:pPr algn="ctr"/>
            <a:r>
              <a:rPr lang="en-US" sz="3000" b="1" i="1" dirty="0" err="1" smtClean="0">
                <a:solidFill>
                  <a:schemeClr val="tx1"/>
                </a:solidFill>
                <a:latin typeface="Times New Roman" charset="0"/>
                <a:ea typeface="Times New Roman" charset="0"/>
                <a:cs typeface="Times New Roman" charset="0"/>
              </a:rPr>
              <a:t>Jika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tidak</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apa</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alasan</a:t>
            </a:r>
            <a:r>
              <a:rPr lang="en-US" sz="3000" b="1" i="1" dirty="0" smtClean="0">
                <a:solidFill>
                  <a:schemeClr val="tx1"/>
                </a:solidFill>
                <a:latin typeface="Times New Roman" charset="0"/>
                <a:ea typeface="Times New Roman" charset="0"/>
                <a:cs typeface="Times New Roman" charset="0"/>
              </a:rPr>
              <a:t> </a:t>
            </a:r>
            <a:r>
              <a:rPr lang="en-US" sz="3000" b="1" i="1" dirty="0" err="1" smtClean="0">
                <a:solidFill>
                  <a:schemeClr val="tx1"/>
                </a:solidFill>
                <a:latin typeface="Times New Roman" charset="0"/>
                <a:ea typeface="Times New Roman" charset="0"/>
                <a:cs typeface="Times New Roman" charset="0"/>
              </a:rPr>
              <a:t>Anda</a:t>
            </a:r>
            <a:r>
              <a:rPr lang="en-US" sz="3000" b="1" i="1" dirty="0" smtClean="0">
                <a:solidFill>
                  <a:schemeClr val="tx1"/>
                </a:solidFill>
                <a:latin typeface="Times New Roman" charset="0"/>
                <a:ea typeface="Times New Roman" charset="0"/>
                <a:cs typeface="Times New Roman" charset="0"/>
              </a:rPr>
              <a:t>?</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58829993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1DBDAD9-0030-4FD4-8470-D9ACEE0232DA}" type="slidenum">
              <a:rPr lang="en-US" smtClean="0">
                <a:solidFill>
                  <a:prstClr val="black"/>
                </a:solidFill>
              </a:rPr>
              <a:pPr>
                <a:defRPr/>
              </a:pPr>
              <a:t>81</a:t>
            </a:fld>
            <a:endParaRPr lang="en-US" dirty="0">
              <a:solidFill>
                <a:prstClr val="black"/>
              </a:solidFill>
            </a:endParaRPr>
          </a:p>
        </p:txBody>
      </p:sp>
      <p:sp>
        <p:nvSpPr>
          <p:cNvPr id="3" name="Title 3"/>
          <p:cNvSpPr txBox="1">
            <a:spLocks/>
          </p:cNvSpPr>
          <p:nvPr/>
        </p:nvSpPr>
        <p:spPr bwMode="auto">
          <a:xfrm>
            <a:off x="-152400" y="1219200"/>
            <a:ext cx="96012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Times New Roman" pitchFamily="18" charset="0"/>
                <a:ea typeface="+mj-ea"/>
                <a:cs typeface="Times New Roman" pitchFamily="18" charset="0"/>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eaLnBrk="1" hangingPunct="1"/>
            <a:r>
              <a:rPr lang="en-US" sz="4200" b="1" smtClean="0">
                <a:latin typeface="Cooper Black" charset="0"/>
                <a:ea typeface="Cooper Black" charset="0"/>
                <a:cs typeface="Cooper Black" charset="0"/>
              </a:rPr>
              <a:t>PERMINTAAN TANGGAPAN</a:t>
            </a:r>
            <a:r>
              <a:rPr lang="id-ID" sz="4200" b="1" smtClean="0">
                <a:latin typeface="Cooper Black" charset="0"/>
                <a:ea typeface="Cooper Black" charset="0"/>
                <a:cs typeface="Cooper Black" charset="0"/>
              </a:rPr>
              <a:t> LAIN-LAIN</a:t>
            </a:r>
            <a:endParaRPr lang="en-US" sz="4200" b="1" dirty="0">
              <a:latin typeface="Cooper Black" charset="0"/>
              <a:ea typeface="Cooper Black" charset="0"/>
              <a:cs typeface="Cooper Black" charset="0"/>
            </a:endParaRPr>
          </a:p>
        </p:txBody>
      </p:sp>
      <p:sp>
        <p:nvSpPr>
          <p:cNvPr id="4" name="Action Button: Custom 3">
            <a:hlinkClick r:id="" action="ppaction://noaction" highlightClick="1"/>
          </p:cNvPr>
          <p:cNvSpPr/>
          <p:nvPr/>
        </p:nvSpPr>
        <p:spPr>
          <a:xfrm>
            <a:off x="381000" y="2286000"/>
            <a:ext cx="8305800" cy="3429000"/>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err="1" smtClean="0">
                <a:solidFill>
                  <a:schemeClr val="tx1"/>
                </a:solidFill>
                <a:latin typeface="Times New Roman" charset="0"/>
                <a:ea typeface="Times New Roman" charset="0"/>
                <a:cs typeface="Times New Roman" charset="0"/>
              </a:rPr>
              <a:t>Apakah</a:t>
            </a:r>
            <a:r>
              <a:rPr lang="en-US" sz="3000" b="1" i="1" smtClean="0">
                <a:solidFill>
                  <a:schemeClr val="tx1"/>
                </a:solidFill>
                <a:latin typeface="Times New Roman" charset="0"/>
                <a:ea typeface="Times New Roman" charset="0"/>
                <a:cs typeface="Times New Roman" charset="0"/>
              </a:rPr>
              <a:t> </a:t>
            </a:r>
            <a:r>
              <a:rPr lang="id-ID" sz="3000" b="1" i="1" smtClean="0">
                <a:solidFill>
                  <a:schemeClr val="tx1"/>
                </a:solidFill>
                <a:latin typeface="Times New Roman" charset="0"/>
                <a:ea typeface="Times New Roman" charset="0"/>
                <a:cs typeface="Times New Roman" charset="0"/>
              </a:rPr>
              <a:t>Anda memiliki tanggapan atas isu lain yang terkait dengan ED SAK EMKM?</a:t>
            </a:r>
            <a:endParaRPr lang="en-US" sz="3000" b="1" i="1"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2952652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414503"/>
            <a:ext cx="8458200" cy="3605297"/>
          </a:xfrm>
        </p:spPr>
        <p:txBody>
          <a:bodyPr/>
          <a:lstStyle/>
          <a:p>
            <a:r>
              <a:rPr lang="en-US" sz="2600" dirty="0" err="1" smtClean="0"/>
              <a:t>Memaparkan</a:t>
            </a:r>
            <a:r>
              <a:rPr lang="en-US" sz="2600" dirty="0" smtClean="0"/>
              <a:t> </a:t>
            </a:r>
            <a:r>
              <a:rPr lang="en-US" sz="2600" dirty="0" err="1" smtClean="0"/>
              <a:t>permasalahan</a:t>
            </a:r>
            <a:r>
              <a:rPr lang="en-US" sz="2600" dirty="0" smtClean="0"/>
              <a:t> </a:t>
            </a:r>
            <a:r>
              <a:rPr lang="en-US" sz="2600" dirty="0" err="1" smtClean="0"/>
              <a:t>secara</a:t>
            </a:r>
            <a:r>
              <a:rPr lang="en-US" sz="2600" dirty="0" smtClean="0"/>
              <a:t> </a:t>
            </a:r>
            <a:r>
              <a:rPr lang="en-US" sz="2600" b="1" dirty="0" err="1" smtClean="0">
                <a:solidFill>
                  <a:schemeClr val="tx2">
                    <a:lumMod val="75000"/>
                  </a:schemeClr>
                </a:solidFill>
              </a:rPr>
              <a:t>jelas</a:t>
            </a:r>
            <a:r>
              <a:rPr lang="en-US" sz="2600" b="1" dirty="0" smtClean="0">
                <a:solidFill>
                  <a:schemeClr val="tx2">
                    <a:lumMod val="75000"/>
                  </a:schemeClr>
                </a:solidFill>
              </a:rPr>
              <a:t> </a:t>
            </a:r>
            <a:r>
              <a:rPr lang="en-US" sz="2600" b="1" dirty="0" err="1" smtClean="0">
                <a:solidFill>
                  <a:schemeClr val="tx2">
                    <a:lumMod val="75000"/>
                  </a:schemeClr>
                </a:solidFill>
              </a:rPr>
              <a:t>dan</a:t>
            </a:r>
            <a:r>
              <a:rPr lang="en-US" sz="2600" b="1" dirty="0" smtClean="0">
                <a:solidFill>
                  <a:schemeClr val="tx2">
                    <a:lumMod val="75000"/>
                  </a:schemeClr>
                </a:solidFill>
              </a:rPr>
              <a:t> </a:t>
            </a:r>
            <a:r>
              <a:rPr lang="en-US" sz="2600" b="1" dirty="0" err="1" smtClean="0">
                <a:solidFill>
                  <a:schemeClr val="tx2">
                    <a:lumMod val="75000"/>
                  </a:schemeClr>
                </a:solidFill>
              </a:rPr>
              <a:t>alternatif</a:t>
            </a:r>
            <a:r>
              <a:rPr lang="en-US" sz="2600" b="1" dirty="0" smtClean="0">
                <a:solidFill>
                  <a:schemeClr val="tx2">
                    <a:lumMod val="75000"/>
                  </a:schemeClr>
                </a:solidFill>
              </a:rPr>
              <a:t> saran yang </a:t>
            </a:r>
            <a:r>
              <a:rPr lang="en-US" sz="2600" b="1" dirty="0" err="1" smtClean="0">
                <a:solidFill>
                  <a:schemeClr val="tx2">
                    <a:lumMod val="75000"/>
                  </a:schemeClr>
                </a:solidFill>
              </a:rPr>
              <a:t>didukung</a:t>
            </a:r>
            <a:r>
              <a:rPr lang="en-US" sz="2600" b="1" dirty="0" smtClean="0">
                <a:solidFill>
                  <a:schemeClr val="tx2">
                    <a:lumMod val="75000"/>
                  </a:schemeClr>
                </a:solidFill>
              </a:rPr>
              <a:t> </a:t>
            </a:r>
            <a:r>
              <a:rPr lang="en-US" sz="2600" b="1" dirty="0" err="1" smtClean="0">
                <a:solidFill>
                  <a:schemeClr val="tx2">
                    <a:lumMod val="75000"/>
                  </a:schemeClr>
                </a:solidFill>
              </a:rPr>
              <a:t>dengan</a:t>
            </a:r>
            <a:r>
              <a:rPr lang="en-US" sz="2600" b="1" dirty="0" smtClean="0">
                <a:solidFill>
                  <a:schemeClr val="tx2">
                    <a:lumMod val="75000"/>
                  </a:schemeClr>
                </a:solidFill>
              </a:rPr>
              <a:t> </a:t>
            </a:r>
            <a:r>
              <a:rPr lang="en-US" sz="2600" b="1" dirty="0" err="1" smtClean="0">
                <a:solidFill>
                  <a:schemeClr val="tx2">
                    <a:lumMod val="75000"/>
                  </a:schemeClr>
                </a:solidFill>
              </a:rPr>
              <a:t>alasan</a:t>
            </a:r>
            <a:r>
              <a:rPr lang="en-US" sz="2600" dirty="0" smtClean="0"/>
              <a:t>.</a:t>
            </a:r>
          </a:p>
          <a:p>
            <a:r>
              <a:rPr lang="en-US" sz="2600" dirty="0" smtClean="0"/>
              <a:t>Paling </a:t>
            </a:r>
            <a:r>
              <a:rPr lang="en-US" sz="2600" dirty="0" err="1" smtClean="0"/>
              <a:t>lambat</a:t>
            </a:r>
            <a:r>
              <a:rPr lang="en-US" sz="2600" dirty="0" smtClean="0"/>
              <a:t> </a:t>
            </a:r>
            <a:r>
              <a:rPr lang="en-US" sz="2600" dirty="0" err="1" smtClean="0"/>
              <a:t>diterima</a:t>
            </a:r>
            <a:r>
              <a:rPr lang="en-US" sz="2600" dirty="0" smtClean="0"/>
              <a:t> </a:t>
            </a:r>
            <a:r>
              <a:rPr lang="en-US" sz="2600" dirty="0" err="1" smtClean="0"/>
              <a:t>tanggal</a:t>
            </a:r>
            <a:r>
              <a:rPr lang="en-US" sz="2600" dirty="0" smtClean="0"/>
              <a:t> </a:t>
            </a:r>
            <a:r>
              <a:rPr lang="en-US" sz="2600" b="1" dirty="0" smtClean="0">
                <a:solidFill>
                  <a:schemeClr val="tx2">
                    <a:lumMod val="75000"/>
                  </a:schemeClr>
                </a:solidFill>
              </a:rPr>
              <a:t>23 September 2016</a:t>
            </a:r>
            <a:r>
              <a:rPr lang="en-US" sz="2600" dirty="0" smtClean="0"/>
              <a:t>.</a:t>
            </a:r>
          </a:p>
          <a:p>
            <a:r>
              <a:rPr lang="en-US" sz="2600" dirty="0" err="1" smtClean="0"/>
              <a:t>Dikirimkan</a:t>
            </a:r>
            <a:r>
              <a:rPr lang="en-US" sz="2600" dirty="0" smtClean="0"/>
              <a:t> </a:t>
            </a:r>
            <a:r>
              <a:rPr lang="en-US" sz="2600" dirty="0" err="1" smtClean="0"/>
              <a:t>melalui</a:t>
            </a:r>
            <a:r>
              <a:rPr lang="en-US" sz="2600" dirty="0" smtClean="0"/>
              <a:t>:</a:t>
            </a:r>
          </a:p>
          <a:p>
            <a:pPr lvl="1">
              <a:buFont typeface="Wingdings" charset="2"/>
              <a:buChar char="Ø"/>
            </a:pPr>
            <a:r>
              <a:rPr lang="en-US" sz="2600" dirty="0" smtClean="0"/>
              <a:t>email </a:t>
            </a:r>
            <a:r>
              <a:rPr lang="en-US" sz="2600" dirty="0" err="1" smtClean="0"/>
              <a:t>ke</a:t>
            </a:r>
            <a:r>
              <a:rPr lang="en-US" sz="2600" dirty="0" smtClean="0"/>
              <a:t>: </a:t>
            </a:r>
            <a:r>
              <a:rPr lang="en-US" sz="2600" u="sng" dirty="0" smtClean="0">
                <a:hlinkClick r:id="rId3"/>
              </a:rPr>
              <a:t>dsak@iaiglobal.or.id</a:t>
            </a:r>
            <a:r>
              <a:rPr lang="en-US" sz="2600" u="sng" dirty="0" smtClean="0"/>
              <a:t>; </a:t>
            </a:r>
            <a:r>
              <a:rPr lang="en-US" sz="2600" u="sng" dirty="0" smtClean="0">
                <a:hlinkClick r:id="rId4"/>
              </a:rPr>
              <a:t>iai-info@iaiglobal.or.id</a:t>
            </a:r>
            <a:r>
              <a:rPr lang="en-US" sz="2600" u="sng" dirty="0" smtClean="0"/>
              <a:t>.</a:t>
            </a:r>
          </a:p>
          <a:p>
            <a:pPr lvl="1">
              <a:buFont typeface="Wingdings" charset="2"/>
              <a:buChar char="Ø"/>
            </a:pPr>
            <a:r>
              <a:rPr lang="en-US" sz="2600" dirty="0" err="1" smtClean="0"/>
              <a:t>alamat</a:t>
            </a:r>
            <a:r>
              <a:rPr lang="en-US" sz="2600" dirty="0" smtClean="0"/>
              <a:t>: </a:t>
            </a:r>
            <a:r>
              <a:rPr lang="en-US" sz="2600" dirty="0" err="1" smtClean="0"/>
              <a:t>Grha</a:t>
            </a:r>
            <a:r>
              <a:rPr lang="en-US" sz="2600" dirty="0" smtClean="0"/>
              <a:t> </a:t>
            </a:r>
            <a:r>
              <a:rPr lang="en-US" sz="2600" dirty="0" err="1" smtClean="0"/>
              <a:t>Akuntan</a:t>
            </a:r>
            <a:r>
              <a:rPr lang="en-US" sz="2600" dirty="0" smtClean="0"/>
              <a:t>, </a:t>
            </a:r>
            <a:r>
              <a:rPr lang="en-US" sz="2600" dirty="0" err="1" smtClean="0"/>
              <a:t>Jalan</a:t>
            </a:r>
            <a:r>
              <a:rPr lang="en-US" sz="2600" dirty="0" smtClean="0"/>
              <a:t> </a:t>
            </a:r>
            <a:r>
              <a:rPr lang="en-US" sz="2600" dirty="0" err="1" smtClean="0"/>
              <a:t>Sindanglaya</a:t>
            </a:r>
            <a:r>
              <a:rPr lang="en-US" sz="2600" dirty="0" smtClean="0"/>
              <a:t> No 1, </a:t>
            </a:r>
            <a:r>
              <a:rPr lang="en-US" sz="2600" dirty="0" err="1" smtClean="0"/>
              <a:t>Menteng</a:t>
            </a:r>
            <a:endParaRPr lang="en-US" sz="2600" dirty="0" smtClean="0"/>
          </a:p>
          <a:p>
            <a:endParaRPr lang="en-US" sz="2600" dirty="0" smtClean="0"/>
          </a:p>
          <a:p>
            <a:endParaRPr lang="en-US" sz="2600" dirty="0"/>
          </a:p>
        </p:txBody>
      </p:sp>
      <p:sp>
        <p:nvSpPr>
          <p:cNvPr id="3" name="Title 2"/>
          <p:cNvSpPr>
            <a:spLocks noGrp="1"/>
          </p:cNvSpPr>
          <p:nvPr>
            <p:ph type="title"/>
          </p:nvPr>
        </p:nvSpPr>
        <p:spPr>
          <a:xfrm>
            <a:off x="457200" y="1341438"/>
            <a:ext cx="8229600" cy="792162"/>
          </a:xfrm>
        </p:spPr>
        <p:txBody>
          <a:bodyPr/>
          <a:lstStyle/>
          <a:p>
            <a:r>
              <a:rPr lang="en-US" dirty="0" err="1" smtClean="0">
                <a:latin typeface="Cooper Black" charset="0"/>
                <a:ea typeface="Cooper Black" charset="0"/>
                <a:cs typeface="Cooper Black" charset="0"/>
              </a:rPr>
              <a:t>Tanggapan</a:t>
            </a:r>
            <a:r>
              <a:rPr lang="en-US" dirty="0" smtClean="0">
                <a:latin typeface="Cooper Black" charset="0"/>
                <a:ea typeface="Cooper Black" charset="0"/>
                <a:cs typeface="Cooper Black" charset="0"/>
              </a:rPr>
              <a:t> </a:t>
            </a:r>
            <a:r>
              <a:rPr lang="en-US" dirty="0" err="1" smtClean="0">
                <a:latin typeface="Cooper Black" charset="0"/>
                <a:ea typeface="Cooper Black" charset="0"/>
                <a:cs typeface="Cooper Black" charset="0"/>
              </a:rPr>
              <a:t>Tertulis</a:t>
            </a:r>
            <a:endParaRPr lang="en-US" dirty="0">
              <a:latin typeface="Cooper Black" charset="0"/>
              <a:ea typeface="Cooper Black" charset="0"/>
              <a:cs typeface="Cooper Black" charset="0"/>
            </a:endParaRPr>
          </a:p>
        </p:txBody>
      </p:sp>
      <p:sp>
        <p:nvSpPr>
          <p:cNvPr id="4" name="Slide Number Placeholder 3"/>
          <p:cNvSpPr>
            <a:spLocks noGrp="1"/>
          </p:cNvSpPr>
          <p:nvPr>
            <p:ph type="sldNum" sz="quarter" idx="10"/>
          </p:nvPr>
        </p:nvSpPr>
        <p:spPr/>
        <p:txBody>
          <a:bodyPr/>
          <a:lstStyle/>
          <a:p>
            <a:pPr>
              <a:defRPr/>
            </a:pPr>
            <a:fld id="{0E5C9E0E-0EF2-4B31-B3CC-9630651E1B18}" type="slidenum">
              <a:rPr lang="en-US" smtClean="0">
                <a:solidFill>
                  <a:schemeClr val="tx1"/>
                </a:solidFill>
              </a:rPr>
              <a:pPr>
                <a:defRPr/>
              </a:pPr>
              <a:t>82</a:t>
            </a:fld>
            <a:endParaRPr lang="en-US" dirty="0">
              <a:solidFill>
                <a:schemeClr val="tx1"/>
              </a:solidFill>
            </a:endParaRPr>
          </a:p>
        </p:txBody>
      </p:sp>
    </p:spTree>
    <p:extLst>
      <p:ext uri="{BB962C8B-B14F-4D97-AF65-F5344CB8AC3E}">
        <p14:creationId xmlns:p14="http://schemas.microsoft.com/office/powerpoint/2010/main" val="11605894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ctrTitle"/>
          </p:nvPr>
        </p:nvSpPr>
        <p:spPr>
          <a:xfrm>
            <a:off x="762000" y="1524000"/>
            <a:ext cx="7772400" cy="609600"/>
          </a:xfrm>
        </p:spPr>
        <p:txBody>
          <a:bodyPr>
            <a:noAutofit/>
          </a:bodyPr>
          <a:lstStyle/>
          <a:p>
            <a:r>
              <a:rPr lang="en-US" sz="5400" b="1" dirty="0">
                <a:latin typeface="Times New Roman" charset="0"/>
                <a:ea typeface="Times New Roman" charset="0"/>
                <a:cs typeface="Times New Roman" charset="0"/>
              </a:rPr>
              <a:t>TERIMA KASIH</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362200"/>
            <a:ext cx="72390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1319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idx="4294967295"/>
          </p:nvPr>
        </p:nvSpPr>
        <p:spPr>
          <a:xfrm>
            <a:off x="0" y="1600200"/>
            <a:ext cx="9067800" cy="4291012"/>
          </a:xfrm>
        </p:spPr>
        <p:txBody>
          <a:bodyPr/>
          <a:lstStyle/>
          <a:p>
            <a:pPr marL="0" indent="0" algn="ctr">
              <a:buNone/>
            </a:pPr>
            <a:r>
              <a:rPr lang="en-US" sz="6000" dirty="0" smtClean="0">
                <a:solidFill>
                  <a:schemeClr val="tx2">
                    <a:lumMod val="75000"/>
                  </a:schemeClr>
                </a:solidFill>
                <a:latin typeface="Cooper Black" charset="0"/>
                <a:ea typeface="Cooper Black" charset="0"/>
                <a:cs typeface="Cooper Black" charset="0"/>
              </a:rPr>
              <a:t>BAB 2 </a:t>
            </a:r>
          </a:p>
          <a:p>
            <a:pPr marL="0" indent="0" algn="ctr">
              <a:buNone/>
            </a:pPr>
            <a:r>
              <a:rPr lang="en-US" sz="6000" dirty="0" smtClean="0">
                <a:solidFill>
                  <a:schemeClr val="tx2">
                    <a:lumMod val="75000"/>
                  </a:schemeClr>
                </a:solidFill>
                <a:latin typeface="Cooper Black" charset="0"/>
                <a:ea typeface="Cooper Black" charset="0"/>
                <a:cs typeface="Cooper Black" charset="0"/>
              </a:rPr>
              <a:t>KONSEP DAN PRINSIP PERVASIF</a:t>
            </a:r>
            <a:endParaRPr lang="en-US" sz="6000" dirty="0">
              <a:solidFill>
                <a:schemeClr val="tx2">
                  <a:lumMod val="75000"/>
                </a:schemeClr>
              </a:solidFill>
              <a:latin typeface="Cooper Black" charset="0"/>
              <a:ea typeface="Cooper Black" charset="0"/>
              <a:cs typeface="Cooper Black" charset="0"/>
            </a:endParaRPr>
          </a:p>
        </p:txBody>
      </p:sp>
    </p:spTree>
    <p:extLst>
      <p:ext uri="{BB962C8B-B14F-4D97-AF65-F5344CB8AC3E}">
        <p14:creationId xmlns:p14="http://schemas.microsoft.com/office/powerpoint/2010/main" val="10698579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FF00FF"/>
      </a:folHlink>
    </a:clrScheme>
    <a:fontScheme name="Office Theme">
      <a:majorFont>
        <a:latin typeface="Helvetica"/>
        <a:ea typeface="Helvetica"/>
        <a:cs typeface="Helvetica"/>
      </a:majorFont>
      <a:minorFont>
        <a:latin typeface="Helvetica"/>
        <a:ea typeface="Helvetica"/>
        <a:cs typeface="Helvetic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rgbClr val="4F81BD"/>
          </a:solidFill>
          <a:prstDash val="solid"/>
          <a:round/>
          <a:headEnd type="none" w="med" len="med"/>
          <a:tailEnd type="none" w="med" len="med"/>
        </a:ln>
        <a:effectLst>
          <a:outerShdw blurRad="38100" dist="23000" dir="5400000" algn="ctr" rotWithShape="0">
            <a:srgbClr val="000000">
              <a:alpha val="34999"/>
            </a:srgbClr>
          </a:outerShdw>
        </a:effectLst>
      </a:spPr>
      <a:bodyPr vert="horz" wrap="square" lIns="50800" tIns="50800" rIns="50800" bIns="50800" numCol="1" anchor="ctr"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rgbClr val="4F81BD"/>
          </a:solidFill>
          <a:prstDash val="solid"/>
          <a:round/>
          <a:headEnd type="none" w="med" len="med"/>
          <a:tailEnd type="none" w="med" len="med"/>
        </a:ln>
        <a:effectLst>
          <a:outerShdw blurRad="38100" dist="23000" dir="5400000" algn="ctr" rotWithShape="0">
            <a:srgbClr val="000000">
              <a:alpha val="34999"/>
            </a:srgbClr>
          </a:outerShdw>
        </a:effectLst>
      </a:spPr>
      <a:bodyPr vert="horz" wrap="square" lIns="50800" tIns="50800" rIns="50800" bIns="50800" numCol="1" anchor="ctr"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defPPr>
      </a:lst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EG Issue Proposition - Accounting Treatment for Land (in Indonesia) F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572E2D"/>
      </a:dk1>
      <a:lt1>
        <a:srgbClr val="2A5657"/>
      </a:lt1>
      <a:dk2>
        <a:srgbClr val="A7A7A7"/>
      </a:dk2>
      <a:lt2>
        <a:srgbClr val="535353"/>
      </a:lt2>
      <a:accent1>
        <a:srgbClr val="4F81BD"/>
      </a:accent1>
      <a:accent2>
        <a:srgbClr val="C0504D"/>
      </a:accent2>
      <a:accent3>
        <a:srgbClr val="ACB4B4"/>
      </a:accent3>
      <a:accent4>
        <a:srgbClr val="492625"/>
      </a:accent4>
      <a:accent5>
        <a:srgbClr val="B2C1DB"/>
      </a:accent5>
      <a:accent6>
        <a:srgbClr val="AE4845"/>
      </a:accent6>
      <a:hlink>
        <a:srgbClr val="0000FF"/>
      </a:hlink>
      <a:folHlink>
        <a:srgbClr val="FF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10057</TotalTime>
  <Words>4681</Words>
  <Application>Microsoft Office PowerPoint</Application>
  <PresentationFormat>On-screen Show (4:3)</PresentationFormat>
  <Paragraphs>655</Paragraphs>
  <Slides>83</Slides>
  <Notes>83</Notes>
  <HiddenSlides>0</HiddenSlides>
  <MMClips>0</MMClips>
  <ScaleCrop>false</ScaleCrop>
  <HeadingPairs>
    <vt:vector size="4" baseType="variant">
      <vt:variant>
        <vt:lpstr>Theme</vt:lpstr>
      </vt:variant>
      <vt:variant>
        <vt:i4>2</vt:i4>
      </vt:variant>
      <vt:variant>
        <vt:lpstr>Slide Titles</vt:lpstr>
      </vt:variant>
      <vt:variant>
        <vt:i4>83</vt:i4>
      </vt:variant>
    </vt:vector>
  </HeadingPairs>
  <TitlesOfParts>
    <vt:vector size="85" baseType="lpstr">
      <vt:lpstr>Office Theme</vt:lpstr>
      <vt:lpstr>EEG Issue Proposition - Accounting Treatment for Land (in Indonesia) FINAL</vt:lpstr>
      <vt:lpstr> PUBLIC HEARING EXPOSURE DRAFT STANDAR AKUNTANSI KEUANGAN ENTITAS MIKRO, KECIL, DAN MENENGAH (“ED SAK EMKM”) </vt:lpstr>
      <vt:lpstr>Exposure Draft  Standar Akuntansi Keuangan Entitas Mikro, Kecil, dan Menengah</vt:lpstr>
      <vt:lpstr>Latar Belakang</vt:lpstr>
      <vt:lpstr>PowerPoint Presentation</vt:lpstr>
      <vt:lpstr> Ruang  Lingkup </vt:lpstr>
      <vt:lpstr>PowerPoint Presentation</vt:lpstr>
      <vt:lpstr> Pengecualian  Ruang Lingkup  </vt:lpstr>
      <vt:lpstr>PowerPoint Presentation</vt:lpstr>
      <vt:lpstr>PowerPoint Presentation</vt:lpstr>
      <vt:lpstr>Konsep &amp; Prinsip Pervasif</vt:lpstr>
      <vt:lpstr>Dasar Pengukuran  Unsur-Unsur Laporan Keuangan</vt:lpstr>
      <vt:lpstr>Materialitas..</vt:lpstr>
      <vt:lpstr>Asumsi Dasar</vt:lpstr>
      <vt:lpstr>Dasar Akrual vs Dasar Kas (Contoh Ilustrasi)</vt:lpstr>
      <vt:lpstr>Contoh Ilustrasi Dasar Akrual vs Dasar Kas (Lanjutan..)</vt:lpstr>
      <vt:lpstr>Contoh Ilustrasi Dasar Akrual vs Dasar Kas (Lanjutan..)</vt:lpstr>
      <vt:lpstr>Contoh Ilustrasi Dasar Akrual vs Dasar Kas (Lanjutan..)</vt:lpstr>
      <vt:lpstr>Ringkasan Contoh Ilustratif  Dasar Akrual vs Dasar Kas</vt:lpstr>
      <vt:lpstr>Manfaat  Asumsi Dasar Akrual</vt:lpstr>
      <vt:lpstr>PowerPoint Presentation</vt:lpstr>
      <vt:lpstr>PowerPoint Presentation</vt:lpstr>
      <vt:lpstr>Penyajian  Laporan Keuangan</vt:lpstr>
      <vt:lpstr>Komponen  Laporan Keuangan</vt:lpstr>
      <vt:lpstr>PowerPoint Presentation</vt:lpstr>
      <vt:lpstr>PowerPoint Presentation</vt:lpstr>
      <vt:lpstr>Kebijakan Akuntansi, Estimasi, dan Kesalahan</vt:lpstr>
      <vt:lpstr>PowerPoint Presentation</vt:lpstr>
      <vt:lpstr>PowerPoint Presentation</vt:lpstr>
      <vt:lpstr>Aset &amp; Liabilitas Keuangan</vt:lpstr>
      <vt:lpstr>PowerPoint Presentation</vt:lpstr>
      <vt:lpstr>PowerPoint Presentation</vt:lpstr>
      <vt:lpstr>Persediaan</vt:lpstr>
      <vt:lpstr>PowerPoint Presentation</vt:lpstr>
      <vt:lpstr>PowerPoint Presentation</vt:lpstr>
      <vt:lpstr>Investasi pada  Ventura Bersama</vt:lpstr>
      <vt:lpstr>PowerPoint Presentation</vt:lpstr>
      <vt:lpstr>PowerPoint Presentation</vt:lpstr>
      <vt:lpstr>RUANG LINGKUP</vt:lpstr>
      <vt:lpstr>Pengakuan dan Pengukuran</vt:lpstr>
      <vt:lpstr>Penyusutan </vt:lpstr>
      <vt:lpstr>Penghentian Pengakuan</vt:lpstr>
      <vt:lpstr>PowerPoint Presentation</vt:lpstr>
      <vt:lpstr>PowerPoint Presentation</vt:lpstr>
      <vt:lpstr>PowerPoint Presentation</vt:lpstr>
      <vt:lpstr>Pengakuan &amp; Pengukuran</vt:lpstr>
      <vt:lpstr>PowerPoint Presentation</vt:lpstr>
      <vt:lpstr>Umur Manfaat, Periode, dan Metode Amortisasi</vt:lpstr>
      <vt:lpstr>Penghentian Pengakuan</vt:lpstr>
      <vt:lpstr>PowerPoint Presentation</vt:lpstr>
      <vt:lpstr>PowerPoint Presentation</vt:lpstr>
      <vt:lpstr>Ruang Lingkup</vt:lpstr>
      <vt:lpstr>Pengakuan &amp; Pengukuran Liabilitas</vt:lpstr>
      <vt:lpstr>Pengakuan &amp; Pengukuran Ekuitas</vt:lpstr>
      <vt:lpstr>Penyajian Liabilitas &amp; Ekuitas</vt:lpstr>
      <vt:lpstr>PowerPoint Presentation</vt:lpstr>
      <vt:lpstr>PowerPoint Presentation</vt:lpstr>
      <vt:lpstr>Pengakuan &amp; Pengukuran Pendapatan</vt:lpstr>
      <vt:lpstr>Pendapatan Hibah</vt:lpstr>
      <vt:lpstr>Pengakuan &amp; Pengukuran  Beban</vt:lpstr>
      <vt:lpstr>Pengukuran Andal</vt:lpstr>
      <vt:lpstr>PowerPoint Presentation</vt:lpstr>
      <vt:lpstr>PowerPoint Presentation</vt:lpstr>
      <vt:lpstr>Pajak Penghasilan</vt:lpstr>
      <vt:lpstr>PowerPoint Presentation</vt:lpstr>
      <vt:lpstr>PowerPoint Presentation</vt:lpstr>
      <vt:lpstr>Pengakuan &amp; Pengukuran </vt:lpstr>
      <vt:lpstr>PowerPoint Presentation</vt:lpstr>
      <vt:lpstr>PowerPoint Presentation</vt:lpstr>
      <vt:lpstr>Ketentuan Transisi</vt:lpstr>
      <vt:lpstr>Ketentuan Transisi (Lanjutan..)</vt:lpstr>
      <vt:lpstr>Pengecualian Transisi</vt:lpstr>
      <vt:lpstr>PowerPoint Presentation</vt:lpstr>
      <vt:lpstr>PowerPoint Presentation</vt:lpstr>
      <vt:lpstr>Tanggal Efektif</vt:lpstr>
      <vt:lpstr>PowerPoint Presentation</vt:lpstr>
      <vt:lpstr>PowerPoint Presentation</vt:lpstr>
      <vt:lpstr>CI &amp; DK</vt:lpstr>
      <vt:lpstr>Contoh Ilustrasi – Penyesuaian Dasar Kas Menjadi Akrual</vt:lpstr>
      <vt:lpstr>Contoh Ilustrasi – Penyesuaian Dasar Kas Menjadi Akrual</vt:lpstr>
      <vt:lpstr>PowerPoint Presentation</vt:lpstr>
      <vt:lpstr>PowerPoint Presentation</vt:lpstr>
      <vt:lpstr>Tanggapan Tertulis</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Elly Zarni Husin</dc:creator>
  <cp:lastModifiedBy>Juli Anggreani</cp:lastModifiedBy>
  <cp:revision>447</cp:revision>
  <cp:lastPrinted>2016-06-16T03:32:29Z</cp:lastPrinted>
  <dcterms:created xsi:type="dcterms:W3CDTF">2014-04-02T07:30:47Z</dcterms:created>
  <dcterms:modified xsi:type="dcterms:W3CDTF">2016-06-16T03:47:09Z</dcterms:modified>
</cp:coreProperties>
</file>